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8" r:id="rId1"/>
  </p:sldMasterIdLst>
  <p:sldIdLst>
    <p:sldId id="256" r:id="rId2"/>
    <p:sldId id="257" r:id="rId3"/>
    <p:sldId id="258" r:id="rId4"/>
    <p:sldId id="260" r:id="rId5"/>
    <p:sldId id="261" r:id="rId6"/>
    <p:sldId id="262" r:id="rId7"/>
    <p:sldId id="263" r:id="rId8"/>
    <p:sldId id="264" r:id="rId9"/>
    <p:sldId id="259" r:id="rId10"/>
    <p:sldId id="265" r:id="rId11"/>
    <p:sldId id="266" r:id="rId12"/>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1" d="100"/>
          <a:sy n="81" d="100"/>
        </p:scale>
        <p:origin x="-1056"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516624"/>
            <a:ext cx="7315200" cy="2595025"/>
          </a:xfrm>
        </p:spPr>
        <p:txBody>
          <a:bodyPr>
            <a:normAutofit/>
          </a:bodyPr>
          <a:lstStyle>
            <a:lvl1pPr>
              <a:defRPr sz="4800"/>
            </a:lvl1pPr>
          </a:lstStyle>
          <a:p>
            <a:r>
              <a:rPr lang="es-ES" smtClean="0"/>
              <a:t>Haga clic para modificar el estilo de título del patrón</a:t>
            </a:r>
            <a:endParaRPr lang="en-US"/>
          </a:p>
        </p:txBody>
      </p:sp>
      <p:sp>
        <p:nvSpPr>
          <p:cNvPr id="3" name="Subtitle 2"/>
          <p:cNvSpPr>
            <a:spLocks noGrp="1"/>
          </p:cNvSpPr>
          <p:nvPr>
            <p:ph type="subTitle" idx="1"/>
          </p:nvPr>
        </p:nvSpPr>
        <p:spPr>
          <a:xfrm>
            <a:off x="914400" y="5166530"/>
            <a:ext cx="7315200" cy="1144632"/>
          </a:xfrm>
        </p:spPr>
        <p:txBody>
          <a:bodyPr>
            <a:normAutofit/>
          </a:bodyPr>
          <a:lstStyle>
            <a:lvl1pPr marL="0" indent="0" algn="l">
              <a:buNone/>
              <a:defRPr sz="22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7" name="Date Placeholder 6"/>
          <p:cNvSpPr>
            <a:spLocks noGrp="1"/>
          </p:cNvSpPr>
          <p:nvPr>
            <p:ph type="dt" sz="half" idx="10"/>
          </p:nvPr>
        </p:nvSpPr>
        <p:spPr/>
        <p:txBody>
          <a:bodyPr/>
          <a:lstStyle/>
          <a:p>
            <a:fld id="{E6AD02C2-F968-4B75-BD1C-985D06F4D54A}" type="datetimeFigureOut">
              <a:rPr lang="es-ES" smtClean="0"/>
              <a:t>07/03/2012</a:t>
            </a:fld>
            <a:endParaRPr lang="es-ES"/>
          </a:p>
        </p:txBody>
      </p:sp>
      <p:sp>
        <p:nvSpPr>
          <p:cNvPr id="8" name="Slide Number Placeholder 7"/>
          <p:cNvSpPr>
            <a:spLocks noGrp="1"/>
          </p:cNvSpPr>
          <p:nvPr>
            <p:ph type="sldNum" sz="quarter" idx="11"/>
          </p:nvPr>
        </p:nvSpPr>
        <p:spPr/>
        <p:txBody>
          <a:bodyPr/>
          <a:lstStyle/>
          <a:p>
            <a:fld id="{BEDF70F4-E10D-4E14-9F35-F85CA5164188}" type="slidenum">
              <a:rPr lang="es-ES" smtClean="0"/>
              <a:t>‹Nº›</a:t>
            </a:fld>
            <a:endParaRPr lang="es-ES"/>
          </a:p>
        </p:txBody>
      </p:sp>
      <p:sp>
        <p:nvSpPr>
          <p:cNvPr id="9" name="Footer Placeholder 8"/>
          <p:cNvSpPr>
            <a:spLocks noGrp="1"/>
          </p:cNvSpPr>
          <p:nvPr>
            <p:ph type="ftr" sz="quarter" idx="12"/>
          </p:nvPr>
        </p:nvSpPr>
        <p:spPr/>
        <p:txBody>
          <a:bodyPr/>
          <a:lstStyle/>
          <a:p>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3" name="Vertical Text Placehold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E6AD02C2-F968-4B75-BD1C-985D06F4D54A}" type="datetimeFigureOut">
              <a:rPr lang="es-ES" smtClean="0"/>
              <a:t>07/03/2012</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BEDF70F4-E10D-4E14-9F35-F85CA5164188}" type="slidenum">
              <a:rPr lang="es-ES" smtClean="0"/>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48400" y="1826709"/>
            <a:ext cx="1492499" cy="4484454"/>
          </a:xfrm>
        </p:spPr>
        <p:txBody>
          <a:bodyPr vert="eaVert"/>
          <a:lstStyle/>
          <a:p>
            <a:r>
              <a:rPr lang="es-ES" smtClean="0"/>
              <a:t>Haga clic para modificar el estilo de título del patrón</a:t>
            </a:r>
            <a:endParaRPr lang="en-US"/>
          </a:p>
        </p:txBody>
      </p:sp>
      <p:sp>
        <p:nvSpPr>
          <p:cNvPr id="3" name="Vertical Text Placeholder 2"/>
          <p:cNvSpPr>
            <a:spLocks noGrp="1"/>
          </p:cNvSpPr>
          <p:nvPr>
            <p:ph type="body" orient="vert" idx="1"/>
          </p:nvPr>
        </p:nvSpPr>
        <p:spPr>
          <a:xfrm>
            <a:off x="854524" y="1826709"/>
            <a:ext cx="5241476" cy="4484454"/>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E6AD02C2-F968-4B75-BD1C-985D06F4D54A}" type="datetimeFigureOut">
              <a:rPr lang="es-ES" smtClean="0"/>
              <a:t>07/03/2012</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BEDF70F4-E10D-4E14-9F35-F85CA5164188}" type="slidenum">
              <a:rPr lang="es-ES" smtClean="0"/>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3" name="Content Placeholder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E6AD02C2-F968-4B75-BD1C-985D06F4D54A}" type="datetimeFigureOut">
              <a:rPr lang="es-ES" smtClean="0"/>
              <a:t>07/03/2012</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BEDF70F4-E10D-4E14-9F35-F85CA5164188}" type="slidenum">
              <a:rPr lang="es-ES" smtClean="0"/>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914400" y="5017572"/>
            <a:ext cx="7315200" cy="1293592"/>
          </a:xfrm>
        </p:spPr>
        <p:txBody>
          <a:bodyPr anchor="t"/>
          <a:lstStyle>
            <a:lvl1pPr algn="l">
              <a:defRPr sz="4000" b="0" cap="none"/>
            </a:lvl1pPr>
          </a:lstStyle>
          <a:p>
            <a:r>
              <a:rPr lang="es-ES" smtClean="0"/>
              <a:t>Haga clic para modificar el estilo de título del patrón</a:t>
            </a:r>
            <a:endParaRPr lang="en-US"/>
          </a:p>
        </p:txBody>
      </p:sp>
      <p:sp>
        <p:nvSpPr>
          <p:cNvPr id="3" name="Text Placeholder 2"/>
          <p:cNvSpPr>
            <a:spLocks noGrp="1"/>
          </p:cNvSpPr>
          <p:nvPr>
            <p:ph type="body" idx="1"/>
          </p:nvPr>
        </p:nvSpPr>
        <p:spPr>
          <a:xfrm>
            <a:off x="914400" y="3865097"/>
            <a:ext cx="7315200" cy="1098439"/>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E6AD02C2-F968-4B75-BD1C-985D06F4D54A}" type="datetimeFigureOut">
              <a:rPr lang="es-ES" smtClean="0"/>
              <a:t>07/03/2012</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BEDF70F4-E10D-4E14-9F35-F85CA5164188}" type="slidenum">
              <a:rPr lang="es-ES" smtClean="0"/>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E6AD02C2-F968-4B75-BD1C-985D06F4D54A}" type="datetimeFigureOut">
              <a:rPr lang="es-ES" smtClean="0"/>
              <a:t>07/03/2012</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BEDF70F4-E10D-4E14-9F35-F85CA5164188}" type="slidenum">
              <a:rPr lang="es-ES" smtClean="0"/>
              <a:t>‹Nº›</a:t>
            </a:fld>
            <a:endParaRPr lang="es-ES"/>
          </a:p>
        </p:txBody>
      </p:sp>
      <p:sp>
        <p:nvSpPr>
          <p:cNvPr id="9" name="Title 8"/>
          <p:cNvSpPr>
            <a:spLocks noGrp="1"/>
          </p:cNvSpPr>
          <p:nvPr>
            <p:ph type="title"/>
          </p:nvPr>
        </p:nvSpPr>
        <p:spPr>
          <a:xfrm>
            <a:off x="914400" y="1544715"/>
            <a:ext cx="7315200" cy="1154097"/>
          </a:xfrm>
        </p:spPr>
        <p:txBody>
          <a:bodyPr/>
          <a:lstStyle/>
          <a:p>
            <a:r>
              <a:rPr lang="es-ES" smtClean="0"/>
              <a:t>Haga clic para modificar el estilo de título del patrón</a:t>
            </a:r>
            <a:endParaRPr lang="en-US"/>
          </a:p>
        </p:txBody>
      </p:sp>
      <p:sp>
        <p:nvSpPr>
          <p:cNvPr id="8" name="Content Placeholder 7"/>
          <p:cNvSpPr>
            <a:spLocks noGrp="1"/>
          </p:cNvSpPr>
          <p:nvPr>
            <p:ph sz="quarter" idx="13"/>
          </p:nvPr>
        </p:nvSpPr>
        <p:spPr>
          <a:xfrm>
            <a:off x="914400" y="2743200"/>
            <a:ext cx="3566160" cy="3593592"/>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11" name="Content Placeholder 10"/>
          <p:cNvSpPr>
            <a:spLocks noGrp="1"/>
          </p:cNvSpPr>
          <p:nvPr>
            <p:ph sz="quarter" idx="14"/>
          </p:nvPr>
        </p:nvSpPr>
        <p:spPr>
          <a:xfrm>
            <a:off x="4681728" y="2743200"/>
            <a:ext cx="3566160" cy="3595687"/>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16348" y="2743200"/>
            <a:ext cx="3364992" cy="621792"/>
          </a:xfrm>
        </p:spPr>
        <p:txBody>
          <a:bodyPr anchor="b">
            <a:noAutofit/>
          </a:bodyPr>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5" name="Text Placeholder 4"/>
          <p:cNvSpPr>
            <a:spLocks noGrp="1"/>
          </p:cNvSpPr>
          <p:nvPr>
            <p:ph type="body" sz="quarter" idx="3"/>
          </p:nvPr>
        </p:nvSpPr>
        <p:spPr>
          <a:xfrm>
            <a:off x="4885144" y="2743200"/>
            <a:ext cx="3362062" cy="621792"/>
          </a:xfrm>
        </p:spPr>
        <p:txBody>
          <a:bodyPr anchor="b">
            <a:noAutofit/>
          </a:bodyPr>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7" name="Date Placeholder 6"/>
          <p:cNvSpPr>
            <a:spLocks noGrp="1"/>
          </p:cNvSpPr>
          <p:nvPr>
            <p:ph type="dt" sz="half" idx="10"/>
          </p:nvPr>
        </p:nvSpPr>
        <p:spPr/>
        <p:txBody>
          <a:bodyPr/>
          <a:lstStyle/>
          <a:p>
            <a:fld id="{E6AD02C2-F968-4B75-BD1C-985D06F4D54A}" type="datetimeFigureOut">
              <a:rPr lang="es-ES" smtClean="0"/>
              <a:t>07/03/2012</a:t>
            </a:fld>
            <a:endParaRPr lang="es-ES"/>
          </a:p>
        </p:txBody>
      </p:sp>
      <p:sp>
        <p:nvSpPr>
          <p:cNvPr id="8" name="Footer Placeholder 7"/>
          <p:cNvSpPr>
            <a:spLocks noGrp="1"/>
          </p:cNvSpPr>
          <p:nvPr>
            <p:ph type="ftr" sz="quarter" idx="11"/>
          </p:nvPr>
        </p:nvSpPr>
        <p:spPr/>
        <p:txBody>
          <a:bodyPr/>
          <a:lstStyle/>
          <a:p>
            <a:endParaRPr lang="es-ES"/>
          </a:p>
        </p:txBody>
      </p:sp>
      <p:sp>
        <p:nvSpPr>
          <p:cNvPr id="9" name="Slide Number Placeholder 8"/>
          <p:cNvSpPr>
            <a:spLocks noGrp="1"/>
          </p:cNvSpPr>
          <p:nvPr>
            <p:ph type="sldNum" sz="quarter" idx="12"/>
          </p:nvPr>
        </p:nvSpPr>
        <p:spPr/>
        <p:txBody>
          <a:bodyPr/>
          <a:lstStyle/>
          <a:p>
            <a:fld id="{BEDF70F4-E10D-4E14-9F35-F85CA5164188}" type="slidenum">
              <a:rPr lang="es-ES" smtClean="0"/>
              <a:t>‹Nº›</a:t>
            </a:fld>
            <a:endParaRPr lang="es-ES"/>
          </a:p>
        </p:txBody>
      </p:sp>
      <p:sp>
        <p:nvSpPr>
          <p:cNvPr id="10" name="Title 9"/>
          <p:cNvSpPr>
            <a:spLocks noGrp="1"/>
          </p:cNvSpPr>
          <p:nvPr>
            <p:ph type="title"/>
          </p:nvPr>
        </p:nvSpPr>
        <p:spPr>
          <a:xfrm>
            <a:off x="914400" y="1544715"/>
            <a:ext cx="7315200" cy="1154097"/>
          </a:xfrm>
        </p:spPr>
        <p:txBody>
          <a:bodyPr/>
          <a:lstStyle/>
          <a:p>
            <a:r>
              <a:rPr lang="es-ES" smtClean="0"/>
              <a:t>Haga clic para modificar el estilo de título del patrón</a:t>
            </a:r>
            <a:endParaRPr lang="en-US" dirty="0"/>
          </a:p>
        </p:txBody>
      </p:sp>
      <p:sp>
        <p:nvSpPr>
          <p:cNvPr id="11" name="Content Placeholder 10"/>
          <p:cNvSpPr>
            <a:spLocks noGrp="1"/>
          </p:cNvSpPr>
          <p:nvPr>
            <p:ph sz="quarter" idx="13"/>
          </p:nvPr>
        </p:nvSpPr>
        <p:spPr>
          <a:xfrm>
            <a:off x="914400" y="3383280"/>
            <a:ext cx="3566160" cy="2953512"/>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13" name="Content Placeholder 12"/>
          <p:cNvSpPr>
            <a:spLocks noGrp="1"/>
          </p:cNvSpPr>
          <p:nvPr>
            <p:ph sz="quarter" idx="14"/>
          </p:nvPr>
        </p:nvSpPr>
        <p:spPr>
          <a:xfrm>
            <a:off x="4681727" y="3383280"/>
            <a:ext cx="3566160" cy="2953512"/>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3" name="Date Placeholder 2"/>
          <p:cNvSpPr>
            <a:spLocks noGrp="1"/>
          </p:cNvSpPr>
          <p:nvPr>
            <p:ph type="dt" sz="half" idx="10"/>
          </p:nvPr>
        </p:nvSpPr>
        <p:spPr/>
        <p:txBody>
          <a:bodyPr/>
          <a:lstStyle/>
          <a:p>
            <a:fld id="{E6AD02C2-F968-4B75-BD1C-985D06F4D54A}" type="datetimeFigureOut">
              <a:rPr lang="es-ES" smtClean="0"/>
              <a:t>07/03/2012</a:t>
            </a:fld>
            <a:endParaRPr lang="es-ES"/>
          </a:p>
        </p:txBody>
      </p:sp>
      <p:sp>
        <p:nvSpPr>
          <p:cNvPr id="4" name="Footer Placeholder 3"/>
          <p:cNvSpPr>
            <a:spLocks noGrp="1"/>
          </p:cNvSpPr>
          <p:nvPr>
            <p:ph type="ftr" sz="quarter" idx="11"/>
          </p:nvPr>
        </p:nvSpPr>
        <p:spPr/>
        <p:txBody>
          <a:bodyPr/>
          <a:lstStyle/>
          <a:p>
            <a:endParaRPr lang="es-ES"/>
          </a:p>
        </p:txBody>
      </p:sp>
      <p:sp>
        <p:nvSpPr>
          <p:cNvPr id="5" name="Slide Number Placeholder 4"/>
          <p:cNvSpPr>
            <a:spLocks noGrp="1"/>
          </p:cNvSpPr>
          <p:nvPr>
            <p:ph type="sldNum" sz="quarter" idx="12"/>
          </p:nvPr>
        </p:nvSpPr>
        <p:spPr/>
        <p:txBody>
          <a:bodyPr/>
          <a:lstStyle/>
          <a:p>
            <a:fld id="{BEDF70F4-E10D-4E14-9F35-F85CA5164188}" type="slidenum">
              <a:rPr lang="es-ES" smtClean="0"/>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AD02C2-F968-4B75-BD1C-985D06F4D54A}" type="datetimeFigureOut">
              <a:rPr lang="es-ES" smtClean="0"/>
              <a:t>07/03/2012</a:t>
            </a:fld>
            <a:endParaRPr lang="es-ES"/>
          </a:p>
        </p:txBody>
      </p:sp>
      <p:sp>
        <p:nvSpPr>
          <p:cNvPr id="3" name="Footer Placeholder 2"/>
          <p:cNvSpPr>
            <a:spLocks noGrp="1"/>
          </p:cNvSpPr>
          <p:nvPr>
            <p:ph type="ftr" sz="quarter" idx="11"/>
          </p:nvPr>
        </p:nvSpPr>
        <p:spPr/>
        <p:txBody>
          <a:bodyPr/>
          <a:lstStyle/>
          <a:p>
            <a:endParaRPr lang="es-ES"/>
          </a:p>
        </p:txBody>
      </p:sp>
      <p:sp>
        <p:nvSpPr>
          <p:cNvPr id="4" name="Slide Number Placeholder 3"/>
          <p:cNvSpPr>
            <a:spLocks noGrp="1"/>
          </p:cNvSpPr>
          <p:nvPr>
            <p:ph type="sldNum" sz="quarter" idx="12"/>
          </p:nvPr>
        </p:nvSpPr>
        <p:spPr/>
        <p:txBody>
          <a:bodyPr/>
          <a:lstStyle/>
          <a:p>
            <a:fld id="{BEDF70F4-E10D-4E14-9F35-F85CA5164188}" type="slidenum">
              <a:rPr lang="es-ES" smtClean="0"/>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914400" y="1825362"/>
            <a:ext cx="2950936" cy="2173015"/>
          </a:xfrm>
        </p:spPr>
        <p:txBody>
          <a:bodyPr anchor="b">
            <a:normAutofit/>
          </a:bodyPr>
          <a:lstStyle>
            <a:lvl1pPr algn="l">
              <a:defRPr sz="2800" b="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4021752" y="1826709"/>
            <a:ext cx="4207848" cy="4476614"/>
          </a:xfrm>
        </p:spPr>
        <p:txBody>
          <a:bodyPr anchor="ct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914400" y="4061095"/>
            <a:ext cx="2950936" cy="22453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E6AD02C2-F968-4B75-BD1C-985D06F4D54A}" type="datetimeFigureOut">
              <a:rPr lang="es-ES" smtClean="0"/>
              <a:t>07/03/2012</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BEDF70F4-E10D-4E14-9F35-F85CA5164188}" type="slidenum">
              <a:rPr lang="es-ES" smtClean="0"/>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914400" y="1828800"/>
            <a:ext cx="2953512" cy="2176272"/>
          </a:xfrm>
        </p:spPr>
        <p:txBody>
          <a:bodyPr anchor="b">
            <a:normAutofit/>
          </a:bodyPr>
          <a:lstStyle>
            <a:lvl1pPr algn="l">
              <a:defRPr sz="2800" b="0"/>
            </a:lvl1pPr>
          </a:lstStyle>
          <a:p>
            <a:r>
              <a:rPr lang="es-ES" smtClean="0"/>
              <a:t>Haga clic para modificar el estilo de título del patrón</a:t>
            </a:r>
            <a:endParaRPr lang="en-US" dirty="0"/>
          </a:p>
        </p:txBody>
      </p:sp>
      <p:sp>
        <p:nvSpPr>
          <p:cNvPr id="3" name="Picture Placeholder 2"/>
          <p:cNvSpPr>
            <a:spLocks noGrp="1"/>
          </p:cNvSpPr>
          <p:nvPr>
            <p:ph type="pic" idx="1"/>
          </p:nvPr>
        </p:nvSpPr>
        <p:spPr>
          <a:xfrm>
            <a:off x="4191000" y="2286000"/>
            <a:ext cx="4038600" cy="3352800"/>
          </a:xfrm>
          <a:solidFill>
            <a:schemeClr val="accent2"/>
          </a:solidFill>
          <a:ln w="12700">
            <a:noFill/>
          </a:ln>
          <a:effectLst>
            <a:reflection blurRad="12700" stA="30000" endPos="30000" dist="31750" dir="5400000" sy="-100000" algn="bl" rotWithShape="0"/>
          </a:effectLst>
          <a:scene3d>
            <a:camera prst="perspectiveRight" fov="2700000">
              <a:rot lat="240000" lon="900000" rev="0"/>
            </a:camera>
            <a:lightRig rig="threePt" dir="t">
              <a:rot lat="0" lon="0" rev="2700000"/>
            </a:lightRig>
          </a:scene3d>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914400" y="4059936"/>
            <a:ext cx="2953512" cy="224942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E6AD02C2-F968-4B75-BD1C-985D06F4D54A}" type="datetimeFigureOut">
              <a:rPr lang="es-ES" smtClean="0"/>
              <a:t>07/03/2012</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BEDF70F4-E10D-4E14-9F35-F85CA5164188}" type="slidenum">
              <a:rPr lang="es-ES" smtClean="0"/>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0" name="Rectangle 9"/>
          <p:cNvSpPr/>
          <p:nvPr/>
        </p:nvSpPr>
        <p:spPr>
          <a:xfrm>
            <a:off x="8435268" y="573807"/>
            <a:ext cx="86236" cy="5723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8569419" y="573807"/>
            <a:ext cx="576072" cy="5723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914400" y="1544715"/>
            <a:ext cx="7315200" cy="1154097"/>
          </a:xfrm>
          <a:prstGeom prst="rect">
            <a:avLst/>
          </a:prstGeom>
        </p:spPr>
        <p:txBody>
          <a:bodyPr vert="horz" lIns="91440" tIns="45720" rIns="91440" bIns="45720" rtlCol="0" anchor="b">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914400" y="2769833"/>
            <a:ext cx="7315200" cy="3539527"/>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smtClean="0"/>
          </a:p>
        </p:txBody>
      </p:sp>
      <p:sp>
        <p:nvSpPr>
          <p:cNvPr id="4" name="Date Placeholder 3"/>
          <p:cNvSpPr>
            <a:spLocks noGrp="1"/>
          </p:cNvSpPr>
          <p:nvPr>
            <p:ph type="dt" sz="half" idx="2"/>
          </p:nvPr>
        </p:nvSpPr>
        <p:spPr>
          <a:xfrm>
            <a:off x="6007690" y="548797"/>
            <a:ext cx="1189132" cy="297918"/>
          </a:xfrm>
          <a:prstGeom prst="rect">
            <a:avLst/>
          </a:prstGeom>
        </p:spPr>
        <p:txBody>
          <a:bodyPr vert="horz" lIns="91440" tIns="45720" rIns="91440" bIns="45720" rtlCol="0" anchor="ctr"/>
          <a:lstStyle>
            <a:lvl1pPr algn="l">
              <a:defRPr sz="1200">
                <a:solidFill>
                  <a:schemeClr val="tx1">
                    <a:alpha val="50000"/>
                  </a:schemeClr>
                </a:solidFill>
              </a:defRPr>
            </a:lvl1pPr>
          </a:lstStyle>
          <a:p>
            <a:fld id="{E6AD02C2-F968-4B75-BD1C-985D06F4D54A}" type="datetimeFigureOut">
              <a:rPr lang="es-ES" smtClean="0"/>
              <a:t>07/03/2012</a:t>
            </a:fld>
            <a:endParaRPr lang="es-ES"/>
          </a:p>
        </p:txBody>
      </p:sp>
      <p:sp>
        <p:nvSpPr>
          <p:cNvPr id="6" name="Slide Number Placeholder 5"/>
          <p:cNvSpPr>
            <a:spLocks noGrp="1"/>
          </p:cNvSpPr>
          <p:nvPr>
            <p:ph type="sldNum" sz="quarter" idx="4"/>
          </p:nvPr>
        </p:nvSpPr>
        <p:spPr>
          <a:xfrm>
            <a:off x="7314415" y="548797"/>
            <a:ext cx="941203" cy="301752"/>
          </a:xfrm>
          <a:prstGeom prst="rect">
            <a:avLst/>
          </a:prstGeom>
        </p:spPr>
        <p:txBody>
          <a:bodyPr vert="horz" lIns="91440" tIns="45720" rIns="91440" bIns="45720" rtlCol="0" anchor="ctr"/>
          <a:lstStyle>
            <a:lvl1pPr algn="r">
              <a:defRPr sz="1200">
                <a:solidFill>
                  <a:schemeClr val="tx1"/>
                </a:solidFill>
              </a:defRPr>
            </a:lvl1pPr>
          </a:lstStyle>
          <a:p>
            <a:fld id="{BEDF70F4-E10D-4E14-9F35-F85CA5164188}" type="slidenum">
              <a:rPr lang="es-ES" smtClean="0"/>
              <a:t>‹Nº›</a:t>
            </a:fld>
            <a:endParaRPr lang="es-ES"/>
          </a:p>
        </p:txBody>
      </p:sp>
      <p:sp>
        <p:nvSpPr>
          <p:cNvPr id="5" name="Footer Placeholder 4"/>
          <p:cNvSpPr>
            <a:spLocks noGrp="1"/>
          </p:cNvSpPr>
          <p:nvPr>
            <p:ph type="ftr" sz="quarter" idx="3"/>
          </p:nvPr>
        </p:nvSpPr>
        <p:spPr>
          <a:xfrm>
            <a:off x="6008688" y="855956"/>
            <a:ext cx="2246489" cy="301227"/>
          </a:xfrm>
          <a:prstGeom prst="rect">
            <a:avLst/>
          </a:prstGeom>
        </p:spPr>
        <p:txBody>
          <a:bodyPr vert="horz" lIns="91440" tIns="0" rIns="91440" bIns="45720" rtlCol="0" anchor="t"/>
          <a:lstStyle>
            <a:lvl1pPr algn="l">
              <a:defRPr sz="1000">
                <a:solidFill>
                  <a:schemeClr val="tx1"/>
                </a:solidFill>
              </a:defRPr>
            </a:lvl1pPr>
          </a:lstStyle>
          <a:p>
            <a:endParaRPr lang="es-ES"/>
          </a:p>
        </p:txBody>
      </p:sp>
    </p:spTree>
  </p:cSld>
  <p:clrMap bg1="dk1" tx1="lt1" bg2="dk2" tx2="lt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xStyles>
    <p:titleStyle>
      <a:lvl1pPr algn="l" defTabSz="914400" rtl="0" eaLnBrk="1" latinLnBrk="0" hangingPunct="1">
        <a:spcBef>
          <a:spcPct val="0"/>
        </a:spcBef>
        <a:buNone/>
        <a:defRPr sz="40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buClr>
          <a:schemeClr val="tx2"/>
        </a:buClr>
        <a:buFont typeface="Wingdings" charset="2"/>
        <a:buChar char="§"/>
        <a:defRPr sz="2000" kern="1200">
          <a:solidFill>
            <a:schemeClr val="tx1"/>
          </a:solidFill>
          <a:latin typeface="+mn-lt"/>
          <a:ea typeface="+mn-ea"/>
          <a:cs typeface="+mn-cs"/>
        </a:defRPr>
      </a:lvl1pPr>
      <a:lvl2pPr marL="502920" indent="-182880" algn="l" defTabSz="914400" rtl="0" eaLnBrk="1" latinLnBrk="0" hangingPunct="1">
        <a:spcBef>
          <a:spcPct val="20000"/>
        </a:spcBef>
        <a:buClr>
          <a:schemeClr val="tx2"/>
        </a:buClr>
        <a:buFont typeface="Wingdings" charset="2"/>
        <a:buChar char="§"/>
        <a:defRPr sz="1800" kern="1200">
          <a:solidFill>
            <a:schemeClr val="tx1"/>
          </a:solidFill>
          <a:latin typeface="+mn-lt"/>
          <a:ea typeface="+mn-ea"/>
          <a:cs typeface="+mn-cs"/>
        </a:defRPr>
      </a:lvl2pPr>
      <a:lvl3pPr marL="685800" indent="-182880" algn="l" defTabSz="914400" rtl="0" eaLnBrk="1" latinLnBrk="0" hangingPunct="1">
        <a:spcBef>
          <a:spcPct val="20000"/>
        </a:spcBef>
        <a:buClr>
          <a:schemeClr val="tx2"/>
        </a:buClr>
        <a:buFont typeface="Wingdings" charset="2"/>
        <a:buChar char="§"/>
        <a:defRPr sz="1600" kern="1200">
          <a:solidFill>
            <a:schemeClr val="tx1"/>
          </a:solidFill>
          <a:latin typeface="+mn-lt"/>
          <a:ea typeface="+mn-ea"/>
          <a:cs typeface="+mn-cs"/>
        </a:defRPr>
      </a:lvl3pPr>
      <a:lvl4pPr marL="914400" indent="-182880" algn="l" defTabSz="914400" rtl="0" eaLnBrk="1" latinLnBrk="0" hangingPunct="1">
        <a:spcBef>
          <a:spcPct val="20000"/>
        </a:spcBef>
        <a:buClr>
          <a:schemeClr val="tx2"/>
        </a:buClr>
        <a:buFont typeface="Wingdings" charset="2"/>
        <a:buChar char="§"/>
        <a:defRPr sz="1400" kern="1200">
          <a:solidFill>
            <a:schemeClr val="tx1"/>
          </a:solidFill>
          <a:latin typeface="+mn-lt"/>
          <a:ea typeface="+mn-ea"/>
          <a:cs typeface="+mn-cs"/>
        </a:defRPr>
      </a:lvl4pPr>
      <a:lvl5pPr marL="1143000" indent="-182880" algn="l" defTabSz="914400" rtl="0" eaLnBrk="1" latinLnBrk="0" hangingPunct="1">
        <a:spcBef>
          <a:spcPct val="20000"/>
        </a:spcBef>
        <a:buClr>
          <a:schemeClr val="tx2"/>
        </a:buClr>
        <a:buFont typeface="Wingdings" charset="2"/>
        <a:buChar char="§"/>
        <a:defRPr sz="1400" kern="1200">
          <a:solidFill>
            <a:schemeClr val="tx1"/>
          </a:solidFill>
          <a:latin typeface="+mn-lt"/>
          <a:ea typeface="+mn-ea"/>
          <a:cs typeface="+mn-cs"/>
        </a:defRPr>
      </a:lvl5pPr>
      <a:lvl6pPr marL="13716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6pPr>
      <a:lvl7pPr marL="16002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7pPr>
      <a:lvl8pPr marL="18288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8pPr>
      <a:lvl9pPr marL="20574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0" y="0"/>
            <a:ext cx="9144000" cy="1628800"/>
          </a:xfrm>
        </p:spPr>
        <p:txBody>
          <a:bodyPr/>
          <a:lstStyle/>
          <a:p>
            <a:r>
              <a:rPr lang="es-ES_tradnl" dirty="0"/>
              <a:t> </a:t>
            </a:r>
            <a:r>
              <a:rPr lang="es-ES_tradnl" dirty="0" smtClean="0"/>
              <a:t>                            BLUES</a:t>
            </a:r>
            <a:endParaRPr lang="es-ES" dirty="0"/>
          </a:p>
        </p:txBody>
      </p:sp>
      <p:sp>
        <p:nvSpPr>
          <p:cNvPr id="3" name="2 Subtítulo"/>
          <p:cNvSpPr>
            <a:spLocks noGrp="1"/>
          </p:cNvSpPr>
          <p:nvPr>
            <p:ph type="subTitle" idx="1"/>
          </p:nvPr>
        </p:nvSpPr>
        <p:spPr>
          <a:xfrm>
            <a:off x="107504" y="1597255"/>
            <a:ext cx="8856984" cy="5229200"/>
          </a:xfrm>
        </p:spPr>
        <p:txBody>
          <a:bodyPr>
            <a:normAutofit/>
          </a:bodyPr>
          <a:lstStyle/>
          <a:p>
            <a:r>
              <a:rPr lang="es-ES" dirty="0"/>
              <a:t>El blues (cuyo significado es melancolía o tristeza) es un género musical vocal e instrumental, basado en la utilización de notas de blues y de un patrón repetitivo, que suele seguir una estructura de doce compases. Originario de las comunidades afroamericanas de Estados Unidos, se desarrolló a través de los espirituales, canciones de oración, canciones de trabajo, rimas inglesas, baladas escocesas e irlandesas narradas y gritos de campo. La utilización de las notas del blues y la </a:t>
            </a:r>
            <a:r>
              <a:rPr lang="es-ES" dirty="0" smtClean="0"/>
              <a:t>importancia </a:t>
            </a:r>
            <a:r>
              <a:rPr lang="es-ES" dirty="0"/>
              <a:t>de los patrones de llamada y respuesta, tanto en la música como en las letras, son indicativos de la herencia africana-occidental de este género. Un rasgo característico del blues es el uso extensivo de las técnicas "</a:t>
            </a:r>
            <a:r>
              <a:rPr lang="es-ES" dirty="0" smtClean="0"/>
              <a:t>expresivas“.</a:t>
            </a:r>
            <a:endParaRPr lang="es-ES" dirty="0"/>
          </a:p>
        </p:txBody>
      </p:sp>
    </p:spTree>
    <p:extLst>
      <p:ext uri="{BB962C8B-B14F-4D97-AF65-F5344CB8AC3E}">
        <p14:creationId xmlns:p14="http://schemas.microsoft.com/office/powerpoint/2010/main" val="1115838796"/>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3">
                                            <p:txEl>
                                              <p:pRg st="0" end="0"/>
                                            </p:txEl>
                                          </p:spTgt>
                                        </p:tgtEl>
                                        <p:attrNameLst>
                                          <p:attrName>style.visibility</p:attrName>
                                        </p:attrNameLst>
                                      </p:cBhvr>
                                      <p:to>
                                        <p:strVal val="visible"/>
                                      </p:to>
                                    </p:set>
                                    <p:anim calcmode="lin" valueType="num">
                                      <p:cBhvr>
                                        <p:cTn id="25"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27"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899592" y="116632"/>
            <a:ext cx="7315200" cy="1154097"/>
          </a:xfrm>
        </p:spPr>
        <p:txBody>
          <a:bodyPr>
            <a:normAutofit/>
          </a:bodyPr>
          <a:lstStyle/>
          <a:p>
            <a:r>
              <a:rPr lang="es-ES_tradnl" dirty="0" smtClean="0"/>
              <a:t>      TRABAJO HECHO POR:</a:t>
            </a:r>
            <a:endParaRPr lang="es-ES" dirty="0"/>
          </a:p>
        </p:txBody>
      </p:sp>
      <p:sp>
        <p:nvSpPr>
          <p:cNvPr id="3" name="2 Marcador de contenido"/>
          <p:cNvSpPr>
            <a:spLocks noGrp="1"/>
          </p:cNvSpPr>
          <p:nvPr>
            <p:ph idx="1"/>
          </p:nvPr>
        </p:nvSpPr>
        <p:spPr>
          <a:xfrm>
            <a:off x="179512" y="1340768"/>
            <a:ext cx="8712968" cy="5517232"/>
          </a:xfrm>
        </p:spPr>
        <p:txBody>
          <a:bodyPr>
            <a:normAutofit/>
          </a:bodyPr>
          <a:lstStyle/>
          <a:p>
            <a:pPr marL="45720" indent="0">
              <a:buNone/>
            </a:pPr>
            <a:r>
              <a:rPr lang="es-ES_tradnl" sz="4400" dirty="0" smtClean="0"/>
              <a:t>          JUANMI</a:t>
            </a:r>
          </a:p>
          <a:p>
            <a:pPr marL="45720" indent="0">
              <a:buNone/>
            </a:pPr>
            <a:r>
              <a:rPr lang="es-ES_tradnl" sz="4400" dirty="0" smtClean="0"/>
              <a:t>TIPO DE LETRA: ARIAL</a:t>
            </a:r>
          </a:p>
          <a:p>
            <a:pPr marL="45720" indent="0">
              <a:buNone/>
            </a:pPr>
            <a:r>
              <a:rPr lang="es-ES_tradnl" sz="4400" dirty="0" smtClean="0"/>
              <a:t>FONDO: PERSPECTIVA</a:t>
            </a:r>
          </a:p>
          <a:p>
            <a:pPr marL="45720" indent="0">
              <a:buNone/>
            </a:pPr>
            <a:r>
              <a:rPr lang="es-ES_tradnl" sz="4400" dirty="0" smtClean="0"/>
              <a:t>INFORMACIÓN: INTERNET</a:t>
            </a:r>
          </a:p>
          <a:p>
            <a:pPr marL="45720" indent="0">
              <a:buNone/>
            </a:pPr>
            <a:r>
              <a:rPr lang="es-ES_tradnl" sz="4400" dirty="0" smtClean="0"/>
              <a:t>ANIMACIONES Y TRANSICIONES: YO</a:t>
            </a:r>
            <a:endParaRPr lang="es-ES" sz="4400" dirty="0"/>
          </a:p>
        </p:txBody>
      </p:sp>
    </p:spTree>
    <p:extLst>
      <p:ext uri="{BB962C8B-B14F-4D97-AF65-F5344CB8AC3E}">
        <p14:creationId xmlns:p14="http://schemas.microsoft.com/office/powerpoint/2010/main" val="37387366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8"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5000" fill="hold"/>
                                        <p:tgtEl>
                                          <p:spTgt spid="2"/>
                                        </p:tgtEl>
                                        <p:attrNameLst>
                                          <p:attrName>ppt_x</p:attrName>
                                        </p:attrNameLst>
                                      </p:cBhvr>
                                      <p:tavLst>
                                        <p:tav tm="0">
                                          <p:val>
                                            <p:strVal val="#ppt_x"/>
                                          </p:val>
                                        </p:tav>
                                        <p:tav tm="100000">
                                          <p:val>
                                            <p:strVal val="#ppt_x"/>
                                          </p:val>
                                        </p:tav>
                                      </p:tavLst>
                                    </p:anim>
                                    <p:anim calcmode="lin" valueType="num">
                                      <p:cBhvr>
                                        <p:cTn id="8" dur="15000" fill="hold"/>
                                        <p:tgtEl>
                                          <p:spTgt spid="2"/>
                                        </p:tgtEl>
                                        <p:attrNameLst>
                                          <p:attrName>ppt_y</p:attrName>
                                        </p:attrNameLst>
                                      </p:cBhvr>
                                      <p:tavLst>
                                        <p:tav tm="0">
                                          <p:val>
                                            <p:strVal val="#ppt_y+1"/>
                                          </p:val>
                                        </p:tav>
                                        <p:tav tm="100000">
                                          <p:val>
                                            <p:strVal val="#ppt_y-1"/>
                                          </p:val>
                                        </p:tav>
                                      </p:tavLst>
                                    </p:anim>
                                  </p:childTnLst>
                                </p:cTn>
                              </p:par>
                            </p:childTnLst>
                          </p:cTn>
                        </p:par>
                      </p:childTnLst>
                    </p:cTn>
                  </p:par>
                  <p:par>
                    <p:cTn id="9" fill="hold">
                      <p:stCondLst>
                        <p:cond delay="indefinite"/>
                      </p:stCondLst>
                      <p:childTnLst>
                        <p:par>
                          <p:cTn id="10" fill="hold">
                            <p:stCondLst>
                              <p:cond delay="0"/>
                            </p:stCondLst>
                            <p:childTnLst>
                              <p:par>
                                <p:cTn id="11" presetID="28"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15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5000" fill="hold"/>
                                        <p:tgtEl>
                                          <p:spTgt spid="3">
                                            <p:txEl>
                                              <p:pRg st="0" end="0"/>
                                            </p:txEl>
                                          </p:spTgt>
                                        </p:tgtEl>
                                        <p:attrNameLst>
                                          <p:attrName>ppt_y</p:attrName>
                                        </p:attrNameLst>
                                      </p:cBhvr>
                                      <p:tavLst>
                                        <p:tav tm="0">
                                          <p:val>
                                            <p:strVal val="#ppt_y+1"/>
                                          </p:val>
                                        </p:tav>
                                        <p:tav tm="100000">
                                          <p:val>
                                            <p:strVal val="#ppt_y-1"/>
                                          </p:val>
                                        </p:tav>
                                      </p:tavLst>
                                    </p:anim>
                                  </p:childTnLst>
                                </p:cTn>
                              </p:par>
                              <p:par>
                                <p:cTn id="15" presetID="28" presetClass="entr" presetSubtype="0"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p:cTn id="17" dur="15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8" dur="15000" fill="hold"/>
                                        <p:tgtEl>
                                          <p:spTgt spid="3">
                                            <p:txEl>
                                              <p:pRg st="1" end="1"/>
                                            </p:txEl>
                                          </p:spTgt>
                                        </p:tgtEl>
                                        <p:attrNameLst>
                                          <p:attrName>ppt_y</p:attrName>
                                        </p:attrNameLst>
                                      </p:cBhvr>
                                      <p:tavLst>
                                        <p:tav tm="0">
                                          <p:val>
                                            <p:strVal val="#ppt_y+1"/>
                                          </p:val>
                                        </p:tav>
                                        <p:tav tm="100000">
                                          <p:val>
                                            <p:strVal val="#ppt_y-1"/>
                                          </p:val>
                                        </p:tav>
                                      </p:tavLst>
                                    </p:anim>
                                  </p:childTnLst>
                                </p:cTn>
                              </p:par>
                              <p:par>
                                <p:cTn id="19" presetID="28" presetClass="entr" presetSubtype="0" fill="hold" grpId="0"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15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2" dur="15000" fill="hold"/>
                                        <p:tgtEl>
                                          <p:spTgt spid="3">
                                            <p:txEl>
                                              <p:pRg st="2" end="2"/>
                                            </p:txEl>
                                          </p:spTgt>
                                        </p:tgtEl>
                                        <p:attrNameLst>
                                          <p:attrName>ppt_y</p:attrName>
                                        </p:attrNameLst>
                                      </p:cBhvr>
                                      <p:tavLst>
                                        <p:tav tm="0">
                                          <p:val>
                                            <p:strVal val="#ppt_y+1"/>
                                          </p:val>
                                        </p:tav>
                                        <p:tav tm="100000">
                                          <p:val>
                                            <p:strVal val="#ppt_y-1"/>
                                          </p:val>
                                        </p:tav>
                                      </p:tavLst>
                                    </p:anim>
                                  </p:childTnLst>
                                </p:cTn>
                              </p:par>
                              <p:par>
                                <p:cTn id="23" presetID="28" presetClass="entr" presetSubtype="0" fill="hold" grpId="0" nodeType="with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p:cTn id="25" dur="15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15000" fill="hold"/>
                                        <p:tgtEl>
                                          <p:spTgt spid="3">
                                            <p:txEl>
                                              <p:pRg st="3" end="3"/>
                                            </p:txEl>
                                          </p:spTgt>
                                        </p:tgtEl>
                                        <p:attrNameLst>
                                          <p:attrName>ppt_y</p:attrName>
                                        </p:attrNameLst>
                                      </p:cBhvr>
                                      <p:tavLst>
                                        <p:tav tm="0">
                                          <p:val>
                                            <p:strVal val="#ppt_y+1"/>
                                          </p:val>
                                        </p:tav>
                                        <p:tav tm="100000">
                                          <p:val>
                                            <p:strVal val="#ppt_y-1"/>
                                          </p:val>
                                        </p:tav>
                                      </p:tavLst>
                                    </p:anim>
                                  </p:childTnLst>
                                </p:cTn>
                              </p:par>
                              <p:par>
                                <p:cTn id="27" presetID="28" presetClass="entr" presetSubtype="0" fill="hold" grpId="0"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p:cTn id="29" dur="15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5000" fill="hold"/>
                                        <p:tgtEl>
                                          <p:spTgt spid="3">
                                            <p:txEl>
                                              <p:pRg st="4" end="4"/>
                                            </p:txEl>
                                          </p:spTgt>
                                        </p:tgtEl>
                                        <p:attrNameLst>
                                          <p:attrName>ppt_y</p:attrName>
                                        </p:attrNameLst>
                                      </p:cBhvr>
                                      <p:tavLst>
                                        <p:tav tm="0">
                                          <p:val>
                                            <p:strVal val="#ppt_y+1"/>
                                          </p:val>
                                        </p:tav>
                                        <p:tav tm="100000">
                                          <p:val>
                                            <p:strVal val="#ppt_y-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043608" y="116632"/>
            <a:ext cx="7315200" cy="1154097"/>
          </a:xfrm>
        </p:spPr>
        <p:txBody>
          <a:bodyPr/>
          <a:lstStyle/>
          <a:p>
            <a:r>
              <a:rPr lang="es-ES_tradnl" dirty="0" smtClean="0"/>
              <a:t>                       BIBLIOGRAFÍA</a:t>
            </a:r>
            <a:endParaRPr lang="es-ES" dirty="0"/>
          </a:p>
        </p:txBody>
      </p:sp>
      <p:sp>
        <p:nvSpPr>
          <p:cNvPr id="3" name="2 Marcador de contenido"/>
          <p:cNvSpPr>
            <a:spLocks noGrp="1"/>
          </p:cNvSpPr>
          <p:nvPr>
            <p:ph idx="1"/>
          </p:nvPr>
        </p:nvSpPr>
        <p:spPr/>
        <p:txBody>
          <a:bodyPr/>
          <a:lstStyle/>
          <a:p>
            <a:r>
              <a:rPr lang="es-ES_tradnl" dirty="0" smtClean="0"/>
              <a:t>WIKIPEDIA</a:t>
            </a:r>
          </a:p>
          <a:p>
            <a:r>
              <a:rPr lang="es-ES_tradnl" dirty="0" smtClean="0"/>
              <a:t>BLUESVEALREAD</a:t>
            </a:r>
          </a:p>
          <a:p>
            <a:r>
              <a:rPr lang="es-ES_tradnl" dirty="0" smtClean="0"/>
              <a:t>BLUES.ES</a:t>
            </a:r>
          </a:p>
          <a:p>
            <a:r>
              <a:rPr lang="es-ES_tradnl" dirty="0" smtClean="0"/>
              <a:t>HISTORIABLUES.COM</a:t>
            </a:r>
            <a:endParaRPr lang="es-ES" dirty="0"/>
          </a:p>
        </p:txBody>
      </p:sp>
    </p:spTree>
    <p:extLst>
      <p:ext uri="{BB962C8B-B14F-4D97-AF65-F5344CB8AC3E}">
        <p14:creationId xmlns:p14="http://schemas.microsoft.com/office/powerpoint/2010/main" val="229426878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899592" y="2348"/>
            <a:ext cx="7315200" cy="1154097"/>
          </a:xfrm>
        </p:spPr>
        <p:txBody>
          <a:bodyPr/>
          <a:lstStyle/>
          <a:p>
            <a:r>
              <a:rPr lang="es-ES_tradnl" dirty="0" smtClean="0"/>
              <a:t>                                  BANDAS</a:t>
            </a:r>
            <a:endParaRPr lang="es-E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379788"/>
            <a:ext cx="2510425" cy="16561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6216" y="1379788"/>
            <a:ext cx="1977161" cy="1977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6719" y="4008543"/>
            <a:ext cx="2010519" cy="2010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28184" y="4005064"/>
            <a:ext cx="2133875" cy="213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4 Marcador de contenido"/>
          <p:cNvSpPr>
            <a:spLocks noGrp="1"/>
          </p:cNvSpPr>
          <p:nvPr>
            <p:ph idx="1"/>
          </p:nvPr>
        </p:nvSpPr>
        <p:spPr/>
        <p:txBody>
          <a:bodyPr/>
          <a:lstStyle/>
          <a:p>
            <a:endParaRPr lang="es-ES"/>
          </a:p>
        </p:txBody>
      </p:sp>
    </p:spTree>
    <p:extLst>
      <p:ext uri="{BB962C8B-B14F-4D97-AF65-F5344CB8AC3E}">
        <p14:creationId xmlns:p14="http://schemas.microsoft.com/office/powerpoint/2010/main" val="2798315720"/>
      </p:ext>
    </p:extLst>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5" presetClass="entr" presetSubtype="0" fill="hold" nodeType="clickEffect">
                                  <p:stCondLst>
                                    <p:cond delay="0"/>
                                  </p:stCondLst>
                                  <p:childTnLst>
                                    <p:set>
                                      <p:cBhvr>
                                        <p:cTn id="10" dur="1" fill="hold">
                                          <p:stCondLst>
                                            <p:cond delay="0"/>
                                          </p:stCondLst>
                                        </p:cTn>
                                        <p:tgtEl>
                                          <p:spTgt spid="1027"/>
                                        </p:tgtEl>
                                        <p:attrNameLst>
                                          <p:attrName>style.visibility</p:attrName>
                                        </p:attrNameLst>
                                      </p:cBhvr>
                                      <p:to>
                                        <p:strVal val="visible"/>
                                      </p:to>
                                    </p:set>
                                    <p:anim calcmode="lin" valueType="num">
                                      <p:cBhvr>
                                        <p:cTn id="11" dur="500" decel="50000" fill="hold">
                                          <p:stCondLst>
                                            <p:cond delay="0"/>
                                          </p:stCondLst>
                                        </p:cTn>
                                        <p:tgtEl>
                                          <p:spTgt spid="1027"/>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1027"/>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1027"/>
                                        </p:tgtEl>
                                        <p:attrNameLst>
                                          <p:attrName>ppt_w</p:attrName>
                                        </p:attrNameLst>
                                      </p:cBhvr>
                                      <p:tavLst>
                                        <p:tav tm="0">
                                          <p:val>
                                            <p:strVal val="#ppt_w*.05"/>
                                          </p:val>
                                        </p:tav>
                                        <p:tav tm="100000">
                                          <p:val>
                                            <p:strVal val="#ppt_w"/>
                                          </p:val>
                                        </p:tav>
                                      </p:tavLst>
                                    </p:anim>
                                    <p:anim calcmode="lin" valueType="num">
                                      <p:cBhvr>
                                        <p:cTn id="14" dur="1000" fill="hold"/>
                                        <p:tgtEl>
                                          <p:spTgt spid="1027"/>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1027"/>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1027"/>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1027"/>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1027"/>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nodeType="clickEffect">
                                  <p:stCondLst>
                                    <p:cond delay="0"/>
                                  </p:stCondLst>
                                  <p:childTnLst>
                                    <p:set>
                                      <p:cBhvr>
                                        <p:cTn id="22" dur="1" fill="hold">
                                          <p:stCondLst>
                                            <p:cond delay="0"/>
                                          </p:stCondLst>
                                        </p:cTn>
                                        <p:tgtEl>
                                          <p:spTgt spid="1028"/>
                                        </p:tgtEl>
                                        <p:attrNameLst>
                                          <p:attrName>style.visibility</p:attrName>
                                        </p:attrNameLst>
                                      </p:cBhvr>
                                      <p:to>
                                        <p:strVal val="visible"/>
                                      </p:to>
                                    </p:set>
                                    <p:animEffect transition="in" filter="circle(in)">
                                      <p:cBhvr>
                                        <p:cTn id="23" dur="2000"/>
                                        <p:tgtEl>
                                          <p:spTgt spid="1028"/>
                                        </p:tgtEl>
                                      </p:cBhvr>
                                    </p:animEffect>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nodeType="clickEffect">
                                  <p:stCondLst>
                                    <p:cond delay="0"/>
                                  </p:stCondLst>
                                  <p:childTnLst>
                                    <p:set>
                                      <p:cBhvr>
                                        <p:cTn id="27" dur="1" fill="hold">
                                          <p:stCondLst>
                                            <p:cond delay="0"/>
                                          </p:stCondLst>
                                        </p:cTn>
                                        <p:tgtEl>
                                          <p:spTgt spid="1029"/>
                                        </p:tgtEl>
                                        <p:attrNameLst>
                                          <p:attrName>style.visibility</p:attrName>
                                        </p:attrNameLst>
                                      </p:cBhvr>
                                      <p:to>
                                        <p:strVal val="visible"/>
                                      </p:to>
                                    </p:set>
                                    <p:animEffect transition="in" filter="diamond(in)">
                                      <p:cBhvr>
                                        <p:cTn id="28" dur="2000"/>
                                        <p:tgtEl>
                                          <p:spTgt spid="10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043608" y="7996"/>
            <a:ext cx="7315200" cy="1154097"/>
          </a:xfrm>
        </p:spPr>
        <p:txBody>
          <a:bodyPr/>
          <a:lstStyle/>
          <a:p>
            <a:r>
              <a:rPr lang="es-ES_tradnl" dirty="0" smtClean="0"/>
              <a:t>                                  ORIGEN</a:t>
            </a:r>
            <a:endParaRPr lang="es-ES" dirty="0"/>
          </a:p>
        </p:txBody>
      </p:sp>
      <p:sp>
        <p:nvSpPr>
          <p:cNvPr id="3" name="2 Marcador de contenido"/>
          <p:cNvSpPr>
            <a:spLocks noGrp="1"/>
          </p:cNvSpPr>
          <p:nvPr>
            <p:ph idx="1"/>
          </p:nvPr>
        </p:nvSpPr>
        <p:spPr>
          <a:xfrm>
            <a:off x="179512" y="1196752"/>
            <a:ext cx="8712968" cy="5661247"/>
          </a:xfrm>
        </p:spPr>
        <p:txBody>
          <a:bodyPr>
            <a:normAutofit fontScale="92500" lnSpcReduction="20000"/>
          </a:bodyPr>
          <a:lstStyle/>
          <a:p>
            <a:endParaRPr lang="es-ES" dirty="0" smtClean="0"/>
          </a:p>
          <a:p>
            <a:pPr marL="45720" indent="0">
              <a:buNone/>
            </a:pPr>
            <a:r>
              <a:rPr lang="es-ES" dirty="0" smtClean="0"/>
              <a:t>Blues</a:t>
            </a:r>
            <a:r>
              <a:rPr lang="es-ES" dirty="0"/>
              <a:t>, símbolo de una tristeza. Blues, historia de la esclavitud de un pueblo. Blues, manifestación de una condición de vida. Blues, una manera de liberar los sentimientos. Blues la música.</a:t>
            </a:r>
          </a:p>
          <a:p>
            <a:endParaRPr lang="es-ES" dirty="0"/>
          </a:p>
          <a:p>
            <a:pPr marL="45720" indent="0">
              <a:buNone/>
            </a:pPr>
            <a:endParaRPr lang="es-ES" dirty="0"/>
          </a:p>
          <a:p>
            <a:pPr marL="45720" indent="0">
              <a:buNone/>
            </a:pPr>
            <a:r>
              <a:rPr lang="es-ES" dirty="0" err="1" smtClean="0"/>
              <a:t>The</a:t>
            </a:r>
            <a:r>
              <a:rPr lang="es-ES" dirty="0" smtClean="0"/>
              <a:t> </a:t>
            </a:r>
            <a:r>
              <a:rPr lang="es-ES" dirty="0" err="1"/>
              <a:t>African</a:t>
            </a:r>
            <a:r>
              <a:rPr lang="es-ES" dirty="0"/>
              <a:t>-American (en </a:t>
            </a:r>
            <a:r>
              <a:rPr lang="es-ES" dirty="0" smtClean="0"/>
              <a:t>inglés)El </a:t>
            </a:r>
            <a:r>
              <a:rPr lang="es-ES" dirty="0"/>
              <a:t>nacimiento del blues se produjo en las plantaciones de algodón, tabaco y maní, en los estados de Mississippi, </a:t>
            </a:r>
            <a:r>
              <a:rPr lang="es-ES" dirty="0" err="1"/>
              <a:t>Louisiana</a:t>
            </a:r>
            <a:r>
              <a:rPr lang="es-ES" dirty="0"/>
              <a:t>, Georgia o Alabama. La mano de obra en esas plantaciones era exclusivamente esclava. A los cautivos africanos que se desangraban en esas haciendas les habían quitado la libertad, pero no habían logrado arrebatarles sus costumbres. La música y el baile eran una parte primordial de esas costumbres. Aparte de las canciones religiosas, entonadas para solicitarle favores a las deidades, existía un rico repertorio de canciones paganas. Al principio se entonaban en bantú, fon, yoruba y otras lenguas y dialectos de África; luego, cuando los esclavos incorporaron la lengua del colonizador, los cantos comenzaron a decirse en inglés. Pronto esa música, viva y primordialmente rítmica, fue el fondo de una serie de temas que dieron cuenta de los infortunios por los que pasaba el esclavo en el infierno de las plantaciones. Eran los llamados </a:t>
            </a:r>
            <a:r>
              <a:rPr lang="es-ES" dirty="0" err="1"/>
              <a:t>work</a:t>
            </a:r>
            <a:r>
              <a:rPr lang="es-ES" dirty="0"/>
              <a:t> </a:t>
            </a:r>
            <a:r>
              <a:rPr lang="es-ES" dirty="0" err="1"/>
              <a:t>songs</a:t>
            </a:r>
            <a:r>
              <a:rPr lang="es-ES" dirty="0"/>
              <a:t> (cantos de trabajo), canciones improvisadas durante la faena. Una voz entonaba un verso, que de inmediato el resto repetía a coro. Se puede decir que es la primera manifestación musical del negro en América.</a:t>
            </a:r>
          </a:p>
        </p:txBody>
      </p:sp>
    </p:spTree>
    <p:extLst>
      <p:ext uri="{BB962C8B-B14F-4D97-AF65-F5344CB8AC3E}">
        <p14:creationId xmlns:p14="http://schemas.microsoft.com/office/powerpoint/2010/main" val="1131932182"/>
      </p:ext>
    </p:extLst>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 calcmode="lin" valueType="num">
                                      <p:cBhvr>
                                        <p:cTn id="15"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4" end="4"/>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51520" y="32792"/>
            <a:ext cx="7963272" cy="1154097"/>
          </a:xfrm>
        </p:spPr>
        <p:txBody>
          <a:bodyPr>
            <a:normAutofit/>
          </a:bodyPr>
          <a:lstStyle/>
          <a:p>
            <a:r>
              <a:rPr lang="es-ES_tradnl" dirty="0" smtClean="0"/>
              <a:t>                                         FORMA</a:t>
            </a:r>
            <a:endParaRPr lang="es-ES" dirty="0"/>
          </a:p>
        </p:txBody>
      </p:sp>
      <p:sp>
        <p:nvSpPr>
          <p:cNvPr id="3" name="2 Marcador de contenido"/>
          <p:cNvSpPr>
            <a:spLocks noGrp="1"/>
          </p:cNvSpPr>
          <p:nvPr>
            <p:ph idx="1"/>
          </p:nvPr>
        </p:nvSpPr>
        <p:spPr>
          <a:xfrm>
            <a:off x="179512" y="1412776"/>
            <a:ext cx="8856984" cy="5445223"/>
          </a:xfrm>
        </p:spPr>
        <p:txBody>
          <a:bodyPr/>
          <a:lstStyle/>
          <a:p>
            <a:pPr marL="45720" indent="0">
              <a:buNone/>
            </a:pPr>
            <a:r>
              <a:rPr lang="es-ES" sz="1400" dirty="0" smtClean="0"/>
              <a:t>La </a:t>
            </a:r>
            <a:r>
              <a:rPr lang="es-ES" sz="1400" dirty="0"/>
              <a:t>forma de Blues viene determinada por la estructura básica del texto (una frase que se repite y una que concluye). Escucha Cross Road y </a:t>
            </a:r>
            <a:r>
              <a:rPr lang="es-ES" sz="1400" dirty="0" err="1"/>
              <a:t>All</a:t>
            </a:r>
            <a:r>
              <a:rPr lang="es-ES" sz="1400" dirty="0"/>
              <a:t> </a:t>
            </a:r>
            <a:r>
              <a:rPr lang="es-ES" sz="1400" dirty="0" err="1"/>
              <a:t>My</a:t>
            </a:r>
            <a:r>
              <a:rPr lang="es-ES" sz="1400" dirty="0"/>
              <a:t> </a:t>
            </a:r>
            <a:r>
              <a:rPr lang="es-ES" sz="1400" dirty="0" err="1"/>
              <a:t>Love</a:t>
            </a:r>
            <a:r>
              <a:rPr lang="es-ES" sz="1400" dirty="0"/>
              <a:t> in </a:t>
            </a:r>
            <a:r>
              <a:rPr lang="es-ES" sz="1400" dirty="0" err="1"/>
              <a:t>Vain</a:t>
            </a:r>
            <a:r>
              <a:rPr lang="es-ES" sz="1400" dirty="0"/>
              <a:t> como ejemplo.</a:t>
            </a:r>
          </a:p>
          <a:p>
            <a:pPr marL="45720" indent="0">
              <a:buNone/>
            </a:pPr>
            <a:endParaRPr lang="es-ES" sz="1400" dirty="0"/>
          </a:p>
          <a:p>
            <a:pPr marL="45720" indent="0">
              <a:buNone/>
            </a:pPr>
            <a:r>
              <a:rPr lang="es-ES" sz="1400" dirty="0"/>
              <a:t>Formalmente el Blues consta de 12 compases (aunque pueden aparecer otras variaciones) y cada frase del texto ocupa cuatro compases.</a:t>
            </a:r>
          </a:p>
          <a:p>
            <a:pPr marL="45720" indent="0">
              <a:buNone/>
            </a:pPr>
            <a:endParaRPr lang="es-ES" sz="1400" dirty="0"/>
          </a:p>
          <a:p>
            <a:pPr marL="45720" indent="0">
              <a:buNone/>
            </a:pPr>
            <a:endParaRPr lang="es-E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2852936"/>
            <a:ext cx="2808312" cy="14798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3 Rectángulo"/>
          <p:cNvSpPr/>
          <p:nvPr/>
        </p:nvSpPr>
        <p:spPr>
          <a:xfrm>
            <a:off x="4211960" y="2852936"/>
            <a:ext cx="4572000" cy="2246769"/>
          </a:xfrm>
          <a:prstGeom prst="rect">
            <a:avLst/>
          </a:prstGeom>
        </p:spPr>
        <p:txBody>
          <a:bodyPr>
            <a:spAutoFit/>
          </a:bodyPr>
          <a:lstStyle/>
          <a:p>
            <a:r>
              <a:rPr lang="es-ES" sz="1400" dirty="0" smtClean="0"/>
              <a:t>Fíjate que el cifrado de acordes que aparece aquí esta en el sistema americano (A=La, B=Si, C=Do, D= Re, E=Mi, F=Fa, G=Sol)</a:t>
            </a:r>
          </a:p>
          <a:p>
            <a:r>
              <a:rPr lang="es-ES" sz="1400" dirty="0" smtClean="0"/>
              <a:t>/</a:t>
            </a:r>
          </a:p>
          <a:p>
            <a:r>
              <a:rPr lang="es-ES" sz="1400" dirty="0" smtClean="0"/>
              <a:t>Esta forma se plantea como un círculo que se repite siempre igual cambiando el texto pero manteniendo el acompañamiento. Esto facilita, además, que los músicos improvisen alternando las partes cantadas con las instrumentales. Con este esquema podrías hacer una progresión de Blues en cualquier tono:</a:t>
            </a:r>
            <a:endParaRPr lang="es-ES" sz="1400"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97960" y="5132170"/>
            <a:ext cx="2232248" cy="1618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2222654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0"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edge">
                                      <p:cBhvr>
                                        <p:cTn id="11" dur="20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0" presetClass="entr" presetSubtype="0" fill="hold" grpId="0"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edge">
                                      <p:cBhvr>
                                        <p:cTn id="16" dur="2000"/>
                                        <p:tgtEl>
                                          <p:spTgt spid="3">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circle(in)">
                                      <p:cBhvr>
                                        <p:cTn id="2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043608" y="31122"/>
            <a:ext cx="7315200" cy="1154097"/>
          </a:xfrm>
        </p:spPr>
        <p:txBody>
          <a:bodyPr/>
          <a:lstStyle/>
          <a:p>
            <a:r>
              <a:rPr lang="es-ES_tradnl" dirty="0" smtClean="0"/>
              <a:t>                                   RITMO</a:t>
            </a:r>
            <a:endParaRPr lang="es-ES" dirty="0"/>
          </a:p>
        </p:txBody>
      </p:sp>
      <p:sp>
        <p:nvSpPr>
          <p:cNvPr id="3" name="2 Marcador de contenido"/>
          <p:cNvSpPr>
            <a:spLocks noGrp="1"/>
          </p:cNvSpPr>
          <p:nvPr>
            <p:ph idx="1"/>
          </p:nvPr>
        </p:nvSpPr>
        <p:spPr>
          <a:xfrm>
            <a:off x="251520" y="1196752"/>
            <a:ext cx="8712968" cy="5661247"/>
          </a:xfrm>
        </p:spPr>
        <p:txBody>
          <a:bodyPr/>
          <a:lstStyle/>
          <a:p>
            <a:r>
              <a:rPr lang="es-ES" dirty="0"/>
              <a:t>El ritmo de Blues también tiene ciertas peculiaridades ya que se trata de la sucesión de grupos de dos figuras siendo la primera más larga que la segunda</a:t>
            </a:r>
          </a:p>
          <a:p>
            <a:r>
              <a:rPr lang="es-ES" dirty="0" smtClean="0"/>
              <a:t>Es </a:t>
            </a:r>
            <a:r>
              <a:rPr lang="es-ES" dirty="0"/>
              <a:t>lo que habitualmente se conoce como Swing y se puede representar de distintas maneras</a:t>
            </a:r>
            <a:r>
              <a:rPr lang="es-ES" dirty="0" smtClean="0"/>
              <a:t>.</a:t>
            </a:r>
          </a:p>
          <a:p>
            <a:endParaRPr lang="es-ES_tradnl" dirty="0"/>
          </a:p>
          <a:p>
            <a:endParaRPr lang="es-ES" dirty="0"/>
          </a:p>
          <a:p>
            <a:pPr marL="45720" indent="0">
              <a:buNone/>
            </a:pPr>
            <a:endParaRPr lang="es-ES" dirty="0" smtClean="0"/>
          </a:p>
          <a:p>
            <a:pPr marL="45720" indent="0">
              <a:buNone/>
            </a:pPr>
            <a:endParaRPr lang="es-ES" dirty="0"/>
          </a:p>
          <a:p>
            <a:pPr marL="45720" indent="0">
              <a:buNone/>
            </a:pPr>
            <a:endParaRPr lang="es-ES" dirty="0" smtClean="0"/>
          </a:p>
          <a:p>
            <a:pPr marL="45720" indent="0">
              <a:buNone/>
            </a:pPr>
            <a:endParaRPr lang="es-ES" dirty="0"/>
          </a:p>
          <a:p>
            <a:pPr marL="45720" indent="0">
              <a:buNone/>
            </a:pPr>
            <a:endParaRPr lang="es-ES" dirty="0" smtClean="0"/>
          </a:p>
          <a:p>
            <a:pPr marL="45720" indent="0">
              <a:buNone/>
            </a:pPr>
            <a:endParaRPr lang="es-ES" dirty="0"/>
          </a:p>
          <a:p>
            <a:pPr marL="45720" indent="0">
              <a:buNone/>
            </a:pPr>
            <a:r>
              <a:rPr lang="es-ES" dirty="0" smtClean="0"/>
              <a:t>Este </a:t>
            </a:r>
            <a:r>
              <a:rPr lang="es-ES" dirty="0"/>
              <a:t>ritmo da la sensación de movimiento y lo encontraremos como uno de los principales elementos que el Jazz tomo del Blues.</a:t>
            </a:r>
            <a:endParaRPr lang="es-ES_tradnl" dirty="0" smtClean="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760" y="3195352"/>
            <a:ext cx="4230241" cy="2350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87200215"/>
      </p:ext>
    </p:extLst>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arn(inVertical)">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anim calcmode="lin" valueType="num">
                                      <p:cBhvr>
                                        <p:cTn id="13"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14"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45"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2000"/>
                                        <p:tgtEl>
                                          <p:spTgt spid="3">
                                            <p:txEl>
                                              <p:pRg st="1" end="1"/>
                                            </p:txEl>
                                          </p:spTgt>
                                        </p:tgtEl>
                                      </p:cBhvr>
                                    </p:animEffect>
                                    <p:anim calcmode="lin" valueType="num">
                                      <p:cBhvr>
                                        <p:cTn id="20" dur="2000" fill="hold"/>
                                        <p:tgtEl>
                                          <p:spTgt spid="3">
                                            <p:txEl>
                                              <p:pRg st="1" end="1"/>
                                            </p:txEl>
                                          </p:spTgt>
                                        </p:tgtEl>
                                        <p:attrNameLst>
                                          <p:attrName>ppt_w</p:attrName>
                                        </p:attrNameLst>
                                      </p:cBhvr>
                                      <p:tavLst>
                                        <p:tav tm="0" fmla="#ppt_w*sin(2.5*pi*$)">
                                          <p:val>
                                            <p:fltVal val="0"/>
                                          </p:val>
                                        </p:tav>
                                        <p:tav tm="100000">
                                          <p:val>
                                            <p:fltVal val="1"/>
                                          </p:val>
                                        </p:tav>
                                      </p:tavLst>
                                    </p:anim>
                                    <p:anim calcmode="lin" valueType="num">
                                      <p:cBhvr>
                                        <p:cTn id="21" dur="20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45" presetClass="entr" presetSubtype="0" fill="hold" grpId="0" nodeType="clickEffect">
                                  <p:stCondLst>
                                    <p:cond delay="0"/>
                                  </p:stCondLst>
                                  <p:childTnLst>
                                    <p:set>
                                      <p:cBhvr>
                                        <p:cTn id="25" dur="1" fill="hold">
                                          <p:stCondLst>
                                            <p:cond delay="0"/>
                                          </p:stCondLst>
                                        </p:cTn>
                                        <p:tgtEl>
                                          <p:spTgt spid="3">
                                            <p:txEl>
                                              <p:pRg st="10" end="10"/>
                                            </p:txEl>
                                          </p:spTgt>
                                        </p:tgtEl>
                                        <p:attrNameLst>
                                          <p:attrName>style.visibility</p:attrName>
                                        </p:attrNameLst>
                                      </p:cBhvr>
                                      <p:to>
                                        <p:strVal val="visible"/>
                                      </p:to>
                                    </p:set>
                                    <p:animEffect transition="in" filter="fade">
                                      <p:cBhvr>
                                        <p:cTn id="26" dur="2000"/>
                                        <p:tgtEl>
                                          <p:spTgt spid="3">
                                            <p:txEl>
                                              <p:pRg st="10" end="10"/>
                                            </p:txEl>
                                          </p:spTgt>
                                        </p:tgtEl>
                                      </p:cBhvr>
                                    </p:animEffect>
                                    <p:anim calcmode="lin" valueType="num">
                                      <p:cBhvr>
                                        <p:cTn id="27" dur="2000" fill="hold"/>
                                        <p:tgtEl>
                                          <p:spTgt spid="3">
                                            <p:txEl>
                                              <p:pRg st="10" end="10"/>
                                            </p:txEl>
                                          </p:spTgt>
                                        </p:tgtEl>
                                        <p:attrNameLst>
                                          <p:attrName>ppt_w</p:attrName>
                                        </p:attrNameLst>
                                      </p:cBhvr>
                                      <p:tavLst>
                                        <p:tav tm="0" fmla="#ppt_w*sin(2.5*pi*$)">
                                          <p:val>
                                            <p:fltVal val="0"/>
                                          </p:val>
                                        </p:tav>
                                        <p:tav tm="100000">
                                          <p:val>
                                            <p:fltVal val="1"/>
                                          </p:val>
                                        </p:tav>
                                      </p:tavLst>
                                    </p:anim>
                                    <p:anim calcmode="lin" valueType="num">
                                      <p:cBhvr>
                                        <p:cTn id="28" dur="2000" fill="hold"/>
                                        <p:tgtEl>
                                          <p:spTgt spid="3">
                                            <p:txEl>
                                              <p:pRg st="10" end="1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899592" y="116632"/>
            <a:ext cx="7315200" cy="1154097"/>
          </a:xfrm>
        </p:spPr>
        <p:txBody>
          <a:bodyPr/>
          <a:lstStyle/>
          <a:p>
            <a:r>
              <a:rPr lang="es-ES_tradnl" dirty="0" smtClean="0"/>
              <a:t>                                 MELODÍA</a:t>
            </a:r>
            <a:endParaRPr lang="es-ES" dirty="0"/>
          </a:p>
        </p:txBody>
      </p:sp>
      <p:sp>
        <p:nvSpPr>
          <p:cNvPr id="3" name="2 Marcador de contenido"/>
          <p:cNvSpPr>
            <a:spLocks noGrp="1"/>
          </p:cNvSpPr>
          <p:nvPr>
            <p:ph idx="1"/>
          </p:nvPr>
        </p:nvSpPr>
        <p:spPr>
          <a:xfrm>
            <a:off x="179512" y="1412776"/>
            <a:ext cx="8784976" cy="5445224"/>
          </a:xfrm>
        </p:spPr>
        <p:txBody>
          <a:bodyPr>
            <a:normAutofit/>
          </a:bodyPr>
          <a:lstStyle/>
          <a:p>
            <a:r>
              <a:rPr lang="es-ES" sz="1400" dirty="0"/>
              <a:t>Las melodías de Blues se construyen sobre escalas pentatónicas (de cinco notas):</a:t>
            </a:r>
          </a:p>
          <a:p>
            <a:pPr marL="45720" indent="0">
              <a:buNone/>
            </a:pPr>
            <a:endParaRPr lang="es-ES" sz="1400" dirty="0" smtClean="0"/>
          </a:p>
          <a:p>
            <a:pPr marL="45720" indent="0">
              <a:buNone/>
            </a:pPr>
            <a:r>
              <a:rPr lang="es-ES" sz="1400" dirty="0" smtClean="0"/>
              <a:t>Es </a:t>
            </a:r>
            <a:r>
              <a:rPr lang="es-ES" sz="1400" dirty="0"/>
              <a:t>habitual que se le añadan algunas notas más que le dan una sonoridad muy peculiar. Estas notas se conocen como </a:t>
            </a:r>
            <a:r>
              <a:rPr lang="es-ES" sz="1400" dirty="0" err="1"/>
              <a:t>blue</a:t>
            </a:r>
            <a:r>
              <a:rPr lang="es-ES" sz="1400" dirty="0"/>
              <a:t>-notes y suelen estar a distancia de semitono de las notas principales de la escala pentatónica</a:t>
            </a:r>
            <a:r>
              <a:rPr lang="es-ES" sz="1400" dirty="0" smtClean="0"/>
              <a:t>.</a:t>
            </a:r>
          </a:p>
          <a:p>
            <a:pPr marL="45720" indent="0">
              <a:buNone/>
            </a:pPr>
            <a:endParaRPr lang="es-ES" sz="1400" dirty="0" smtClean="0"/>
          </a:p>
          <a:p>
            <a:pPr marL="45720" indent="0">
              <a:buNone/>
            </a:pPr>
            <a:r>
              <a:rPr lang="es-ES" sz="1400" dirty="0" smtClean="0"/>
              <a:t>Escucha </a:t>
            </a:r>
            <a:r>
              <a:rPr lang="es-ES" sz="1400" dirty="0"/>
              <a:t>este tema interpretado por John Lee </a:t>
            </a:r>
            <a:r>
              <a:rPr lang="es-ES" sz="1400" dirty="0" err="1"/>
              <a:t>Hooker</a:t>
            </a:r>
            <a:r>
              <a:rPr lang="es-ES" sz="1400" dirty="0"/>
              <a:t>. Fíjate que aquí no respeta la </a:t>
            </a:r>
            <a:r>
              <a:rPr lang="es-ES" sz="1400" dirty="0" smtClean="0"/>
              <a:t>estructura de </a:t>
            </a:r>
            <a:r>
              <a:rPr lang="es-ES" sz="1400" dirty="0"/>
              <a:t>armónica de Blues y se mantiene en la misma nota haciendo pequeños motivos melódicos con escalas pentatónicas y notas </a:t>
            </a:r>
            <a:r>
              <a:rPr lang="es-ES" sz="1400" dirty="0" err="1"/>
              <a:t>blue</a:t>
            </a:r>
            <a:r>
              <a:rPr lang="es-ES" sz="1400" dirty="0"/>
              <a:t>.</a:t>
            </a:r>
          </a:p>
          <a:p>
            <a:pPr marL="45720" indent="0">
              <a:buNone/>
            </a:pPr>
            <a:endParaRPr lang="es-ES" sz="1400" dirty="0" smtClean="0"/>
          </a:p>
          <a:p>
            <a:pPr marL="45720" indent="0">
              <a:buNone/>
            </a:pPr>
            <a:r>
              <a:rPr lang="es-ES" sz="1400" dirty="0" smtClean="0"/>
              <a:t>En realidad </a:t>
            </a:r>
            <a:r>
              <a:rPr lang="es-ES" sz="1400" dirty="0"/>
              <a:t>es casi una historia narrada sobre el acompañamiento de guitarra. Es algo similar a lo que hacían los ciegos que cantaban romances acompañados por su </a:t>
            </a:r>
            <a:r>
              <a:rPr lang="es-ES" sz="1400" dirty="0" smtClean="0"/>
              <a:t> </a:t>
            </a:r>
            <a:r>
              <a:rPr lang="es-ES" sz="1400" dirty="0"/>
              <a:t>una práctica muy habitual en Galicia.</a:t>
            </a:r>
          </a:p>
          <a:p>
            <a:pPr marL="45720" indent="0">
              <a:buNone/>
            </a:pPr>
            <a:endParaRPr lang="es-ES" sz="1400" dirty="0" smtClean="0"/>
          </a:p>
          <a:p>
            <a:pPr marL="45720" indent="0">
              <a:buNone/>
            </a:pPr>
            <a:r>
              <a:rPr lang="es-ES" sz="1400" dirty="0" smtClean="0"/>
              <a:t>La </a:t>
            </a:r>
            <a:r>
              <a:rPr lang="es-ES" sz="1400" dirty="0"/>
              <a:t>idea de narrar sobre una base rítmica puede recordar a otros estilos musicales ¿Se te ocurre alguno?</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720" y="5229200"/>
            <a:ext cx="4543425" cy="1247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91884995"/>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circle(in)">
                                      <p:cBhvr>
                                        <p:cTn id="13" dur="20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4098"/>
                                        </p:tgtEl>
                                        <p:attrNameLst>
                                          <p:attrName>style.visibility</p:attrName>
                                        </p:attrNameLst>
                                      </p:cBhvr>
                                      <p:to>
                                        <p:strVal val="visible"/>
                                      </p:to>
                                    </p:set>
                                    <p:animEffect transition="in" filter="circle(in)">
                                      <p:cBhvr>
                                        <p:cTn id="18" dur="2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839307" y="123310"/>
            <a:ext cx="7315200" cy="1154097"/>
          </a:xfrm>
        </p:spPr>
        <p:txBody>
          <a:bodyPr/>
          <a:lstStyle/>
          <a:p>
            <a:r>
              <a:rPr lang="es-ES_tradnl" dirty="0" smtClean="0"/>
              <a:t>                                     TEXTO</a:t>
            </a:r>
            <a:endParaRPr lang="es-ES" dirty="0"/>
          </a:p>
        </p:txBody>
      </p:sp>
      <p:sp>
        <p:nvSpPr>
          <p:cNvPr id="3" name="2 Marcador de contenido"/>
          <p:cNvSpPr>
            <a:spLocks noGrp="1"/>
          </p:cNvSpPr>
          <p:nvPr>
            <p:ph idx="1"/>
          </p:nvPr>
        </p:nvSpPr>
        <p:spPr>
          <a:xfrm>
            <a:off x="827584" y="1844824"/>
            <a:ext cx="7315200" cy="3539527"/>
          </a:xfrm>
        </p:spPr>
        <p:txBody>
          <a:bodyPr/>
          <a:lstStyle/>
          <a:p>
            <a:r>
              <a:rPr lang="es-ES" dirty="0"/>
              <a:t>Los textos son muy variados pero entre los temas que más aparecen están los de amor, desengaño, sufrimiento, rebeldía frente a la situación de esclavitud… Además son frecuentes que aparezcan elementos como el tren, el río, el camino o el cruce de caminos…</a:t>
            </a:r>
          </a:p>
        </p:txBody>
      </p:sp>
      <p:sp>
        <p:nvSpPr>
          <p:cNvPr id="4" name="3 Rectángulo"/>
          <p:cNvSpPr/>
          <p:nvPr/>
        </p:nvSpPr>
        <p:spPr>
          <a:xfrm>
            <a:off x="1187624" y="3861048"/>
            <a:ext cx="6912768" cy="1200329"/>
          </a:xfrm>
          <a:prstGeom prst="rect">
            <a:avLst/>
          </a:prstGeom>
        </p:spPr>
        <p:txBody>
          <a:bodyPr wrap="square">
            <a:spAutoFit/>
          </a:bodyPr>
          <a:lstStyle/>
          <a:p>
            <a:r>
              <a:rPr lang="es-ES" dirty="0" smtClean="0"/>
              <a:t>Si repasas algunos textos de blues e intenta resumir de que hablan. Fíjate que muchas veces utilizan metáforas con un fin poético o para ocultar el auténtico sentido y evitar represalias por sus críticas.</a:t>
            </a:r>
            <a:endParaRPr lang="es-ES" dirty="0"/>
          </a:p>
        </p:txBody>
      </p:sp>
    </p:spTree>
    <p:extLst>
      <p:ext uri="{BB962C8B-B14F-4D97-AF65-F5344CB8AC3E}">
        <p14:creationId xmlns:p14="http://schemas.microsoft.com/office/powerpoint/2010/main" val="212875642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899592" y="116632"/>
            <a:ext cx="7315200" cy="1154097"/>
          </a:xfrm>
        </p:spPr>
        <p:txBody>
          <a:bodyPr/>
          <a:lstStyle/>
          <a:p>
            <a:r>
              <a:rPr lang="es-ES_tradnl" dirty="0" smtClean="0"/>
              <a:t>                 INSTRUMENTOS</a:t>
            </a:r>
            <a:endParaRPr lang="es-ES" dirty="0"/>
          </a:p>
        </p:txBody>
      </p:sp>
      <p:sp>
        <p:nvSpPr>
          <p:cNvPr id="3" name="2 Marcador de contenido"/>
          <p:cNvSpPr>
            <a:spLocks noGrp="1"/>
          </p:cNvSpPr>
          <p:nvPr>
            <p:ph idx="1"/>
          </p:nvPr>
        </p:nvSpPr>
        <p:spPr>
          <a:xfrm>
            <a:off x="323528" y="1772816"/>
            <a:ext cx="8640960" cy="4968552"/>
          </a:xfrm>
        </p:spPr>
        <p:txBody>
          <a:bodyPr/>
          <a:lstStyle/>
          <a:p>
            <a:r>
              <a:rPr lang="es-ES" dirty="0"/>
              <a:t>Entre los instrumentos habitualmente utilizados para interpretar el Blues están el banjo, la guitarra (acústica y eléctrica), la armónica, el bajo o el contrabajo, la batería, el piano o el órgano </a:t>
            </a:r>
            <a:r>
              <a:rPr lang="es-ES" dirty="0" err="1"/>
              <a:t>Hammond</a:t>
            </a:r>
            <a:r>
              <a:rPr lang="es-ES" dirty="0"/>
              <a:t>, entre otros. Si bien existe Blues instrumental se trata originalmente de un género de naturaleza vocal (cantado). Además es frecuente desarrollar técnicas especiales para interpretar estos instrumentos como el </a:t>
            </a:r>
            <a:r>
              <a:rPr lang="es-ES" dirty="0" err="1"/>
              <a:t>slide</a:t>
            </a:r>
            <a:r>
              <a:rPr lang="es-ES" dirty="0"/>
              <a:t> en la guitarra (deslizar sobre las cuerdas un cuello de botella o un tubo de metal que se coloca en uno de los dedos) o el </a:t>
            </a:r>
            <a:r>
              <a:rPr lang="es-ES" dirty="0" err="1"/>
              <a:t>bending</a:t>
            </a:r>
            <a:r>
              <a:rPr lang="es-ES" dirty="0"/>
              <a:t> en la armónica y la guitarra (forzar las notas para conseguir efectos de rápida variación del tono).</a:t>
            </a:r>
          </a:p>
        </p:txBody>
      </p:sp>
    </p:spTree>
    <p:extLst>
      <p:ext uri="{BB962C8B-B14F-4D97-AF65-F5344CB8AC3E}">
        <p14:creationId xmlns:p14="http://schemas.microsoft.com/office/powerpoint/2010/main" val="23697222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circle(in)">
                                      <p:cBhvr>
                                        <p:cTn id="15"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899592" y="7676"/>
            <a:ext cx="7315200" cy="1154097"/>
          </a:xfrm>
        </p:spPr>
        <p:txBody>
          <a:bodyPr/>
          <a:lstStyle/>
          <a:p>
            <a:r>
              <a:rPr lang="es-ES" dirty="0"/>
              <a:t>La leyenda de Robert Johnson</a:t>
            </a:r>
          </a:p>
        </p:txBody>
      </p:sp>
      <p:sp>
        <p:nvSpPr>
          <p:cNvPr id="3" name="2 Marcador de contenido"/>
          <p:cNvSpPr>
            <a:spLocks noGrp="1"/>
          </p:cNvSpPr>
          <p:nvPr>
            <p:ph idx="1"/>
          </p:nvPr>
        </p:nvSpPr>
        <p:spPr>
          <a:xfrm>
            <a:off x="323528" y="1268760"/>
            <a:ext cx="8568952" cy="5589239"/>
          </a:xfrm>
        </p:spPr>
        <p:txBody>
          <a:bodyPr/>
          <a:lstStyle/>
          <a:p>
            <a:r>
              <a:rPr lang="es-ES" dirty="0"/>
              <a:t>Cuenta la leyenda que Robert Johnson, nacido en 1911 en </a:t>
            </a:r>
            <a:r>
              <a:rPr lang="es-ES" dirty="0" err="1"/>
              <a:t>Hazlehurst</a:t>
            </a:r>
            <a:r>
              <a:rPr lang="es-ES" dirty="0"/>
              <a:t>, zona sur del estado de Mississippi, era un músico mediocre y que misteriosamente, de la noche a la mañana, logró convertirse en el mejor guitarrista del Delta, cuyos largos dedos demostraron un conocimiento musical que iba más allá de la edad y la época del artista. Se sabe que Johnson, casado en 1930, enviudó al poco tiempo. A partir de ese momento comenzó un largo peregrinaje por el Mississippi. Durante todo ese periplo nada se supo de él. La leyenda dice que en la encrucijada de dos caminos, al sonar las campanadas de medianoche Robert Johnson le vendió su alma al diablo a cambio de su incomparable talento musical.</a:t>
            </a:r>
          </a:p>
        </p:txBody>
      </p:sp>
    </p:spTree>
    <p:extLst>
      <p:ext uri="{BB962C8B-B14F-4D97-AF65-F5344CB8AC3E}">
        <p14:creationId xmlns:p14="http://schemas.microsoft.com/office/powerpoint/2010/main" val="1424202734"/>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erspectiva">
  <a:themeElements>
    <a:clrScheme name="Perspectiva">
      <a:dk1>
        <a:sysClr val="windowText" lastClr="000000"/>
      </a:dk1>
      <a:lt1>
        <a:sysClr val="window" lastClr="FFFFFF"/>
      </a:lt1>
      <a:dk2>
        <a:srgbClr val="283138"/>
      </a:dk2>
      <a:lt2>
        <a:srgbClr val="FF8600"/>
      </a:lt2>
      <a:accent1>
        <a:srgbClr val="838D9B"/>
      </a:accent1>
      <a:accent2>
        <a:srgbClr val="D2610C"/>
      </a:accent2>
      <a:accent3>
        <a:srgbClr val="80716A"/>
      </a:accent3>
      <a:accent4>
        <a:srgbClr val="94147C"/>
      </a:accent4>
      <a:accent5>
        <a:srgbClr val="5D5AD2"/>
      </a:accent5>
      <a:accent6>
        <a:srgbClr val="6F6C7D"/>
      </a:accent6>
      <a:hlink>
        <a:srgbClr val="6187E3"/>
      </a:hlink>
      <a:folHlink>
        <a:srgbClr val="7B8EB8"/>
      </a:folHlink>
    </a:clrScheme>
    <a:fontScheme name="Clásico de Office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erspectiva">
      <a:fillStyleLst>
        <a:solidFill>
          <a:schemeClr val="phClr"/>
        </a:solidFill>
        <a:gradFill rotWithShape="1">
          <a:gsLst>
            <a:gs pos="0">
              <a:schemeClr val="phClr">
                <a:tint val="50000"/>
                <a:alpha val="100000"/>
                <a:satMod val="160000"/>
                <a:lumMod val="105000"/>
              </a:schemeClr>
            </a:gs>
            <a:gs pos="41000">
              <a:schemeClr val="phClr">
                <a:tint val="57000"/>
                <a:satMod val="180000"/>
                <a:lumMod val="99000"/>
              </a:schemeClr>
            </a:gs>
            <a:gs pos="100000">
              <a:schemeClr val="phClr">
                <a:tint val="80000"/>
                <a:satMod val="200000"/>
                <a:lumMod val="104000"/>
              </a:schemeClr>
            </a:gs>
          </a:gsLst>
          <a:lin ang="5400000" scaled="1"/>
        </a:gradFill>
        <a:gradFill rotWithShape="1">
          <a:gsLst>
            <a:gs pos="0">
              <a:schemeClr val="phClr">
                <a:tint val="96000"/>
                <a:satMod val="130000"/>
                <a:lumMod val="114000"/>
              </a:schemeClr>
            </a:gs>
            <a:gs pos="60000">
              <a:schemeClr val="phClr">
                <a:tint val="100000"/>
                <a:satMod val="106000"/>
                <a:lumMod val="110000"/>
              </a:schemeClr>
            </a:gs>
            <a:gs pos="100000">
              <a:schemeClr val="ph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50800" dist="38100" dir="5400000" rotWithShape="0">
              <a:srgbClr val="000000">
                <a:alpha val="28000"/>
              </a:srgbClr>
            </a:outerShdw>
          </a:effectLst>
        </a:effectStyle>
        <a:effectStyle>
          <a:effectLst>
            <a:outerShdw blurRad="47625" dist="38100" dir="5400000" sy="98000" rotWithShape="0">
              <a:srgbClr val="000000">
                <a:alpha val="48000"/>
              </a:srgbClr>
            </a:outerShdw>
          </a:effectLst>
          <a:scene3d>
            <a:camera prst="orthographicFront">
              <a:rot lat="0" lon="0" rev="0"/>
            </a:camera>
            <a:lightRig rig="twoPt" dir="br">
              <a:rot lat="0" lon="0" rev="8700000"/>
            </a:lightRig>
          </a:scene3d>
          <a:sp3d prstMaterial="matte">
            <a:bevelT w="25400" h="53975"/>
          </a:sp3d>
        </a:effectStyle>
        <a:effectStyle>
          <a:effectLst>
            <a:reflection blurRad="12700" stA="24000" endPos="28000" dist="50800" dir="5400000" sy="-100000" rotWithShape="0"/>
          </a:effectLst>
          <a:scene3d>
            <a:camera prst="orthographicFront">
              <a:rot lat="0" lon="0" rev="0"/>
            </a:camera>
            <a:lightRig rig="threePt" dir="t">
              <a:rot lat="0" lon="0" rev="4800000"/>
            </a:lightRig>
          </a:scene3d>
          <a:sp3d>
            <a:bevelT w="69850" h="31750"/>
          </a:sp3d>
        </a:effectStyle>
      </a:effectStyleLst>
      <a:bgFillStyleLst>
        <a:solidFill>
          <a:schemeClr val="phClr"/>
        </a:solidFill>
        <a:gradFill rotWithShape="1">
          <a:gsLst>
            <a:gs pos="0">
              <a:schemeClr val="phClr">
                <a:tint val="100000"/>
                <a:shade val="80000"/>
                <a:satMod val="100000"/>
                <a:lumMod val="100000"/>
              </a:schemeClr>
            </a:gs>
            <a:gs pos="65000">
              <a:schemeClr val="phClr">
                <a:tint val="100000"/>
                <a:shade val="95000"/>
                <a:satMod val="100000"/>
                <a:lumMod val="100000"/>
              </a:schemeClr>
            </a:gs>
            <a:gs pos="100000">
              <a:schemeClr val="phClr">
                <a:tint val="88000"/>
                <a:shade val="100000"/>
                <a:satMod val="400000"/>
                <a:lumMod val="100000"/>
              </a:schemeClr>
            </a:gs>
          </a:gsLst>
          <a:lin ang="5400000" scaled="0"/>
        </a:gradFill>
        <a:blipFill rotWithShape="1">
          <a:blip xmlns:r="http://schemas.openxmlformats.org/officeDocument/2006/relationships" r:embed="rId1">
            <a:duotone>
              <a:schemeClr val="phClr">
                <a:tint val="95000"/>
                <a:satMod val="90000"/>
              </a:schemeClr>
              <a:schemeClr val="phClr">
                <a:shade val="92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Perspective</Template>
  <TotalTime>114</TotalTime>
  <Words>1133</Words>
  <Application>Microsoft Office PowerPoint</Application>
  <PresentationFormat>Presentación en pantalla (4:3)</PresentationFormat>
  <Paragraphs>56</Paragraphs>
  <Slides>11</Slides>
  <Notes>0</Notes>
  <HiddenSlides>0</HiddenSlides>
  <MMClips>0</MMClips>
  <ScaleCrop>false</ScaleCrop>
  <HeadingPairs>
    <vt:vector size="4" baseType="variant">
      <vt:variant>
        <vt:lpstr>Tema</vt:lpstr>
      </vt:variant>
      <vt:variant>
        <vt:i4>1</vt:i4>
      </vt:variant>
      <vt:variant>
        <vt:lpstr>Títulos de diapositiva</vt:lpstr>
      </vt:variant>
      <vt:variant>
        <vt:i4>11</vt:i4>
      </vt:variant>
    </vt:vector>
  </HeadingPairs>
  <TitlesOfParts>
    <vt:vector size="12" baseType="lpstr">
      <vt:lpstr>Perspectiva</vt:lpstr>
      <vt:lpstr>                             BLUES</vt:lpstr>
      <vt:lpstr>                                  BANDAS</vt:lpstr>
      <vt:lpstr>                                  ORIGEN</vt:lpstr>
      <vt:lpstr>                                         FORMA</vt:lpstr>
      <vt:lpstr>                                   RITMO</vt:lpstr>
      <vt:lpstr>                                 MELODÍA</vt:lpstr>
      <vt:lpstr>                                     TEXTO</vt:lpstr>
      <vt:lpstr>                 INSTRUMENTOS</vt:lpstr>
      <vt:lpstr>La leyenda de Robert Johnson</vt:lpstr>
      <vt:lpstr>      TRABAJO HECHO POR:</vt:lpstr>
      <vt:lpstr>                       BIBLIOGRAFÍA</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BLUES</dc:title>
  <dc:creator>Juanmi</dc:creator>
  <cp:lastModifiedBy>Juanmi</cp:lastModifiedBy>
  <cp:revision>10</cp:revision>
  <dcterms:created xsi:type="dcterms:W3CDTF">2012-03-07T18:43:46Z</dcterms:created>
  <dcterms:modified xsi:type="dcterms:W3CDTF">2012-03-07T20:37:47Z</dcterms:modified>
</cp:coreProperties>
</file>