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89" r:id="rId2"/>
    <p:sldId id="291" r:id="rId3"/>
    <p:sldId id="271" r:id="rId4"/>
    <p:sldId id="292" r:id="rId5"/>
    <p:sldId id="293" r:id="rId6"/>
    <p:sldId id="294" r:id="rId7"/>
    <p:sldId id="272" r:id="rId8"/>
    <p:sldId id="275" r:id="rId9"/>
    <p:sldId id="276" r:id="rId10"/>
    <p:sldId id="277" r:id="rId11"/>
    <p:sldId id="278" r:id="rId12"/>
    <p:sldId id="279" r:id="rId13"/>
    <p:sldId id="274" r:id="rId14"/>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006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71" autoAdjust="0"/>
    <p:restoredTop sz="94660"/>
  </p:normalViewPr>
  <p:slideViewPr>
    <p:cSldViewPr>
      <p:cViewPr varScale="1">
        <p:scale>
          <a:sx n="46" d="100"/>
          <a:sy n="46" d="100"/>
        </p:scale>
        <p:origin x="-121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D4BDA645-EE50-4BFE-B0EB-92744B5BD2D6}"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5495086C-6170-442C-AFAF-E231BF9BBBB1}"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967711FF-92E0-4288-8F6B-73460CF23577}"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468027-0BF6-4938-9EB9-018AFFC8B6AB}"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FFE23641-634D-4E02-BF72-9EA1A064B399}"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168DFF56-6809-4D7E-B60C-D5659D113D0B}"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866EBD06-0A7E-4A43-95E0-AC9409E9872B}"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FF5C5DD3-603F-409F-B0E6-F9ED1F18ACAD}"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F08B55B3-9751-4E7B-80F8-242BF291BB1E}"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AF61231C-DC4D-4388-91FC-1587BBE985AE}"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56AF9A51-EB40-4709-9523-EDA6796694C8}"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84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84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84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C393E36E-1345-43E6-8FC3-C2CF09FDF978}"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p:cNvSpPr>
            <a:spLocks noGrp="1" noChangeArrowheads="1"/>
          </p:cNvSpPr>
          <p:nvPr>
            <p:ph type="ctrTitle"/>
          </p:nvPr>
        </p:nvSpPr>
        <p:spPr/>
        <p:txBody>
          <a:bodyPr/>
          <a:lstStyle/>
          <a:p>
            <a:r>
              <a:rPr lang="es-CL" b="1" smtClean="0">
                <a:solidFill>
                  <a:schemeClr val="accent2"/>
                </a:solidFill>
              </a:rPr>
              <a:t>BOX DE REANIMACION</a:t>
            </a:r>
            <a:endParaRPr lang="es-ES" b="1" smtClean="0">
              <a:solidFill>
                <a:schemeClr val="accent2"/>
              </a:solidFill>
            </a:endParaRPr>
          </a:p>
        </p:txBody>
      </p:sp>
      <p:sp>
        <p:nvSpPr>
          <p:cNvPr id="31749" name="Rectangle 5"/>
          <p:cNvSpPr>
            <a:spLocks noGrp="1" noChangeArrowheads="1"/>
          </p:cNvSpPr>
          <p:nvPr>
            <p:ph type="subTitle" idx="1"/>
          </p:nvPr>
        </p:nvSpPr>
        <p:spPr/>
        <p:txBody>
          <a:bodyPr/>
          <a:lstStyle/>
          <a:p>
            <a:endParaRPr lang="es-E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lstStyle/>
          <a:p>
            <a:r>
              <a:rPr lang="es-ES" sz="3200" b="1" smtClean="0">
                <a:solidFill>
                  <a:srgbClr val="000066"/>
                </a:solidFill>
              </a:rPr>
              <a:t>Medicamentos (los mas usados) :</a:t>
            </a:r>
          </a:p>
        </p:txBody>
      </p:sp>
      <p:sp>
        <p:nvSpPr>
          <p:cNvPr id="17411" name="2 Marcador de contenido"/>
          <p:cNvSpPr>
            <a:spLocks noGrp="1"/>
          </p:cNvSpPr>
          <p:nvPr>
            <p:ph idx="1"/>
          </p:nvPr>
        </p:nvSpPr>
        <p:spPr/>
        <p:txBody>
          <a:bodyPr/>
          <a:lstStyle/>
          <a:p>
            <a:r>
              <a:rPr lang="es-ES" smtClean="0">
                <a:solidFill>
                  <a:srgbClr val="0000CC"/>
                </a:solidFill>
              </a:rPr>
              <a:t>Oxigeno</a:t>
            </a:r>
          </a:p>
          <a:p>
            <a:r>
              <a:rPr lang="es-ES" smtClean="0">
                <a:solidFill>
                  <a:srgbClr val="0000CC"/>
                </a:solidFill>
              </a:rPr>
              <a:t>Adrenalina</a:t>
            </a:r>
          </a:p>
          <a:p>
            <a:r>
              <a:rPr lang="es-ES" smtClean="0">
                <a:solidFill>
                  <a:srgbClr val="0000CC"/>
                </a:solidFill>
              </a:rPr>
              <a:t>Atropina</a:t>
            </a:r>
          </a:p>
          <a:p>
            <a:r>
              <a:rPr lang="es-ES" smtClean="0">
                <a:solidFill>
                  <a:srgbClr val="0000CC"/>
                </a:solidFill>
              </a:rPr>
              <a:t>Dopamina</a:t>
            </a:r>
          </a:p>
          <a:p>
            <a:r>
              <a:rPr lang="es-ES" smtClean="0">
                <a:solidFill>
                  <a:srgbClr val="0000CC"/>
                </a:solidFill>
              </a:rPr>
              <a:t>Glucosa 30</a:t>
            </a:r>
          </a:p>
          <a:p>
            <a:r>
              <a:rPr lang="es-ES" smtClean="0">
                <a:solidFill>
                  <a:srgbClr val="0000CC"/>
                </a:solidFill>
              </a:rPr>
              <a:t>Gluconato de calcio</a:t>
            </a:r>
          </a:p>
          <a:p>
            <a:r>
              <a:rPr lang="es-ES" smtClean="0">
                <a:solidFill>
                  <a:srgbClr val="0000CC"/>
                </a:solidFill>
              </a:rPr>
              <a:t>Sueros: ringer, glucosalino al 5 %, al 10 % , etc.</a:t>
            </a:r>
          </a:p>
          <a:p>
            <a:pPr>
              <a:buFontTx/>
              <a:buNone/>
            </a:pPr>
            <a:endParaRPr lang="es-ES" smtClean="0">
              <a:solidFill>
                <a:srgbClr val="0000CC"/>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title"/>
          </p:nvPr>
        </p:nvSpPr>
        <p:spPr/>
        <p:txBody>
          <a:bodyPr/>
          <a:lstStyle/>
          <a:p>
            <a:r>
              <a:rPr lang="es-ES" smtClean="0">
                <a:solidFill>
                  <a:srgbClr val="000066"/>
                </a:solidFill>
              </a:rPr>
              <a:t>Insumos:</a:t>
            </a:r>
          </a:p>
        </p:txBody>
      </p:sp>
      <p:sp>
        <p:nvSpPr>
          <p:cNvPr id="18435" name="2 Marcador de contenido"/>
          <p:cNvSpPr>
            <a:spLocks noGrp="1"/>
          </p:cNvSpPr>
          <p:nvPr>
            <p:ph idx="1"/>
          </p:nvPr>
        </p:nvSpPr>
        <p:spPr>
          <a:xfrm>
            <a:off x="428625" y="1571625"/>
            <a:ext cx="8229600" cy="4525963"/>
          </a:xfrm>
        </p:spPr>
        <p:txBody>
          <a:bodyPr/>
          <a:lstStyle/>
          <a:p>
            <a:r>
              <a:rPr lang="es-ES" smtClean="0">
                <a:solidFill>
                  <a:srgbClr val="0000CC"/>
                </a:solidFill>
              </a:rPr>
              <a:t>Para intubaciones.</a:t>
            </a:r>
          </a:p>
          <a:p>
            <a:r>
              <a:rPr lang="es-ES" smtClean="0">
                <a:solidFill>
                  <a:srgbClr val="0000CC"/>
                </a:solidFill>
              </a:rPr>
              <a:t>Ropa estéril.</a:t>
            </a:r>
          </a:p>
          <a:p>
            <a:r>
              <a:rPr lang="es-ES" smtClean="0">
                <a:solidFill>
                  <a:srgbClr val="0000CC"/>
                </a:solidFill>
              </a:rPr>
              <a:t>Material estéril.</a:t>
            </a:r>
          </a:p>
          <a:p>
            <a:r>
              <a:rPr lang="es-ES" smtClean="0">
                <a:solidFill>
                  <a:srgbClr val="0000CC"/>
                </a:solidFill>
              </a:rPr>
              <a:t>Sondas.</a:t>
            </a:r>
          </a:p>
          <a:p>
            <a:r>
              <a:rPr lang="es-ES" smtClean="0">
                <a:solidFill>
                  <a:srgbClr val="0000CC"/>
                </a:solidFill>
              </a:rPr>
              <a:t>Micro goteos.</a:t>
            </a:r>
          </a:p>
          <a:p>
            <a:r>
              <a:rPr lang="es-ES" smtClean="0">
                <a:solidFill>
                  <a:srgbClr val="0000CC"/>
                </a:solidFill>
              </a:rPr>
              <a:t>cánulas.</a:t>
            </a:r>
          </a:p>
          <a:p>
            <a:r>
              <a:rPr lang="es-ES" smtClean="0">
                <a:solidFill>
                  <a:srgbClr val="0000CC"/>
                </a:solidFill>
              </a:rPr>
              <a:t>Ambu.</a:t>
            </a:r>
          </a:p>
          <a:p>
            <a:r>
              <a:rPr lang="es-ES" smtClean="0">
                <a:solidFill>
                  <a:srgbClr val="0000CC"/>
                </a:solidFill>
              </a:rPr>
              <a:t>Alargadores venosos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a:xfrm>
            <a:off x="457200" y="714375"/>
            <a:ext cx="8229600" cy="785813"/>
          </a:xfrm>
        </p:spPr>
        <p:txBody>
          <a:bodyPr/>
          <a:lstStyle/>
          <a:p>
            <a:r>
              <a:rPr lang="es-ES" sz="3200" smtClean="0">
                <a:solidFill>
                  <a:srgbClr val="000066"/>
                </a:solidFill>
              </a:rPr>
              <a:t>Alarma y comunicación en el box de reanimación:</a:t>
            </a:r>
          </a:p>
        </p:txBody>
      </p:sp>
      <p:sp>
        <p:nvSpPr>
          <p:cNvPr id="19459" name="2 Marcador de contenido"/>
          <p:cNvSpPr>
            <a:spLocks noGrp="1"/>
          </p:cNvSpPr>
          <p:nvPr>
            <p:ph idx="1"/>
          </p:nvPr>
        </p:nvSpPr>
        <p:spPr>
          <a:xfrm>
            <a:off x="457200" y="1714500"/>
            <a:ext cx="8229600" cy="4411663"/>
          </a:xfrm>
        </p:spPr>
        <p:txBody>
          <a:bodyPr/>
          <a:lstStyle/>
          <a:p>
            <a:r>
              <a:rPr lang="es-ES" sz="2400" smtClean="0">
                <a:solidFill>
                  <a:srgbClr val="0000CC"/>
                </a:solidFill>
              </a:rPr>
              <a:t>La alarma consiste en un TIMBRE que se encuentra con su letrero correspondiente “timbre de paro”, puede ser accionado por cualquier persona del equipo medico siempre asegurándose de que el paciente se encuentra grave y necesita RCP avanzada.</a:t>
            </a:r>
          </a:p>
          <a:p>
            <a:r>
              <a:rPr lang="es-ES" sz="2400" smtClean="0">
                <a:solidFill>
                  <a:srgbClr val="0000CC"/>
                </a:solidFill>
              </a:rPr>
              <a:t>Después de accionada la alarma se procede según norma en la cual se acerca el personal correspondiente ya sea pediatra para niños y medico para adultos, quien dirige la operación es el medico o enfermera a cargo de la vía aérea.</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p:nvPr>
        </p:nvSpPr>
        <p:spPr/>
        <p:txBody>
          <a:bodyPr/>
          <a:lstStyle/>
          <a:p>
            <a:r>
              <a:rPr lang="es-ES" smtClean="0"/>
              <a:t>  </a:t>
            </a:r>
          </a:p>
        </p:txBody>
      </p:sp>
      <p:pic>
        <p:nvPicPr>
          <p:cNvPr id="7171" name="Picture 4"/>
          <p:cNvPicPr>
            <a:picLocks noGrp="1" noChangeAspect="1" noChangeArrowheads="1"/>
          </p:cNvPicPr>
          <p:nvPr>
            <p:ph idx="1"/>
          </p:nvPr>
        </p:nvPicPr>
        <p:blipFill>
          <a:blip r:embed="rId2" cstate="print"/>
          <a:srcRect/>
          <a:stretch>
            <a:fillRect/>
          </a:stretch>
        </p:blipFill>
        <p:spPr>
          <a:xfrm>
            <a:off x="539750" y="765175"/>
            <a:ext cx="7786688" cy="5840413"/>
          </a:xfr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r>
              <a:rPr lang="es-CR" smtClean="0">
                <a:solidFill>
                  <a:srgbClr val="000066"/>
                </a:solidFill>
              </a:rPr>
              <a:t>Box de reanimación</a:t>
            </a:r>
            <a:endParaRPr lang="es-ES" smtClean="0">
              <a:solidFill>
                <a:srgbClr val="000066"/>
              </a:solidFill>
            </a:endParaRPr>
          </a:p>
        </p:txBody>
      </p:sp>
      <p:sp>
        <p:nvSpPr>
          <p:cNvPr id="35843" name="Rectangle 3"/>
          <p:cNvSpPr>
            <a:spLocks noGrp="1" noChangeArrowheads="1"/>
          </p:cNvSpPr>
          <p:nvPr>
            <p:ph type="body" sz="half" idx="4294967295"/>
          </p:nvPr>
        </p:nvSpPr>
        <p:spPr>
          <a:xfrm>
            <a:off x="179388" y="1628775"/>
            <a:ext cx="8496300" cy="4537075"/>
          </a:xfrm>
        </p:spPr>
        <p:txBody>
          <a:bodyPr/>
          <a:lstStyle/>
          <a:p>
            <a:pPr>
              <a:buFontTx/>
              <a:buNone/>
            </a:pPr>
            <a:r>
              <a:rPr lang="es-ES" sz="2800" b="1" dirty="0" smtClean="0">
                <a:solidFill>
                  <a:srgbClr val="0000CC"/>
                </a:solidFill>
              </a:rPr>
              <a:t>Objetivo:</a:t>
            </a:r>
          </a:p>
          <a:p>
            <a:pPr>
              <a:buFontTx/>
              <a:buNone/>
            </a:pPr>
            <a:r>
              <a:rPr lang="es-ES" sz="2800" b="1" dirty="0" smtClean="0">
                <a:solidFill>
                  <a:srgbClr val="0000CC"/>
                </a:solidFill>
              </a:rPr>
              <a:t>   Permitir una reanimación cardiopulmonar avanzada y una atención inmediata  de mayor complejidad (estabilización </a:t>
            </a:r>
            <a:r>
              <a:rPr lang="es-ES" sz="2800" b="1" dirty="0" err="1" smtClean="0">
                <a:solidFill>
                  <a:srgbClr val="0000CC"/>
                </a:solidFill>
              </a:rPr>
              <a:t>hemodinamica</a:t>
            </a:r>
            <a:r>
              <a:rPr lang="es-ES" sz="2800" b="1" dirty="0" smtClean="0">
                <a:solidFill>
                  <a:srgbClr val="0000CC"/>
                </a:solidFill>
              </a:rPr>
              <a:t>).</a:t>
            </a:r>
          </a:p>
          <a:p>
            <a:pPr>
              <a:buFontTx/>
              <a:buNone/>
            </a:pPr>
            <a:endParaRPr lang="es-ES" sz="2800" b="1" dirty="0" smtClean="0">
              <a:solidFill>
                <a:srgbClr val="000066"/>
              </a:solidFill>
            </a:endParaRPr>
          </a:p>
          <a:p>
            <a:pPr>
              <a:buFontTx/>
              <a:buNone/>
            </a:pPr>
            <a:r>
              <a:rPr lang="es-ES" sz="2800" b="1" dirty="0" smtClean="0">
                <a:solidFill>
                  <a:srgbClr val="000066"/>
                </a:solidFill>
              </a:rPr>
              <a:t> </a:t>
            </a:r>
            <a:endParaRPr lang="es-CL" sz="2800" dirty="0" smtClean="0"/>
          </a:p>
          <a:p>
            <a:endParaRPr lang="es-CR" sz="28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2 Marcador de contenido"/>
          <p:cNvSpPr>
            <a:spLocks noGrp="1"/>
          </p:cNvSpPr>
          <p:nvPr>
            <p:ph idx="1"/>
          </p:nvPr>
        </p:nvSpPr>
        <p:spPr>
          <a:xfrm>
            <a:off x="457200" y="981075"/>
            <a:ext cx="8229600" cy="5145088"/>
          </a:xfrm>
        </p:spPr>
        <p:txBody>
          <a:bodyPr/>
          <a:lstStyle/>
          <a:p>
            <a:r>
              <a:rPr lang="es-ES" smtClean="0">
                <a:solidFill>
                  <a:schemeClr val="accent2"/>
                </a:solidFill>
              </a:rPr>
              <a:t>El box de reanimación, sala especializada y aislada dentro del servicio de urgencia, en ella ingresan los pacientes mas críticos con parocardiorespiratorio , hemorragias, politraumatizados, quemaduras graves, etc.</a:t>
            </a:r>
          </a:p>
          <a:p>
            <a:r>
              <a:rPr lang="es-ES" smtClean="0">
                <a:solidFill>
                  <a:schemeClr val="accent2"/>
                </a:solidFill>
              </a:rPr>
              <a:t>Generalmente se encuentra a la entrada del hospital (servicio de urgencia), debe ser de fácil acceso.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s-ES" sz="4000" smtClean="0">
                <a:solidFill>
                  <a:srgbClr val="000066"/>
                </a:solidFill>
              </a:rPr>
              <a:t>Box de reanimación</a:t>
            </a:r>
            <a:br>
              <a:rPr lang="es-ES" sz="4000" smtClean="0">
                <a:solidFill>
                  <a:srgbClr val="000066"/>
                </a:solidFill>
              </a:rPr>
            </a:br>
            <a:endParaRPr lang="es-ES" sz="4000" smtClean="0">
              <a:solidFill>
                <a:srgbClr val="000066"/>
              </a:solidFill>
            </a:endParaRPr>
          </a:p>
        </p:txBody>
      </p:sp>
      <p:sp>
        <p:nvSpPr>
          <p:cNvPr id="36867" name="Rectangle 3"/>
          <p:cNvSpPr>
            <a:spLocks noGrp="1" noChangeArrowheads="1"/>
          </p:cNvSpPr>
          <p:nvPr>
            <p:ph type="body" idx="1"/>
          </p:nvPr>
        </p:nvSpPr>
        <p:spPr/>
        <p:txBody>
          <a:bodyPr/>
          <a:lstStyle/>
          <a:p>
            <a:pPr>
              <a:lnSpc>
                <a:spcPct val="80000"/>
              </a:lnSpc>
            </a:pPr>
            <a:r>
              <a:rPr lang="es-CR" smtClean="0">
                <a:solidFill>
                  <a:srgbClr val="0000CC"/>
                </a:solidFill>
              </a:rPr>
              <a:t>Sala o box amplio (12-15m) con fácil acceso, camilla situada en posición central,  equipos, tomas de oxigeno, electricidad próxima a la cabecera.</a:t>
            </a:r>
          </a:p>
          <a:p>
            <a:pPr>
              <a:lnSpc>
                <a:spcPct val="80000"/>
              </a:lnSpc>
            </a:pPr>
            <a:endParaRPr lang="es-CR" smtClean="0">
              <a:solidFill>
                <a:srgbClr val="0000CC"/>
              </a:solidFill>
            </a:endParaRPr>
          </a:p>
          <a:p>
            <a:pPr>
              <a:lnSpc>
                <a:spcPct val="80000"/>
              </a:lnSpc>
            </a:pPr>
            <a:r>
              <a:rPr lang="es-CR" smtClean="0">
                <a:solidFill>
                  <a:srgbClr val="0000CC"/>
                </a:solidFill>
              </a:rPr>
              <a:t>Suelo y paredes de material que se pueda limpiar fácilmente y antideslizante</a:t>
            </a:r>
            <a:r>
              <a:rPr lang="es-CR" sz="2800" smtClean="0">
                <a:solidFill>
                  <a:srgbClr val="0000CC"/>
                </a:solidFill>
              </a:rPr>
              <a:t>  </a:t>
            </a:r>
          </a:p>
          <a:p>
            <a:pPr>
              <a:lnSpc>
                <a:spcPct val="80000"/>
              </a:lnSpc>
            </a:pPr>
            <a:endParaRPr lang="es-ES" sz="2800" smtClean="0">
              <a:solidFill>
                <a:srgbClr val="0000CC"/>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539750" y="333375"/>
            <a:ext cx="8078788" cy="912813"/>
          </a:xfrm>
        </p:spPr>
        <p:txBody>
          <a:bodyPr/>
          <a:lstStyle/>
          <a:p>
            <a:r>
              <a:rPr lang="es-ES" sz="4000" smtClean="0"/>
              <a:t/>
            </a:r>
            <a:br>
              <a:rPr lang="es-ES" sz="4000" smtClean="0"/>
            </a:br>
            <a:r>
              <a:rPr lang="es-ES" sz="4000" b="1" smtClean="0">
                <a:solidFill>
                  <a:srgbClr val="000066"/>
                </a:solidFill>
              </a:rPr>
              <a:t>Elementos básicos para una Sala de Reanimación</a:t>
            </a:r>
            <a:r>
              <a:rPr lang="es-ES" sz="4000" b="1" smtClean="0"/>
              <a:t>: </a:t>
            </a:r>
            <a:br>
              <a:rPr lang="es-ES" sz="4000" b="1" smtClean="0"/>
            </a:br>
            <a:endParaRPr lang="es-ES" sz="4000" b="1" smtClean="0"/>
          </a:p>
        </p:txBody>
      </p:sp>
      <p:sp>
        <p:nvSpPr>
          <p:cNvPr id="39939" name="Rectangle 3"/>
          <p:cNvSpPr>
            <a:spLocks noGrp="1" noChangeArrowheads="1"/>
          </p:cNvSpPr>
          <p:nvPr>
            <p:ph type="body" idx="4294967295"/>
          </p:nvPr>
        </p:nvSpPr>
        <p:spPr>
          <a:xfrm>
            <a:off x="179388" y="2005013"/>
            <a:ext cx="8686800" cy="4852987"/>
          </a:xfrm>
        </p:spPr>
        <p:txBody>
          <a:bodyPr/>
          <a:lstStyle/>
          <a:p>
            <a:pPr>
              <a:lnSpc>
                <a:spcPct val="80000"/>
              </a:lnSpc>
            </a:pPr>
            <a:r>
              <a:rPr lang="es-ES" sz="2800" smtClean="0">
                <a:solidFill>
                  <a:srgbClr val="0000CC"/>
                </a:solidFill>
              </a:rPr>
              <a:t>Monitor cardiaco con desfibrilador portátil, con palas adulto y pediátrico</a:t>
            </a:r>
          </a:p>
          <a:p>
            <a:pPr>
              <a:lnSpc>
                <a:spcPct val="80000"/>
              </a:lnSpc>
            </a:pPr>
            <a:r>
              <a:rPr lang="es-ES" sz="2800" smtClean="0">
                <a:solidFill>
                  <a:srgbClr val="0000CC"/>
                </a:solidFill>
              </a:rPr>
              <a:t>Tabla para masaje cardíaco y camilla con ruedas</a:t>
            </a:r>
          </a:p>
          <a:p>
            <a:pPr>
              <a:lnSpc>
                <a:spcPct val="80000"/>
              </a:lnSpc>
            </a:pPr>
            <a:r>
              <a:rPr lang="es-ES" sz="2800" smtClean="0">
                <a:solidFill>
                  <a:srgbClr val="0000CC"/>
                </a:solidFill>
              </a:rPr>
              <a:t>Bolsa de insuflación manual con mascarilla adulta e infantil (ambú)</a:t>
            </a:r>
          </a:p>
          <a:p>
            <a:pPr>
              <a:lnSpc>
                <a:spcPct val="80000"/>
              </a:lnSpc>
            </a:pPr>
            <a:r>
              <a:rPr lang="es-ES" sz="2800" smtClean="0">
                <a:solidFill>
                  <a:srgbClr val="0000CC"/>
                </a:solidFill>
              </a:rPr>
              <a:t>Oxígeno  con manómetro y flujómetro humidificador</a:t>
            </a:r>
          </a:p>
          <a:p>
            <a:pPr>
              <a:lnSpc>
                <a:spcPct val="80000"/>
              </a:lnSpc>
            </a:pPr>
            <a:r>
              <a:rPr lang="es-ES" sz="2800" smtClean="0">
                <a:solidFill>
                  <a:srgbClr val="0000CC"/>
                </a:solidFill>
              </a:rPr>
              <a:t>Sistema de aspiración</a:t>
            </a:r>
          </a:p>
          <a:p>
            <a:pPr>
              <a:lnSpc>
                <a:spcPct val="80000"/>
              </a:lnSpc>
            </a:pPr>
            <a:r>
              <a:rPr lang="es-ES" sz="2800" smtClean="0">
                <a:solidFill>
                  <a:srgbClr val="0000CC"/>
                </a:solidFill>
              </a:rPr>
              <a:t>Tubo endotraqueal </a:t>
            </a:r>
            <a:endParaRPr lang="es-CR" sz="2800" smtClean="0">
              <a:solidFill>
                <a:srgbClr val="0000CC"/>
              </a:solidFill>
            </a:endParaRPr>
          </a:p>
          <a:p>
            <a:pPr>
              <a:lnSpc>
                <a:spcPct val="80000"/>
              </a:lnSpc>
            </a:pPr>
            <a:r>
              <a:rPr lang="es-CR" sz="2800" smtClean="0">
                <a:solidFill>
                  <a:srgbClr val="0000CC"/>
                </a:solidFill>
              </a:rPr>
              <a:t>Electrocardiógrafo </a:t>
            </a:r>
            <a:endParaRPr lang="es-ES" sz="2800" smtClean="0">
              <a:solidFill>
                <a:srgbClr val="0000CC"/>
              </a:solidFill>
            </a:endParaRPr>
          </a:p>
          <a:p>
            <a:pPr>
              <a:lnSpc>
                <a:spcPct val="80000"/>
              </a:lnSpc>
            </a:pPr>
            <a:endParaRPr lang="es-ES" sz="2800" smtClean="0">
              <a:solidFill>
                <a:srgbClr val="0000CC"/>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68313" y="404813"/>
            <a:ext cx="8229600" cy="1143000"/>
          </a:xfrm>
        </p:spPr>
        <p:txBody>
          <a:bodyPr/>
          <a:lstStyle/>
          <a:p>
            <a:r>
              <a:rPr lang="es-ES" sz="4000" b="1" smtClean="0">
                <a:solidFill>
                  <a:srgbClr val="000066"/>
                </a:solidFill>
              </a:rPr>
              <a:t>Elementos básicos para una Sala de Reanimación: </a:t>
            </a:r>
            <a:br>
              <a:rPr lang="es-ES" sz="4000" b="1" smtClean="0">
                <a:solidFill>
                  <a:srgbClr val="000066"/>
                </a:solidFill>
              </a:rPr>
            </a:br>
            <a:endParaRPr lang="es-ES" sz="4000" b="1" smtClean="0">
              <a:solidFill>
                <a:srgbClr val="000066"/>
              </a:solidFill>
            </a:endParaRPr>
          </a:p>
        </p:txBody>
      </p:sp>
      <p:sp>
        <p:nvSpPr>
          <p:cNvPr id="40963" name="Rectangle 3"/>
          <p:cNvSpPr>
            <a:spLocks noGrp="1" noChangeArrowheads="1"/>
          </p:cNvSpPr>
          <p:nvPr>
            <p:ph type="body" idx="1"/>
          </p:nvPr>
        </p:nvSpPr>
        <p:spPr>
          <a:xfrm>
            <a:off x="457200" y="1341438"/>
            <a:ext cx="8362950" cy="4967287"/>
          </a:xfrm>
        </p:spPr>
        <p:txBody>
          <a:bodyPr/>
          <a:lstStyle/>
          <a:p>
            <a:pPr>
              <a:lnSpc>
                <a:spcPct val="90000"/>
              </a:lnSpc>
            </a:pPr>
            <a:r>
              <a:rPr lang="es-ES" sz="2800" smtClean="0">
                <a:solidFill>
                  <a:srgbClr val="0000CC"/>
                </a:solidFill>
              </a:rPr>
              <a:t>Set cánulas de intubación endotraqueal, de uso adulto y pediátrico</a:t>
            </a:r>
          </a:p>
          <a:p>
            <a:pPr>
              <a:lnSpc>
                <a:spcPct val="90000"/>
              </a:lnSpc>
            </a:pPr>
            <a:r>
              <a:rPr lang="es-ES" sz="2800" smtClean="0">
                <a:solidFill>
                  <a:srgbClr val="0000CC"/>
                </a:solidFill>
              </a:rPr>
              <a:t>Set de cánula Mayo, de uso adulto y pediátrico</a:t>
            </a:r>
          </a:p>
          <a:p>
            <a:pPr>
              <a:lnSpc>
                <a:spcPct val="90000"/>
              </a:lnSpc>
            </a:pPr>
            <a:r>
              <a:rPr lang="es-ES" sz="2800" smtClean="0">
                <a:solidFill>
                  <a:srgbClr val="0000CC"/>
                </a:solidFill>
              </a:rPr>
              <a:t>Bigoteras o mascarillas para oxígeno uso adulto y pediátrico</a:t>
            </a:r>
          </a:p>
          <a:p>
            <a:pPr>
              <a:lnSpc>
                <a:spcPct val="90000"/>
              </a:lnSpc>
            </a:pPr>
            <a:r>
              <a:rPr lang="es-ES" sz="2800" smtClean="0">
                <a:solidFill>
                  <a:srgbClr val="0000CC"/>
                </a:solidFill>
              </a:rPr>
              <a:t>Sondas de aspiración uso adulto y pediátrico</a:t>
            </a:r>
          </a:p>
          <a:p>
            <a:pPr>
              <a:lnSpc>
                <a:spcPct val="90000"/>
              </a:lnSpc>
            </a:pPr>
            <a:r>
              <a:rPr lang="es-ES" sz="2800" smtClean="0">
                <a:solidFill>
                  <a:srgbClr val="0000CC"/>
                </a:solidFill>
              </a:rPr>
              <a:t>Carro de resucitación cardio-pulmonar:</a:t>
            </a:r>
          </a:p>
          <a:p>
            <a:pPr>
              <a:lnSpc>
                <a:spcPct val="90000"/>
              </a:lnSpc>
              <a:buFontTx/>
              <a:buNone/>
            </a:pPr>
            <a:r>
              <a:rPr lang="es-ES" sz="2800" smtClean="0">
                <a:solidFill>
                  <a:srgbClr val="0000CC"/>
                </a:solidFill>
              </a:rPr>
              <a:t>   Medicamentos e insumos clínicos desechables (vías venosas, ligadura, jeringas, equipo fleboclisis, gel conductor, electrodos, mangueras, conexión a oxígeno y aspiración, etc.)</a:t>
            </a:r>
          </a:p>
          <a:p>
            <a:pPr>
              <a:lnSpc>
                <a:spcPct val="90000"/>
              </a:lnSpc>
              <a:buFontTx/>
              <a:buNone/>
            </a:pPr>
            <a:endParaRPr lang="es-ES" sz="2800" smtClean="0">
              <a:solidFill>
                <a:srgbClr val="0000CC"/>
              </a:solidFill>
            </a:endParaRPr>
          </a:p>
          <a:p>
            <a:pPr>
              <a:lnSpc>
                <a:spcPct val="90000"/>
              </a:lnSpc>
            </a:pPr>
            <a:endParaRPr lang="es-ES" sz="2800" b="1"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a:xfrm>
            <a:off x="468313" y="404813"/>
            <a:ext cx="8229600" cy="857250"/>
          </a:xfrm>
        </p:spPr>
        <p:txBody>
          <a:bodyPr/>
          <a:lstStyle/>
          <a:p>
            <a:r>
              <a:rPr lang="es-ES" sz="3200" b="1" smtClean="0">
                <a:solidFill>
                  <a:srgbClr val="000066"/>
                </a:solidFill>
              </a:rPr>
              <a:t>Personal y funciones del box de reanimación</a:t>
            </a:r>
          </a:p>
        </p:txBody>
      </p:sp>
      <p:sp>
        <p:nvSpPr>
          <p:cNvPr id="4099" name="2 Marcador de contenido"/>
          <p:cNvSpPr>
            <a:spLocks noGrp="1"/>
          </p:cNvSpPr>
          <p:nvPr>
            <p:ph idx="1"/>
          </p:nvPr>
        </p:nvSpPr>
        <p:spPr>
          <a:xfrm>
            <a:off x="457200" y="1341438"/>
            <a:ext cx="8229600" cy="4784725"/>
          </a:xfrm>
        </p:spPr>
        <p:txBody>
          <a:bodyPr/>
          <a:lstStyle/>
          <a:p>
            <a:r>
              <a:rPr lang="es-ES" b="1" smtClean="0">
                <a:solidFill>
                  <a:schemeClr val="accent2"/>
                </a:solidFill>
              </a:rPr>
              <a:t>Enfermeras:</a:t>
            </a:r>
          </a:p>
          <a:p>
            <a:pPr>
              <a:buFont typeface="Wingdings" pitchFamily="2" charset="2"/>
              <a:buNone/>
            </a:pPr>
            <a:r>
              <a:rPr lang="es-CL" sz="1800" b="1" smtClean="0">
                <a:solidFill>
                  <a:srgbClr val="000066"/>
                </a:solidFill>
              </a:rPr>
              <a:t>1) VIA AEREA</a:t>
            </a:r>
          </a:p>
          <a:p>
            <a:r>
              <a:rPr lang="es-ES" sz="1800" b="1" smtClean="0">
                <a:solidFill>
                  <a:srgbClr val="0000CC"/>
                </a:solidFill>
              </a:rPr>
              <a:t>Preocuparse de la vía aérea.</a:t>
            </a:r>
          </a:p>
          <a:p>
            <a:r>
              <a:rPr lang="es-ES" sz="1800" b="1" smtClean="0">
                <a:solidFill>
                  <a:srgbClr val="0000CC"/>
                </a:solidFill>
              </a:rPr>
              <a:t>Realizar procedimientos.</a:t>
            </a:r>
          </a:p>
          <a:p>
            <a:r>
              <a:rPr lang="es-ES" sz="1800" b="1" smtClean="0">
                <a:solidFill>
                  <a:srgbClr val="0000CC"/>
                </a:solidFill>
              </a:rPr>
              <a:t>Realizar registros.</a:t>
            </a:r>
          </a:p>
          <a:p>
            <a:r>
              <a:rPr lang="es-ES" sz="1800" b="1" smtClean="0">
                <a:solidFill>
                  <a:srgbClr val="0000CC"/>
                </a:solidFill>
              </a:rPr>
              <a:t>Entregar a paciente en otra unidad o servicio.</a:t>
            </a:r>
          </a:p>
          <a:p>
            <a:r>
              <a:rPr lang="es-ES" sz="1800" b="1" smtClean="0">
                <a:solidFill>
                  <a:srgbClr val="0000CC"/>
                </a:solidFill>
              </a:rPr>
              <a:t>Realizar inventarios.</a:t>
            </a:r>
          </a:p>
          <a:p>
            <a:r>
              <a:rPr lang="es-ES" sz="1800" b="1" smtClean="0">
                <a:solidFill>
                  <a:srgbClr val="0000CC"/>
                </a:solidFill>
              </a:rPr>
              <a:t>Registros legales.</a:t>
            </a:r>
          </a:p>
          <a:p>
            <a:pPr>
              <a:buFont typeface="Wingdings" pitchFamily="2" charset="2"/>
              <a:buNone/>
            </a:pPr>
            <a:r>
              <a:rPr lang="es-CL" sz="1800" b="1" smtClean="0">
                <a:solidFill>
                  <a:srgbClr val="000066"/>
                </a:solidFill>
              </a:rPr>
              <a:t>2) VIA VENOSA</a:t>
            </a:r>
          </a:p>
          <a:p>
            <a:r>
              <a:rPr lang="es-ES" sz="1800" b="1" smtClean="0">
                <a:solidFill>
                  <a:srgbClr val="0000CC"/>
                </a:solidFill>
              </a:rPr>
              <a:t>Instalar vías venosas.</a:t>
            </a:r>
          </a:p>
          <a:p>
            <a:r>
              <a:rPr lang="es-ES" sz="1800" b="1" smtClean="0">
                <a:solidFill>
                  <a:srgbClr val="0000CC"/>
                </a:solidFill>
              </a:rPr>
              <a:t>Preocuparse de la toma de exámenes y terapia medicamentosa.</a:t>
            </a:r>
          </a:p>
          <a:p>
            <a:r>
              <a:rPr lang="es-ES" sz="1800" b="1" smtClean="0">
                <a:solidFill>
                  <a:srgbClr val="0000CC"/>
                </a:solidFill>
              </a:rPr>
              <a:t>Monitorizar al paciente.</a:t>
            </a:r>
          </a:p>
          <a:p>
            <a:r>
              <a:rPr lang="es-ES" sz="1800" b="1" smtClean="0">
                <a:solidFill>
                  <a:srgbClr val="0000CC"/>
                </a:solidFill>
              </a:rPr>
              <a:t>Realizar procedimientos.</a:t>
            </a:r>
          </a:p>
          <a:p>
            <a:r>
              <a:rPr lang="es-ES" sz="1800" b="1" smtClean="0">
                <a:solidFill>
                  <a:srgbClr val="0000CC"/>
                </a:solidFill>
              </a:rPr>
              <a:t>Reponer materiales y dejar operativa la unidad.</a:t>
            </a:r>
          </a:p>
          <a:p>
            <a:endParaRPr lang="es-ES" sz="1800" smtClean="0">
              <a:solidFill>
                <a:srgbClr val="0000CC"/>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1 Título"/>
          <p:cNvSpPr>
            <a:spLocks noGrp="1"/>
          </p:cNvSpPr>
          <p:nvPr>
            <p:ph type="title"/>
          </p:nvPr>
        </p:nvSpPr>
        <p:spPr/>
        <p:txBody>
          <a:bodyPr/>
          <a:lstStyle/>
          <a:p>
            <a:r>
              <a:rPr lang="es-ES" b="1" smtClean="0">
                <a:solidFill>
                  <a:schemeClr val="accent2"/>
                </a:solidFill>
              </a:rPr>
              <a:t>Médico:</a:t>
            </a:r>
          </a:p>
        </p:txBody>
      </p:sp>
      <p:sp>
        <p:nvSpPr>
          <p:cNvPr id="5123" name="2 Marcador de contenido"/>
          <p:cNvSpPr>
            <a:spLocks noGrp="1"/>
          </p:cNvSpPr>
          <p:nvPr>
            <p:ph idx="1"/>
          </p:nvPr>
        </p:nvSpPr>
        <p:spPr/>
        <p:txBody>
          <a:bodyPr/>
          <a:lstStyle/>
          <a:p>
            <a:r>
              <a:rPr lang="es-ES" b="1" smtClean="0">
                <a:solidFill>
                  <a:srgbClr val="0000CC"/>
                </a:solidFill>
              </a:rPr>
              <a:t>Proveer una vía aérea avanzada.</a:t>
            </a:r>
          </a:p>
          <a:p>
            <a:r>
              <a:rPr lang="es-ES" b="1" smtClean="0">
                <a:solidFill>
                  <a:srgbClr val="0000CC"/>
                </a:solidFill>
              </a:rPr>
              <a:t>Realizar diagnostico diferencial.</a:t>
            </a:r>
          </a:p>
          <a:p>
            <a:r>
              <a:rPr lang="es-ES" b="1" smtClean="0">
                <a:solidFill>
                  <a:srgbClr val="0000CC"/>
                </a:solidFill>
              </a:rPr>
              <a:t>Realizar técnicas médicas.</a:t>
            </a:r>
          </a:p>
          <a:p>
            <a:r>
              <a:rPr lang="es-ES" b="1" smtClean="0">
                <a:solidFill>
                  <a:srgbClr val="0000CC"/>
                </a:solidFill>
              </a:rPr>
              <a:t>Realizar registros médicos y médico-legales.</a:t>
            </a:r>
          </a:p>
          <a:p>
            <a:r>
              <a:rPr lang="es-ES" b="1" smtClean="0">
                <a:solidFill>
                  <a:srgbClr val="0000CC"/>
                </a:solidFill>
              </a:rPr>
              <a:t>Comunicarse con médico de derivación de pacientes.</a:t>
            </a:r>
          </a:p>
          <a:p>
            <a:r>
              <a:rPr lang="es-ES" b="1" smtClean="0">
                <a:solidFill>
                  <a:srgbClr val="0000CC"/>
                </a:solidFill>
              </a:rPr>
              <a:t>Orden de finalización de maniobras.</a:t>
            </a:r>
          </a:p>
          <a:p>
            <a:endParaRPr lang="es-ES" smtClean="0">
              <a:solidFill>
                <a:srgbClr val="0000CC"/>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Título"/>
          <p:cNvSpPr>
            <a:spLocks noGrp="1"/>
          </p:cNvSpPr>
          <p:nvPr>
            <p:ph type="title"/>
          </p:nvPr>
        </p:nvSpPr>
        <p:spPr>
          <a:xfrm>
            <a:off x="468313" y="0"/>
            <a:ext cx="8229600" cy="69850"/>
          </a:xfrm>
        </p:spPr>
        <p:txBody>
          <a:bodyPr/>
          <a:lstStyle/>
          <a:p>
            <a:r>
              <a:rPr lang="es-ES" sz="4000" smtClean="0"/>
              <a:t>  </a:t>
            </a:r>
          </a:p>
        </p:txBody>
      </p:sp>
      <p:sp>
        <p:nvSpPr>
          <p:cNvPr id="6147" name="2 Marcador de contenido"/>
          <p:cNvSpPr>
            <a:spLocks noGrp="1"/>
          </p:cNvSpPr>
          <p:nvPr>
            <p:ph idx="1"/>
          </p:nvPr>
        </p:nvSpPr>
        <p:spPr>
          <a:xfrm>
            <a:off x="457200" y="404813"/>
            <a:ext cx="8229600" cy="5721350"/>
          </a:xfrm>
        </p:spPr>
        <p:txBody>
          <a:bodyPr/>
          <a:lstStyle/>
          <a:p>
            <a:r>
              <a:rPr lang="es-ES" sz="2000" b="1" smtClean="0">
                <a:solidFill>
                  <a:srgbClr val="000066"/>
                </a:solidFill>
              </a:rPr>
              <a:t>TENS :</a:t>
            </a:r>
          </a:p>
          <a:p>
            <a:pPr>
              <a:lnSpc>
                <a:spcPct val="80000"/>
              </a:lnSpc>
            </a:pPr>
            <a:r>
              <a:rPr lang="es-ES_tradnl" sz="2000" smtClean="0">
                <a:solidFill>
                  <a:srgbClr val="0000CC"/>
                </a:solidFill>
              </a:rPr>
              <a:t>Cooperar en el manejo de la vía aérea.</a:t>
            </a:r>
          </a:p>
          <a:p>
            <a:pPr>
              <a:lnSpc>
                <a:spcPct val="80000"/>
              </a:lnSpc>
            </a:pPr>
            <a:r>
              <a:rPr lang="es-ES_tradnl" sz="2000" smtClean="0">
                <a:solidFill>
                  <a:srgbClr val="0000CC"/>
                </a:solidFill>
              </a:rPr>
              <a:t>Cooperar en el manejo de la vía venosa.</a:t>
            </a:r>
          </a:p>
          <a:p>
            <a:pPr>
              <a:lnSpc>
                <a:spcPct val="80000"/>
              </a:lnSpc>
            </a:pPr>
            <a:r>
              <a:rPr lang="es-ES_tradnl" sz="2000" smtClean="0">
                <a:solidFill>
                  <a:srgbClr val="0000CC"/>
                </a:solidFill>
              </a:rPr>
              <a:t>Desvestir al paciente.</a:t>
            </a:r>
          </a:p>
          <a:p>
            <a:pPr>
              <a:lnSpc>
                <a:spcPct val="80000"/>
              </a:lnSpc>
            </a:pPr>
            <a:r>
              <a:rPr lang="es-ES_tradnl" sz="2000" smtClean="0">
                <a:solidFill>
                  <a:srgbClr val="0000CC"/>
                </a:solidFill>
              </a:rPr>
              <a:t>Controlar hemodinámica de paciente. </a:t>
            </a:r>
          </a:p>
          <a:p>
            <a:pPr>
              <a:lnSpc>
                <a:spcPct val="80000"/>
              </a:lnSpc>
            </a:pPr>
            <a:r>
              <a:rPr lang="es-ES_tradnl" sz="2000" smtClean="0">
                <a:solidFill>
                  <a:srgbClr val="0000CC"/>
                </a:solidFill>
              </a:rPr>
              <a:t>Preparar al paciente y materiales para procedimientos especiales.</a:t>
            </a:r>
          </a:p>
          <a:p>
            <a:pPr>
              <a:lnSpc>
                <a:spcPct val="80000"/>
              </a:lnSpc>
            </a:pPr>
            <a:r>
              <a:rPr lang="es-ES_tradnl" sz="2000" smtClean="0">
                <a:solidFill>
                  <a:srgbClr val="0000CC"/>
                </a:solidFill>
              </a:rPr>
              <a:t>Preparar fleboclisis.</a:t>
            </a:r>
          </a:p>
          <a:p>
            <a:pPr>
              <a:lnSpc>
                <a:spcPct val="80000"/>
              </a:lnSpc>
            </a:pPr>
            <a:r>
              <a:rPr lang="es-ES_tradnl" sz="2000" smtClean="0">
                <a:solidFill>
                  <a:srgbClr val="0000CC"/>
                </a:solidFill>
              </a:rPr>
              <a:t>Preparar medicamentos.</a:t>
            </a:r>
          </a:p>
          <a:p>
            <a:pPr>
              <a:lnSpc>
                <a:spcPct val="80000"/>
              </a:lnSpc>
            </a:pPr>
            <a:r>
              <a:rPr lang="es-ES_tradnl" sz="2000" smtClean="0">
                <a:solidFill>
                  <a:srgbClr val="0000CC"/>
                </a:solidFill>
              </a:rPr>
              <a:t>Realizar tareas encomendadas por enfermeras tratantes.</a:t>
            </a:r>
          </a:p>
          <a:p>
            <a:pPr>
              <a:lnSpc>
                <a:spcPct val="80000"/>
              </a:lnSpc>
              <a:buFontTx/>
              <a:buNone/>
            </a:pPr>
            <a:endParaRPr lang="es-ES_tradnl" sz="2000" smtClean="0">
              <a:solidFill>
                <a:srgbClr val="0000CC"/>
              </a:solidFill>
            </a:endParaRPr>
          </a:p>
          <a:p>
            <a:pPr>
              <a:lnSpc>
                <a:spcPct val="80000"/>
              </a:lnSpc>
            </a:pPr>
            <a:r>
              <a:rPr lang="es-ES" sz="2000" b="1" smtClean="0">
                <a:solidFill>
                  <a:srgbClr val="000066"/>
                </a:solidFill>
              </a:rPr>
              <a:t>Auxiliares de servicio:</a:t>
            </a:r>
          </a:p>
          <a:p>
            <a:pPr>
              <a:lnSpc>
                <a:spcPct val="90000"/>
              </a:lnSpc>
            </a:pPr>
            <a:r>
              <a:rPr lang="es-ES_tradnl" sz="2000" smtClean="0">
                <a:solidFill>
                  <a:srgbClr val="0000CC"/>
                </a:solidFill>
              </a:rPr>
              <a:t>Cooperar para trasladar o movilizar a paciente.</a:t>
            </a:r>
          </a:p>
          <a:p>
            <a:pPr>
              <a:lnSpc>
                <a:spcPct val="90000"/>
              </a:lnSpc>
            </a:pPr>
            <a:r>
              <a:rPr lang="es-ES_tradnl" sz="2000" smtClean="0">
                <a:solidFill>
                  <a:srgbClr val="0000CC"/>
                </a:solidFill>
              </a:rPr>
              <a:t>Traer insumos de farmacia, bodegas, etc.</a:t>
            </a:r>
          </a:p>
          <a:p>
            <a:pPr>
              <a:lnSpc>
                <a:spcPct val="90000"/>
              </a:lnSpc>
            </a:pPr>
            <a:r>
              <a:rPr lang="es-ES_tradnl" sz="2000" smtClean="0">
                <a:solidFill>
                  <a:srgbClr val="0000CC"/>
                </a:solidFill>
              </a:rPr>
              <a:t>Cooperar a desvestir a paciente.</a:t>
            </a:r>
          </a:p>
          <a:p>
            <a:pPr>
              <a:lnSpc>
                <a:spcPct val="90000"/>
              </a:lnSpc>
            </a:pPr>
            <a:r>
              <a:rPr lang="es-ES_tradnl" sz="2000" smtClean="0">
                <a:solidFill>
                  <a:srgbClr val="0000CC"/>
                </a:solidFill>
              </a:rPr>
              <a:t>Llevar exámenes a laboratorio.</a:t>
            </a:r>
          </a:p>
          <a:p>
            <a:pPr>
              <a:lnSpc>
                <a:spcPct val="90000"/>
              </a:lnSpc>
            </a:pPr>
            <a:r>
              <a:rPr lang="es-ES_tradnl" sz="2000" smtClean="0">
                <a:solidFill>
                  <a:srgbClr val="0000CC"/>
                </a:solidFill>
              </a:rPr>
              <a:t>Controlar la entrada de personas a box reanimación.</a:t>
            </a:r>
          </a:p>
          <a:p>
            <a:pPr>
              <a:lnSpc>
                <a:spcPct val="90000"/>
              </a:lnSpc>
            </a:pPr>
            <a:r>
              <a:rPr lang="es-ES_tradnl" sz="2000" smtClean="0">
                <a:solidFill>
                  <a:srgbClr val="0000CC"/>
                </a:solidFill>
              </a:rPr>
              <a:t>Realizar aseo y ordenar la unidad  posterior a la reanimación.</a:t>
            </a:r>
            <a:endParaRPr lang="es-ES" sz="2000" smtClean="0">
              <a:solidFill>
                <a:srgbClr val="0000CC"/>
              </a:solidFill>
            </a:endParaRPr>
          </a:p>
          <a:p>
            <a:endParaRPr lang="es-ES" sz="2000" smtClean="0">
              <a:solidFill>
                <a:srgbClr val="0000CC"/>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Diseño predeterminado">
  <a:themeElements>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174</TotalTime>
  <Words>607</Words>
  <Application>Microsoft Office PowerPoint</Application>
  <PresentationFormat>Presentación en pantalla (4:3)</PresentationFormat>
  <Paragraphs>88</Paragraphs>
  <Slides>13</Slides>
  <Notes>0</Notes>
  <HiddenSlides>0</HiddenSlides>
  <MMClips>0</MMClips>
  <ScaleCrop>false</ScaleCrop>
  <HeadingPairs>
    <vt:vector size="4" baseType="variant">
      <vt:variant>
        <vt:lpstr>Tema</vt:lpstr>
      </vt:variant>
      <vt:variant>
        <vt:i4>1</vt:i4>
      </vt:variant>
      <vt:variant>
        <vt:lpstr>Títulos de diapositiva</vt:lpstr>
      </vt:variant>
      <vt:variant>
        <vt:i4>13</vt:i4>
      </vt:variant>
    </vt:vector>
  </HeadingPairs>
  <TitlesOfParts>
    <vt:vector size="14" baseType="lpstr">
      <vt:lpstr>1_Diseño predeterminado</vt:lpstr>
      <vt:lpstr>BOX DE REANIMACION</vt:lpstr>
      <vt:lpstr>Box de reanimación</vt:lpstr>
      <vt:lpstr>Diapositiva 3</vt:lpstr>
      <vt:lpstr>Box de reanimación </vt:lpstr>
      <vt:lpstr> Elementos básicos para una Sala de Reanimación:  </vt:lpstr>
      <vt:lpstr>Elementos básicos para una Sala de Reanimación:  </vt:lpstr>
      <vt:lpstr>Personal y funciones del box de reanimación</vt:lpstr>
      <vt:lpstr>Médico:</vt:lpstr>
      <vt:lpstr>  </vt:lpstr>
      <vt:lpstr>Medicamentos (los mas usados) :</vt:lpstr>
      <vt:lpstr>Insumos:</vt:lpstr>
      <vt:lpstr>Alarma y comunicación en el box de reanimación:</vt:lpstr>
      <vt:lpstr>  </vt:lpstr>
    </vt:vector>
  </TitlesOfParts>
  <Company>Windows XP Colossus Edition 2 Reloaded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Colossus User</dc:creator>
  <cp:lastModifiedBy>note</cp:lastModifiedBy>
  <cp:revision>18</cp:revision>
  <dcterms:created xsi:type="dcterms:W3CDTF">2009-05-14T01:08:47Z</dcterms:created>
  <dcterms:modified xsi:type="dcterms:W3CDTF">2012-08-28T14:26:44Z</dcterms:modified>
</cp:coreProperties>
</file>