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8" r:id="rId3"/>
    <p:sldId id="259" r:id="rId4"/>
    <p:sldId id="260" r:id="rId5"/>
    <p:sldId id="261" r:id="rId6"/>
    <p:sldId id="262" r:id="rId7"/>
    <p:sldId id="263" r:id="rId8"/>
    <p:sldId id="264" r:id="rId9"/>
    <p:sldId id="265" r:id="rId10"/>
    <p:sldId id="266" r:id="rId11"/>
    <p:sldId id="267" r:id="rId12"/>
    <p:sldId id="268" r:id="rId13"/>
    <p:sldId id="269" r:id="rId14"/>
    <p:sldId id="270" r:id="rId15"/>
    <p:sldId id="271" r:id="rId16"/>
    <p:sldId id="272" r:id="rId17"/>
    <p:sldId id="273" r:id="rId18"/>
    <p:sldId id="274" r:id="rId19"/>
    <p:sldId id="275" r:id="rId20"/>
    <p:sldId id="276" r:id="rId21"/>
  </p:sldIdLst>
  <p:sldSz cx="9144000" cy="6858000" type="screen4x3"/>
  <p:notesSz cx="6858000" cy="9144000"/>
  <p:defaultTextStyle>
    <a:defPPr>
      <a:defRPr lang="es-MX"/>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4" d="100"/>
          <a:sy n="74" d="100"/>
        </p:scale>
        <p:origin x="-1044" y="-90"/>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bg>
      <p:bgRef idx="1002">
        <a:schemeClr val="bg2"/>
      </p:bgRef>
    </p:bg>
    <p:spTree>
      <p:nvGrpSpPr>
        <p:cNvPr id="1" name=""/>
        <p:cNvGrpSpPr/>
        <p:nvPr/>
      </p:nvGrpSpPr>
      <p:grpSpPr>
        <a:xfrm>
          <a:off x="0" y="0"/>
          <a:ext cx="0" cy="0"/>
          <a:chOff x="0" y="0"/>
          <a:chExt cx="0" cy="0"/>
        </a:xfrm>
      </p:grpSpPr>
      <p:sp>
        <p:nvSpPr>
          <p:cNvPr id="9" name="8 Título"/>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es-ES" smtClean="0"/>
              <a:t>Haga clic para modificar el estilo de título del patrón</a:t>
            </a:r>
            <a:endParaRPr kumimoji="0" lang="en-US"/>
          </a:p>
        </p:txBody>
      </p:sp>
      <p:sp>
        <p:nvSpPr>
          <p:cNvPr id="17" name="16 Subtítulo"/>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s-ES" smtClean="0"/>
              <a:t>Haga clic para modificar el estilo de subtítulo del patrón</a:t>
            </a:r>
            <a:endParaRPr kumimoji="0" lang="en-US"/>
          </a:p>
        </p:txBody>
      </p:sp>
      <p:sp>
        <p:nvSpPr>
          <p:cNvPr id="30" name="29 Marcador de fecha"/>
          <p:cNvSpPr>
            <a:spLocks noGrp="1"/>
          </p:cNvSpPr>
          <p:nvPr>
            <p:ph type="dt" sz="half" idx="10"/>
          </p:nvPr>
        </p:nvSpPr>
        <p:spPr/>
        <p:txBody>
          <a:bodyPr/>
          <a:lstStyle/>
          <a:p>
            <a:fld id="{93912EB7-70C8-499A-AB9B-F86FF0F4247A}" type="datetimeFigureOut">
              <a:rPr lang="es-MX" smtClean="0"/>
              <a:pPr/>
              <a:t>16/04/2011</a:t>
            </a:fld>
            <a:endParaRPr lang="es-MX"/>
          </a:p>
        </p:txBody>
      </p:sp>
      <p:sp>
        <p:nvSpPr>
          <p:cNvPr id="19" name="18 Marcador de pie de página"/>
          <p:cNvSpPr>
            <a:spLocks noGrp="1"/>
          </p:cNvSpPr>
          <p:nvPr>
            <p:ph type="ftr" sz="quarter" idx="11"/>
          </p:nvPr>
        </p:nvSpPr>
        <p:spPr/>
        <p:txBody>
          <a:bodyPr/>
          <a:lstStyle/>
          <a:p>
            <a:endParaRPr lang="es-MX"/>
          </a:p>
        </p:txBody>
      </p:sp>
      <p:sp>
        <p:nvSpPr>
          <p:cNvPr id="27" name="26 Marcador de número de diapositiva"/>
          <p:cNvSpPr>
            <a:spLocks noGrp="1"/>
          </p:cNvSpPr>
          <p:nvPr>
            <p:ph type="sldNum" sz="quarter" idx="12"/>
          </p:nvPr>
        </p:nvSpPr>
        <p:spPr/>
        <p:txBody>
          <a:bodyPr/>
          <a:lstStyle/>
          <a:p>
            <a:fld id="{E89FF9DD-CF89-4C0A-8915-6375DDBA01E0}" type="slidenum">
              <a:rPr lang="es-MX" smtClean="0"/>
              <a:pPr/>
              <a:t>‹Nº›</a:t>
            </a:fld>
            <a:endParaRPr lang="es-MX"/>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kumimoji="0" lang="es-ES" smtClean="0"/>
              <a:t>Haga clic para modificar el estilo de título del patrón</a:t>
            </a:r>
            <a:endParaRPr kumimoji="0" lang="en-US"/>
          </a:p>
        </p:txBody>
      </p:sp>
      <p:sp>
        <p:nvSpPr>
          <p:cNvPr id="3" name="2 Marcador de texto vertical"/>
          <p:cNvSpPr>
            <a:spLocks noGrp="1"/>
          </p:cNvSpPr>
          <p:nvPr>
            <p:ph type="body" orient="vert" idx="1"/>
          </p:nvPr>
        </p:nvSpPr>
        <p:spPr/>
        <p:txBody>
          <a:bodyPr vert="eaVert"/>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4" name="3 Marcador de fecha"/>
          <p:cNvSpPr>
            <a:spLocks noGrp="1"/>
          </p:cNvSpPr>
          <p:nvPr>
            <p:ph type="dt" sz="half" idx="10"/>
          </p:nvPr>
        </p:nvSpPr>
        <p:spPr/>
        <p:txBody>
          <a:bodyPr/>
          <a:lstStyle/>
          <a:p>
            <a:fld id="{93912EB7-70C8-499A-AB9B-F86FF0F4247A}" type="datetimeFigureOut">
              <a:rPr lang="es-MX" smtClean="0"/>
              <a:pPr/>
              <a:t>16/04/2011</a:t>
            </a:fld>
            <a:endParaRPr lang="es-MX"/>
          </a:p>
        </p:txBody>
      </p:sp>
      <p:sp>
        <p:nvSpPr>
          <p:cNvPr id="5" name="4 Marcador de pie de página"/>
          <p:cNvSpPr>
            <a:spLocks noGrp="1"/>
          </p:cNvSpPr>
          <p:nvPr>
            <p:ph type="ftr" sz="quarter" idx="11"/>
          </p:nvPr>
        </p:nvSpPr>
        <p:spPr/>
        <p:txBody>
          <a:bodyPr/>
          <a:lstStyle/>
          <a:p>
            <a:endParaRPr lang="es-MX"/>
          </a:p>
        </p:txBody>
      </p:sp>
      <p:sp>
        <p:nvSpPr>
          <p:cNvPr id="6" name="5 Marcador de número de diapositiva"/>
          <p:cNvSpPr>
            <a:spLocks noGrp="1"/>
          </p:cNvSpPr>
          <p:nvPr>
            <p:ph type="sldNum" sz="quarter" idx="12"/>
          </p:nvPr>
        </p:nvSpPr>
        <p:spPr/>
        <p:txBody>
          <a:bodyPr/>
          <a:lstStyle/>
          <a:p>
            <a:fld id="{E89FF9DD-CF89-4C0A-8915-6375DDBA01E0}" type="slidenum">
              <a:rPr lang="es-MX" smtClean="0"/>
              <a:pPr/>
              <a:t>‹Nº›</a:t>
            </a:fld>
            <a:endParaRPr lang="es-MX"/>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6629400" y="914401"/>
            <a:ext cx="2057400" cy="5211763"/>
          </a:xfrm>
        </p:spPr>
        <p:txBody>
          <a:bodyPr vert="eaVert"/>
          <a:lstStyle/>
          <a:p>
            <a:r>
              <a:rPr kumimoji="0" lang="es-ES" smtClean="0"/>
              <a:t>Haga clic para modificar el estilo de título del patrón</a:t>
            </a:r>
            <a:endParaRPr kumimoji="0" lang="en-US"/>
          </a:p>
        </p:txBody>
      </p:sp>
      <p:sp>
        <p:nvSpPr>
          <p:cNvPr id="3" name="2 Marcador de texto vertical"/>
          <p:cNvSpPr>
            <a:spLocks noGrp="1"/>
          </p:cNvSpPr>
          <p:nvPr>
            <p:ph type="body" orient="vert" idx="1"/>
          </p:nvPr>
        </p:nvSpPr>
        <p:spPr>
          <a:xfrm>
            <a:off x="457200" y="914401"/>
            <a:ext cx="6019800" cy="5211763"/>
          </a:xfrm>
        </p:spPr>
        <p:txBody>
          <a:bodyPr vert="eaVert"/>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4" name="3 Marcador de fecha"/>
          <p:cNvSpPr>
            <a:spLocks noGrp="1"/>
          </p:cNvSpPr>
          <p:nvPr>
            <p:ph type="dt" sz="half" idx="10"/>
          </p:nvPr>
        </p:nvSpPr>
        <p:spPr/>
        <p:txBody>
          <a:bodyPr/>
          <a:lstStyle/>
          <a:p>
            <a:fld id="{93912EB7-70C8-499A-AB9B-F86FF0F4247A}" type="datetimeFigureOut">
              <a:rPr lang="es-MX" smtClean="0"/>
              <a:pPr/>
              <a:t>16/04/2011</a:t>
            </a:fld>
            <a:endParaRPr lang="es-MX"/>
          </a:p>
        </p:txBody>
      </p:sp>
      <p:sp>
        <p:nvSpPr>
          <p:cNvPr id="5" name="4 Marcador de pie de página"/>
          <p:cNvSpPr>
            <a:spLocks noGrp="1"/>
          </p:cNvSpPr>
          <p:nvPr>
            <p:ph type="ftr" sz="quarter" idx="11"/>
          </p:nvPr>
        </p:nvSpPr>
        <p:spPr/>
        <p:txBody>
          <a:bodyPr/>
          <a:lstStyle/>
          <a:p>
            <a:endParaRPr lang="es-MX"/>
          </a:p>
        </p:txBody>
      </p:sp>
      <p:sp>
        <p:nvSpPr>
          <p:cNvPr id="6" name="5 Marcador de número de diapositiva"/>
          <p:cNvSpPr>
            <a:spLocks noGrp="1"/>
          </p:cNvSpPr>
          <p:nvPr>
            <p:ph type="sldNum" sz="quarter" idx="12"/>
          </p:nvPr>
        </p:nvSpPr>
        <p:spPr/>
        <p:txBody>
          <a:bodyPr/>
          <a:lstStyle/>
          <a:p>
            <a:fld id="{E89FF9DD-CF89-4C0A-8915-6375DDBA01E0}" type="slidenum">
              <a:rPr lang="es-MX" smtClean="0"/>
              <a:pPr/>
              <a:t>‹Nº›</a:t>
            </a:fld>
            <a:endParaRPr lang="es-MX"/>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kumimoji="0" lang="es-ES" smtClean="0"/>
              <a:t>Haga clic para modificar el estilo de título del patrón</a:t>
            </a:r>
            <a:endParaRPr kumimoji="0" lang="en-US"/>
          </a:p>
        </p:txBody>
      </p:sp>
      <p:sp>
        <p:nvSpPr>
          <p:cNvPr id="3" name="2 Marcador de contenido"/>
          <p:cNvSpPr>
            <a:spLocks noGrp="1"/>
          </p:cNvSpPr>
          <p:nvPr>
            <p:ph idx="1"/>
          </p:nvPr>
        </p:nvSpPr>
        <p:spPr/>
        <p:txBody>
          <a:bodyPr/>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4" name="3 Marcador de fecha"/>
          <p:cNvSpPr>
            <a:spLocks noGrp="1"/>
          </p:cNvSpPr>
          <p:nvPr>
            <p:ph type="dt" sz="half" idx="10"/>
          </p:nvPr>
        </p:nvSpPr>
        <p:spPr/>
        <p:txBody>
          <a:bodyPr/>
          <a:lstStyle/>
          <a:p>
            <a:fld id="{93912EB7-70C8-499A-AB9B-F86FF0F4247A}" type="datetimeFigureOut">
              <a:rPr lang="es-MX" smtClean="0"/>
              <a:pPr/>
              <a:t>16/04/2011</a:t>
            </a:fld>
            <a:endParaRPr lang="es-MX"/>
          </a:p>
        </p:txBody>
      </p:sp>
      <p:sp>
        <p:nvSpPr>
          <p:cNvPr id="5" name="4 Marcador de pie de página"/>
          <p:cNvSpPr>
            <a:spLocks noGrp="1"/>
          </p:cNvSpPr>
          <p:nvPr>
            <p:ph type="ftr" sz="quarter" idx="11"/>
          </p:nvPr>
        </p:nvSpPr>
        <p:spPr/>
        <p:txBody>
          <a:bodyPr/>
          <a:lstStyle/>
          <a:p>
            <a:endParaRPr lang="es-MX"/>
          </a:p>
        </p:txBody>
      </p:sp>
      <p:sp>
        <p:nvSpPr>
          <p:cNvPr id="6" name="5 Marcador de número de diapositiva"/>
          <p:cNvSpPr>
            <a:spLocks noGrp="1"/>
          </p:cNvSpPr>
          <p:nvPr>
            <p:ph type="sldNum" sz="quarter" idx="12"/>
          </p:nvPr>
        </p:nvSpPr>
        <p:spPr/>
        <p:txBody>
          <a:bodyPr/>
          <a:lstStyle/>
          <a:p>
            <a:fld id="{E89FF9DD-CF89-4C0A-8915-6375DDBA01E0}" type="slidenum">
              <a:rPr lang="es-MX" smtClean="0"/>
              <a:pPr/>
              <a:t>‹Nº›</a:t>
            </a:fld>
            <a:endParaRPr lang="es-MX"/>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bg>
      <p:bgRef idx="1002">
        <a:schemeClr val="bg2"/>
      </p:bgRef>
    </p:bg>
    <p:spTree>
      <p:nvGrpSpPr>
        <p:cNvPr id="1" name=""/>
        <p:cNvGrpSpPr/>
        <p:nvPr/>
      </p:nvGrpSpPr>
      <p:grpSpPr>
        <a:xfrm>
          <a:off x="0" y="0"/>
          <a:ext cx="0" cy="0"/>
          <a:chOff x="0" y="0"/>
          <a:chExt cx="0" cy="0"/>
        </a:xfrm>
      </p:grpSpPr>
      <p:sp>
        <p:nvSpPr>
          <p:cNvPr id="2" name="1 Título"/>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es-ES" smtClean="0"/>
              <a:t>Haga clic para modificar el estilo de título del patrón</a:t>
            </a:r>
            <a:endParaRPr kumimoji="0" lang="en-US"/>
          </a:p>
        </p:txBody>
      </p:sp>
      <p:sp>
        <p:nvSpPr>
          <p:cNvPr id="3" name="2 Marcador de texto"/>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s-ES" smtClean="0"/>
              <a:t>Haga clic para modificar el estilo de texto del patrón</a:t>
            </a:r>
          </a:p>
        </p:txBody>
      </p:sp>
      <p:sp>
        <p:nvSpPr>
          <p:cNvPr id="4" name="3 Marcador de fecha"/>
          <p:cNvSpPr>
            <a:spLocks noGrp="1"/>
          </p:cNvSpPr>
          <p:nvPr>
            <p:ph type="dt" sz="half" idx="10"/>
          </p:nvPr>
        </p:nvSpPr>
        <p:spPr/>
        <p:txBody>
          <a:bodyPr/>
          <a:lstStyle/>
          <a:p>
            <a:fld id="{93912EB7-70C8-499A-AB9B-F86FF0F4247A}" type="datetimeFigureOut">
              <a:rPr lang="es-MX" smtClean="0"/>
              <a:pPr/>
              <a:t>16/04/2011</a:t>
            </a:fld>
            <a:endParaRPr lang="es-MX"/>
          </a:p>
        </p:txBody>
      </p:sp>
      <p:sp>
        <p:nvSpPr>
          <p:cNvPr id="5" name="4 Marcador de pie de página"/>
          <p:cNvSpPr>
            <a:spLocks noGrp="1"/>
          </p:cNvSpPr>
          <p:nvPr>
            <p:ph type="ftr" sz="quarter" idx="11"/>
          </p:nvPr>
        </p:nvSpPr>
        <p:spPr/>
        <p:txBody>
          <a:bodyPr/>
          <a:lstStyle/>
          <a:p>
            <a:endParaRPr lang="es-MX"/>
          </a:p>
        </p:txBody>
      </p:sp>
      <p:sp>
        <p:nvSpPr>
          <p:cNvPr id="6" name="5 Marcador de número de diapositiva"/>
          <p:cNvSpPr>
            <a:spLocks noGrp="1"/>
          </p:cNvSpPr>
          <p:nvPr>
            <p:ph type="sldNum" sz="quarter" idx="12"/>
          </p:nvPr>
        </p:nvSpPr>
        <p:spPr/>
        <p:txBody>
          <a:bodyPr/>
          <a:lstStyle/>
          <a:p>
            <a:fld id="{E89FF9DD-CF89-4C0A-8915-6375DDBA01E0}" type="slidenum">
              <a:rPr lang="es-MX" smtClean="0"/>
              <a:pPr/>
              <a:t>‹Nº›</a:t>
            </a:fld>
            <a:endParaRPr lang="es-MX"/>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1 Título"/>
          <p:cNvSpPr>
            <a:spLocks noGrp="1"/>
          </p:cNvSpPr>
          <p:nvPr>
            <p:ph type="title"/>
          </p:nvPr>
        </p:nvSpPr>
        <p:spPr>
          <a:xfrm>
            <a:off x="457200" y="704088"/>
            <a:ext cx="8229600" cy="1143000"/>
          </a:xfrm>
        </p:spPr>
        <p:txBody>
          <a:bodyPr/>
          <a:lstStyle/>
          <a:p>
            <a:r>
              <a:rPr kumimoji="0" lang="es-ES" smtClean="0"/>
              <a:t>Haga clic para modificar el estilo de título del patrón</a:t>
            </a:r>
            <a:endParaRPr kumimoji="0" lang="en-US"/>
          </a:p>
        </p:txBody>
      </p:sp>
      <p:sp>
        <p:nvSpPr>
          <p:cNvPr id="3" name="2 Marcador de contenido"/>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4" name="3 Marcador de contenido"/>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5" name="4 Marcador de fecha"/>
          <p:cNvSpPr>
            <a:spLocks noGrp="1"/>
          </p:cNvSpPr>
          <p:nvPr>
            <p:ph type="dt" sz="half" idx="10"/>
          </p:nvPr>
        </p:nvSpPr>
        <p:spPr/>
        <p:txBody>
          <a:bodyPr/>
          <a:lstStyle/>
          <a:p>
            <a:fld id="{93912EB7-70C8-499A-AB9B-F86FF0F4247A}" type="datetimeFigureOut">
              <a:rPr lang="es-MX" smtClean="0"/>
              <a:pPr/>
              <a:t>16/04/2011</a:t>
            </a:fld>
            <a:endParaRPr lang="es-MX"/>
          </a:p>
        </p:txBody>
      </p:sp>
      <p:sp>
        <p:nvSpPr>
          <p:cNvPr id="6" name="5 Marcador de pie de página"/>
          <p:cNvSpPr>
            <a:spLocks noGrp="1"/>
          </p:cNvSpPr>
          <p:nvPr>
            <p:ph type="ftr" sz="quarter" idx="11"/>
          </p:nvPr>
        </p:nvSpPr>
        <p:spPr/>
        <p:txBody>
          <a:bodyPr/>
          <a:lstStyle/>
          <a:p>
            <a:endParaRPr lang="es-MX"/>
          </a:p>
        </p:txBody>
      </p:sp>
      <p:sp>
        <p:nvSpPr>
          <p:cNvPr id="7" name="6 Marcador de número de diapositiva"/>
          <p:cNvSpPr>
            <a:spLocks noGrp="1"/>
          </p:cNvSpPr>
          <p:nvPr>
            <p:ph type="sldNum" sz="quarter" idx="12"/>
          </p:nvPr>
        </p:nvSpPr>
        <p:spPr/>
        <p:txBody>
          <a:bodyPr/>
          <a:lstStyle/>
          <a:p>
            <a:fld id="{E89FF9DD-CF89-4C0A-8915-6375DDBA01E0}" type="slidenum">
              <a:rPr lang="es-MX" smtClean="0"/>
              <a:pPr/>
              <a:t>‹Nº›</a:t>
            </a:fld>
            <a:endParaRPr lang="es-MX"/>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1 Título"/>
          <p:cNvSpPr>
            <a:spLocks noGrp="1"/>
          </p:cNvSpPr>
          <p:nvPr>
            <p:ph type="title"/>
          </p:nvPr>
        </p:nvSpPr>
        <p:spPr>
          <a:xfrm>
            <a:off x="457200" y="704088"/>
            <a:ext cx="8229600" cy="1143000"/>
          </a:xfrm>
        </p:spPr>
        <p:txBody>
          <a:bodyPr tIns="45720" anchor="b"/>
          <a:lstStyle>
            <a:lvl1pPr>
              <a:defRPr/>
            </a:lvl1pPr>
          </a:lstStyle>
          <a:p>
            <a:r>
              <a:rPr kumimoji="0" lang="es-ES" smtClean="0"/>
              <a:t>Haga clic para modificar el estilo de título del patrón</a:t>
            </a:r>
            <a:endParaRPr kumimoji="0" lang="en-US"/>
          </a:p>
        </p:txBody>
      </p:sp>
      <p:sp>
        <p:nvSpPr>
          <p:cNvPr id="3" name="2 Marcador de texto"/>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s-ES" smtClean="0"/>
              <a:t>Haga clic para modificar el estilo de texto del patrón</a:t>
            </a:r>
          </a:p>
        </p:txBody>
      </p:sp>
      <p:sp>
        <p:nvSpPr>
          <p:cNvPr id="4" name="3 Marcador de texto"/>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s-ES" smtClean="0"/>
              <a:t>Haga clic para modificar el estilo de texto del patrón</a:t>
            </a:r>
          </a:p>
        </p:txBody>
      </p:sp>
      <p:sp>
        <p:nvSpPr>
          <p:cNvPr id="5" name="4 Marcador de contenido"/>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6" name="5 Marcador de contenido"/>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7" name="6 Marcador de fecha"/>
          <p:cNvSpPr>
            <a:spLocks noGrp="1"/>
          </p:cNvSpPr>
          <p:nvPr>
            <p:ph type="dt" sz="half" idx="10"/>
          </p:nvPr>
        </p:nvSpPr>
        <p:spPr/>
        <p:txBody>
          <a:bodyPr/>
          <a:lstStyle/>
          <a:p>
            <a:fld id="{93912EB7-70C8-499A-AB9B-F86FF0F4247A}" type="datetimeFigureOut">
              <a:rPr lang="es-MX" smtClean="0"/>
              <a:pPr/>
              <a:t>16/04/2011</a:t>
            </a:fld>
            <a:endParaRPr lang="es-MX"/>
          </a:p>
        </p:txBody>
      </p:sp>
      <p:sp>
        <p:nvSpPr>
          <p:cNvPr id="8" name="7 Marcador de pie de página"/>
          <p:cNvSpPr>
            <a:spLocks noGrp="1"/>
          </p:cNvSpPr>
          <p:nvPr>
            <p:ph type="ftr" sz="quarter" idx="11"/>
          </p:nvPr>
        </p:nvSpPr>
        <p:spPr/>
        <p:txBody>
          <a:bodyPr/>
          <a:lstStyle/>
          <a:p>
            <a:endParaRPr lang="es-MX"/>
          </a:p>
        </p:txBody>
      </p:sp>
      <p:sp>
        <p:nvSpPr>
          <p:cNvPr id="9" name="8 Marcador de número de diapositiva"/>
          <p:cNvSpPr>
            <a:spLocks noGrp="1"/>
          </p:cNvSpPr>
          <p:nvPr>
            <p:ph type="sldNum" sz="quarter" idx="12"/>
          </p:nvPr>
        </p:nvSpPr>
        <p:spPr/>
        <p:txBody>
          <a:bodyPr/>
          <a:lstStyle/>
          <a:p>
            <a:fld id="{E89FF9DD-CF89-4C0A-8915-6375DDBA01E0}" type="slidenum">
              <a:rPr lang="es-MX" smtClean="0"/>
              <a:pPr/>
              <a:t>‹Nº›</a:t>
            </a:fld>
            <a:endParaRPr lang="es-MX"/>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es-ES" smtClean="0"/>
              <a:t>Haga clic para modificar el estilo de título del patrón</a:t>
            </a:r>
            <a:endParaRPr kumimoji="0" lang="en-US"/>
          </a:p>
        </p:txBody>
      </p:sp>
      <p:sp>
        <p:nvSpPr>
          <p:cNvPr id="3" name="2 Marcador de fecha"/>
          <p:cNvSpPr>
            <a:spLocks noGrp="1"/>
          </p:cNvSpPr>
          <p:nvPr>
            <p:ph type="dt" sz="half" idx="10"/>
          </p:nvPr>
        </p:nvSpPr>
        <p:spPr/>
        <p:txBody>
          <a:bodyPr/>
          <a:lstStyle/>
          <a:p>
            <a:fld id="{93912EB7-70C8-499A-AB9B-F86FF0F4247A}" type="datetimeFigureOut">
              <a:rPr lang="es-MX" smtClean="0"/>
              <a:pPr/>
              <a:t>16/04/2011</a:t>
            </a:fld>
            <a:endParaRPr lang="es-MX"/>
          </a:p>
        </p:txBody>
      </p:sp>
      <p:sp>
        <p:nvSpPr>
          <p:cNvPr id="4" name="3 Marcador de pie de página"/>
          <p:cNvSpPr>
            <a:spLocks noGrp="1"/>
          </p:cNvSpPr>
          <p:nvPr>
            <p:ph type="ftr" sz="quarter" idx="11"/>
          </p:nvPr>
        </p:nvSpPr>
        <p:spPr/>
        <p:txBody>
          <a:bodyPr/>
          <a:lstStyle/>
          <a:p>
            <a:endParaRPr lang="es-MX"/>
          </a:p>
        </p:txBody>
      </p:sp>
      <p:sp>
        <p:nvSpPr>
          <p:cNvPr id="5" name="4 Marcador de número de diapositiva"/>
          <p:cNvSpPr>
            <a:spLocks noGrp="1"/>
          </p:cNvSpPr>
          <p:nvPr>
            <p:ph type="sldNum" sz="quarter" idx="12"/>
          </p:nvPr>
        </p:nvSpPr>
        <p:spPr/>
        <p:txBody>
          <a:bodyPr/>
          <a:lstStyle/>
          <a:p>
            <a:fld id="{E89FF9DD-CF89-4C0A-8915-6375DDBA01E0}" type="slidenum">
              <a:rPr lang="es-MX" smtClean="0"/>
              <a:pPr/>
              <a:t>‹Nº›</a:t>
            </a:fld>
            <a:endParaRPr lang="es-MX"/>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1 Marcador de fecha"/>
          <p:cNvSpPr>
            <a:spLocks noGrp="1"/>
          </p:cNvSpPr>
          <p:nvPr>
            <p:ph type="dt" sz="half" idx="10"/>
          </p:nvPr>
        </p:nvSpPr>
        <p:spPr/>
        <p:txBody>
          <a:bodyPr/>
          <a:lstStyle/>
          <a:p>
            <a:fld id="{93912EB7-70C8-499A-AB9B-F86FF0F4247A}" type="datetimeFigureOut">
              <a:rPr lang="es-MX" smtClean="0"/>
              <a:pPr/>
              <a:t>16/04/2011</a:t>
            </a:fld>
            <a:endParaRPr lang="es-MX"/>
          </a:p>
        </p:txBody>
      </p:sp>
      <p:sp>
        <p:nvSpPr>
          <p:cNvPr id="3" name="2 Marcador de pie de página"/>
          <p:cNvSpPr>
            <a:spLocks noGrp="1"/>
          </p:cNvSpPr>
          <p:nvPr>
            <p:ph type="ftr" sz="quarter" idx="11"/>
          </p:nvPr>
        </p:nvSpPr>
        <p:spPr/>
        <p:txBody>
          <a:bodyPr/>
          <a:lstStyle/>
          <a:p>
            <a:endParaRPr lang="es-MX"/>
          </a:p>
        </p:txBody>
      </p:sp>
      <p:sp>
        <p:nvSpPr>
          <p:cNvPr id="4" name="3 Marcador de número de diapositiva"/>
          <p:cNvSpPr>
            <a:spLocks noGrp="1"/>
          </p:cNvSpPr>
          <p:nvPr>
            <p:ph type="sldNum" sz="quarter" idx="12"/>
          </p:nvPr>
        </p:nvSpPr>
        <p:spPr/>
        <p:txBody>
          <a:bodyPr/>
          <a:lstStyle/>
          <a:p>
            <a:fld id="{E89FF9DD-CF89-4C0A-8915-6375DDBA01E0}" type="slidenum">
              <a:rPr lang="es-MX" smtClean="0"/>
              <a:pPr/>
              <a:t>‹Nº›</a:t>
            </a:fld>
            <a:endParaRPr lang="es-MX"/>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es-ES" smtClean="0"/>
              <a:t>Haga clic para modificar el estilo de título del patrón</a:t>
            </a:r>
            <a:endParaRPr kumimoji="0" lang="en-US"/>
          </a:p>
        </p:txBody>
      </p:sp>
      <p:sp>
        <p:nvSpPr>
          <p:cNvPr id="3" name="2 Marcador de texto"/>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es-ES" smtClean="0"/>
              <a:t>Haga clic para modificar el estilo de texto del patrón</a:t>
            </a:r>
          </a:p>
        </p:txBody>
      </p:sp>
      <p:sp>
        <p:nvSpPr>
          <p:cNvPr id="4" name="3 Marcador de contenido"/>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5" name="4 Marcador de fecha"/>
          <p:cNvSpPr>
            <a:spLocks noGrp="1"/>
          </p:cNvSpPr>
          <p:nvPr>
            <p:ph type="dt" sz="half" idx="10"/>
          </p:nvPr>
        </p:nvSpPr>
        <p:spPr/>
        <p:txBody>
          <a:bodyPr/>
          <a:lstStyle/>
          <a:p>
            <a:fld id="{93912EB7-70C8-499A-AB9B-F86FF0F4247A}" type="datetimeFigureOut">
              <a:rPr lang="es-MX" smtClean="0"/>
              <a:pPr/>
              <a:t>16/04/2011</a:t>
            </a:fld>
            <a:endParaRPr lang="es-MX"/>
          </a:p>
        </p:txBody>
      </p:sp>
      <p:sp>
        <p:nvSpPr>
          <p:cNvPr id="6" name="5 Marcador de pie de página"/>
          <p:cNvSpPr>
            <a:spLocks noGrp="1"/>
          </p:cNvSpPr>
          <p:nvPr>
            <p:ph type="ftr" sz="quarter" idx="11"/>
          </p:nvPr>
        </p:nvSpPr>
        <p:spPr/>
        <p:txBody>
          <a:bodyPr/>
          <a:lstStyle/>
          <a:p>
            <a:endParaRPr lang="es-MX"/>
          </a:p>
        </p:txBody>
      </p:sp>
      <p:sp>
        <p:nvSpPr>
          <p:cNvPr id="7" name="6 Marcador de número de diapositiva"/>
          <p:cNvSpPr>
            <a:spLocks noGrp="1"/>
          </p:cNvSpPr>
          <p:nvPr>
            <p:ph type="sldNum" sz="quarter" idx="12"/>
          </p:nvPr>
        </p:nvSpPr>
        <p:spPr/>
        <p:txBody>
          <a:bodyPr/>
          <a:lstStyle/>
          <a:p>
            <a:fld id="{E89FF9DD-CF89-4C0A-8915-6375DDBA01E0}" type="slidenum">
              <a:rPr lang="es-MX" smtClean="0"/>
              <a:pPr/>
              <a:t>‹Nº›</a:t>
            </a:fld>
            <a:endParaRPr lang="es-MX"/>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Imagen con título">
    <p:spTree>
      <p:nvGrpSpPr>
        <p:cNvPr id="1" name=""/>
        <p:cNvGrpSpPr/>
        <p:nvPr/>
      </p:nvGrpSpPr>
      <p:grpSpPr>
        <a:xfrm>
          <a:off x="0" y="0"/>
          <a:ext cx="0" cy="0"/>
          <a:chOff x="0" y="0"/>
          <a:chExt cx="0" cy="0"/>
        </a:xfrm>
      </p:grpSpPr>
      <p:sp>
        <p:nvSpPr>
          <p:cNvPr id="9" name="8 Recortar y redondear rectángulo de esquina sencilla"/>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11 Triángulo rectángulo"/>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1 Título"/>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es-ES" smtClean="0"/>
              <a:t>Haga clic para modificar el estilo de título del patrón</a:t>
            </a:r>
            <a:endParaRPr kumimoji="0" lang="en-US"/>
          </a:p>
        </p:txBody>
      </p:sp>
      <p:sp>
        <p:nvSpPr>
          <p:cNvPr id="4" name="3 Marcador de texto"/>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es-ES" smtClean="0"/>
              <a:t>Haga clic para modificar el estilo de texto del patrón</a:t>
            </a:r>
          </a:p>
        </p:txBody>
      </p:sp>
      <p:sp>
        <p:nvSpPr>
          <p:cNvPr id="5" name="4 Marcador de fecha"/>
          <p:cNvSpPr>
            <a:spLocks noGrp="1"/>
          </p:cNvSpPr>
          <p:nvPr>
            <p:ph type="dt" sz="half" idx="10"/>
          </p:nvPr>
        </p:nvSpPr>
        <p:spPr/>
        <p:txBody>
          <a:bodyPr/>
          <a:lstStyle/>
          <a:p>
            <a:fld id="{93912EB7-70C8-499A-AB9B-F86FF0F4247A}" type="datetimeFigureOut">
              <a:rPr lang="es-MX" smtClean="0"/>
              <a:pPr/>
              <a:t>16/04/2011</a:t>
            </a:fld>
            <a:endParaRPr lang="es-MX"/>
          </a:p>
        </p:txBody>
      </p:sp>
      <p:sp>
        <p:nvSpPr>
          <p:cNvPr id="6" name="5 Marcador de pie de página"/>
          <p:cNvSpPr>
            <a:spLocks noGrp="1"/>
          </p:cNvSpPr>
          <p:nvPr>
            <p:ph type="ftr" sz="quarter" idx="11"/>
          </p:nvPr>
        </p:nvSpPr>
        <p:spPr/>
        <p:txBody>
          <a:bodyPr/>
          <a:lstStyle/>
          <a:p>
            <a:endParaRPr lang="es-MX"/>
          </a:p>
        </p:txBody>
      </p:sp>
      <p:sp>
        <p:nvSpPr>
          <p:cNvPr id="7" name="6 Marcador de número de diapositiva"/>
          <p:cNvSpPr>
            <a:spLocks noGrp="1"/>
          </p:cNvSpPr>
          <p:nvPr>
            <p:ph type="sldNum" sz="quarter" idx="12"/>
          </p:nvPr>
        </p:nvSpPr>
        <p:spPr>
          <a:xfrm>
            <a:off x="8077200" y="6356350"/>
            <a:ext cx="609600" cy="365125"/>
          </a:xfrm>
        </p:spPr>
        <p:txBody>
          <a:bodyPr/>
          <a:lstStyle/>
          <a:p>
            <a:fld id="{E89FF9DD-CF89-4C0A-8915-6375DDBA01E0}" type="slidenum">
              <a:rPr lang="es-MX" smtClean="0"/>
              <a:pPr/>
              <a:t>‹Nº›</a:t>
            </a:fld>
            <a:endParaRPr lang="es-MX"/>
          </a:p>
        </p:txBody>
      </p:sp>
      <p:sp>
        <p:nvSpPr>
          <p:cNvPr id="3" name="2 Marcador de posición de imagen"/>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es-ES" smtClean="0"/>
              <a:t>Haga clic en el icono para agregar una imagen</a:t>
            </a:r>
            <a:endParaRPr kumimoji="0" lang="en-US" dirty="0"/>
          </a:p>
        </p:txBody>
      </p:sp>
      <p:sp>
        <p:nvSpPr>
          <p:cNvPr id="10" name="9 Forma libre"/>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10 Forma libre"/>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6 Forma libre"/>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7 Forma libre"/>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8 Marcador de título"/>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es-ES" smtClean="0"/>
              <a:t>Haga clic para modificar el estilo de título del patrón</a:t>
            </a:r>
            <a:endParaRPr kumimoji="0" lang="en-US"/>
          </a:p>
        </p:txBody>
      </p:sp>
      <p:sp>
        <p:nvSpPr>
          <p:cNvPr id="30" name="29 Marcador de texto"/>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es-ES" smtClean="0"/>
              <a:t>Haga clic para modificar el estilo de texto del patrón</a:t>
            </a:r>
          </a:p>
          <a:p>
            <a:pPr lvl="1" eaLnBrk="1" latinLnBrk="0" hangingPunct="1"/>
            <a:r>
              <a:rPr kumimoji="0" lang="es-ES" smtClean="0"/>
              <a:t>Segundo nivel</a:t>
            </a:r>
          </a:p>
          <a:p>
            <a:pPr lvl="2" eaLnBrk="1" latinLnBrk="0" hangingPunct="1"/>
            <a:r>
              <a:rPr kumimoji="0" lang="es-ES" smtClean="0"/>
              <a:t>Tercer nivel</a:t>
            </a:r>
          </a:p>
          <a:p>
            <a:pPr lvl="3" eaLnBrk="1" latinLnBrk="0" hangingPunct="1"/>
            <a:r>
              <a:rPr kumimoji="0" lang="es-ES" smtClean="0"/>
              <a:t>Cuarto nivel</a:t>
            </a:r>
          </a:p>
          <a:p>
            <a:pPr lvl="4" eaLnBrk="1" latinLnBrk="0" hangingPunct="1"/>
            <a:r>
              <a:rPr kumimoji="0" lang="es-ES" smtClean="0"/>
              <a:t>Quinto nivel</a:t>
            </a:r>
            <a:endParaRPr kumimoji="0" lang="en-US"/>
          </a:p>
        </p:txBody>
      </p:sp>
      <p:sp>
        <p:nvSpPr>
          <p:cNvPr id="10" name="9 Marcador de fecha"/>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93912EB7-70C8-499A-AB9B-F86FF0F4247A}" type="datetimeFigureOut">
              <a:rPr lang="es-MX" smtClean="0"/>
              <a:pPr/>
              <a:t>16/04/2011</a:t>
            </a:fld>
            <a:endParaRPr lang="es-MX"/>
          </a:p>
        </p:txBody>
      </p:sp>
      <p:sp>
        <p:nvSpPr>
          <p:cNvPr id="22" name="21 Marcador de pie de página"/>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es-MX"/>
          </a:p>
        </p:txBody>
      </p:sp>
      <p:sp>
        <p:nvSpPr>
          <p:cNvPr id="18" name="17 Marcador de número de diapositiva"/>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E89FF9DD-CF89-4C0A-8915-6375DDBA01E0}" type="slidenum">
              <a:rPr lang="es-MX" smtClean="0"/>
              <a:pPr/>
              <a:t>‹Nº›</a:t>
            </a:fld>
            <a:endParaRPr lang="es-MX"/>
          </a:p>
        </p:txBody>
      </p:sp>
      <p:grpSp>
        <p:nvGrpSpPr>
          <p:cNvPr id="2" name="1 Grupo"/>
          <p:cNvGrpSpPr/>
          <p:nvPr/>
        </p:nvGrpSpPr>
        <p:grpSpPr>
          <a:xfrm>
            <a:off x="-19017" y="202408"/>
            <a:ext cx="9180548" cy="649224"/>
            <a:chOff x="-19045" y="216550"/>
            <a:chExt cx="9180548" cy="649224"/>
          </a:xfrm>
        </p:grpSpPr>
        <p:sp>
          <p:nvSpPr>
            <p:cNvPr id="12" name="11 Forma libre"/>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12 Forma libre"/>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Título"/>
          <p:cNvSpPr>
            <a:spLocks noGrp="1"/>
          </p:cNvSpPr>
          <p:nvPr>
            <p:ph type="title"/>
          </p:nvPr>
        </p:nvSpPr>
        <p:spPr>
          <a:xfrm>
            <a:off x="457200" y="404664"/>
            <a:ext cx="8229600" cy="792088"/>
          </a:xfrm>
        </p:spPr>
        <p:txBody>
          <a:bodyPr>
            <a:normAutofit/>
          </a:bodyPr>
          <a:lstStyle/>
          <a:p>
            <a:pPr algn="ctr"/>
            <a:r>
              <a:rPr lang="es-MX" sz="2000" b="1" dirty="0" smtClean="0">
                <a:solidFill>
                  <a:srgbClr val="0070C0"/>
                </a:solidFill>
                <a:latin typeface="Arial" pitchFamily="34" charset="0"/>
                <a:cs typeface="Arial" pitchFamily="34" charset="0"/>
              </a:rPr>
              <a:t>DOCUMENTACIÓN PREVIA, DURANTE Y POSTERIOR A LA RELACIÓN LABORAL.</a:t>
            </a:r>
            <a:endParaRPr lang="es-MX" sz="2000" b="1" dirty="0">
              <a:solidFill>
                <a:srgbClr val="0070C0"/>
              </a:solidFill>
              <a:latin typeface="Arial" pitchFamily="34" charset="0"/>
              <a:cs typeface="Arial" pitchFamily="34" charset="0"/>
            </a:endParaRPr>
          </a:p>
        </p:txBody>
      </p:sp>
      <p:sp>
        <p:nvSpPr>
          <p:cNvPr id="5" name="4 Marcador de contenido"/>
          <p:cNvSpPr>
            <a:spLocks noGrp="1"/>
          </p:cNvSpPr>
          <p:nvPr>
            <p:ph idx="1"/>
          </p:nvPr>
        </p:nvSpPr>
        <p:spPr>
          <a:xfrm>
            <a:off x="457200" y="1268760"/>
            <a:ext cx="8229600" cy="5256584"/>
          </a:xfrm>
        </p:spPr>
        <p:txBody>
          <a:bodyPr>
            <a:normAutofit/>
          </a:bodyPr>
          <a:lstStyle/>
          <a:p>
            <a:pPr algn="just">
              <a:buNone/>
            </a:pPr>
            <a:endParaRPr lang="es-MX" sz="2000" dirty="0" smtClean="0">
              <a:solidFill>
                <a:schemeClr val="tx2"/>
              </a:solidFill>
              <a:latin typeface="Arial" pitchFamily="34" charset="0"/>
              <a:cs typeface="Arial" pitchFamily="34" charset="0"/>
            </a:endParaRPr>
          </a:p>
          <a:p>
            <a:pPr algn="just">
              <a:buNone/>
            </a:pPr>
            <a:r>
              <a:rPr lang="es-MX" sz="2000" dirty="0" smtClean="0">
                <a:solidFill>
                  <a:srgbClr val="0070C0"/>
                </a:solidFill>
                <a:latin typeface="Arial" pitchFamily="34" charset="0"/>
                <a:cs typeface="Arial" pitchFamily="34" charset="0"/>
              </a:rPr>
              <a:t>La mayoría de los juicios laborales que se promueven contra los patrones físicos y morales, y que en el momento correspondiente las Juntas de Conciliación y Arbitraje laudan condenándolos a pagar cantidades que llegan a ser en ocasiones exorbitantes, esto por la inexistencia, o en escaso o el nulo control de la documentación que por disposición de la legislación laboral tienen la obligación de elaborar en forma previa, durante y posterior a la relación de trabajo, así como conservar y exhibir en los juicios mencionados.</a:t>
            </a:r>
          </a:p>
          <a:p>
            <a:pPr algn="just">
              <a:buNone/>
            </a:pPr>
            <a:endParaRPr lang="es-MX" sz="2000" dirty="0" smtClean="0">
              <a:solidFill>
                <a:srgbClr val="0070C0"/>
              </a:solidFill>
              <a:latin typeface="Arial" pitchFamily="34" charset="0"/>
              <a:cs typeface="Arial" pitchFamily="34" charset="0"/>
            </a:endParaRPr>
          </a:p>
          <a:p>
            <a:pPr algn="just">
              <a:buNone/>
            </a:pPr>
            <a:r>
              <a:rPr lang="es-MX" sz="2000" dirty="0" smtClean="0">
                <a:solidFill>
                  <a:srgbClr val="0070C0"/>
                </a:solidFill>
                <a:latin typeface="Arial" pitchFamily="34" charset="0"/>
                <a:cs typeface="Arial" pitchFamily="34" charset="0"/>
              </a:rPr>
              <a:t>Los artículos 784, 804 y 805 de la actual Ley Federal del Trabajo, son los que fundamentalmente imponen a los patrones las obligaciones señaladas.</a:t>
            </a:r>
            <a:endParaRPr lang="es-MX" sz="2000" dirty="0">
              <a:solidFill>
                <a:srgbClr val="0070C0"/>
              </a:solidFill>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pPr algn="ctr"/>
            <a:r>
              <a:rPr lang="es-MX" sz="2000" b="1" dirty="0" smtClean="0">
                <a:solidFill>
                  <a:srgbClr val="0070C0"/>
                </a:solidFill>
                <a:latin typeface="Arial" pitchFamily="34" charset="0"/>
                <a:cs typeface="Arial" pitchFamily="34" charset="0"/>
              </a:rPr>
              <a:t>DOCUMENTACIÓN PREVIA, DURANTE Y POSTERIOR A LA RELACIÓN LABORAL.</a:t>
            </a:r>
            <a:endParaRPr lang="es-MX" sz="2000" dirty="0">
              <a:solidFill>
                <a:srgbClr val="0070C0"/>
              </a:solidFill>
            </a:endParaRPr>
          </a:p>
        </p:txBody>
      </p:sp>
      <p:sp>
        <p:nvSpPr>
          <p:cNvPr id="3" name="2 Marcador de contenido"/>
          <p:cNvSpPr>
            <a:spLocks noGrp="1"/>
          </p:cNvSpPr>
          <p:nvPr>
            <p:ph idx="1"/>
          </p:nvPr>
        </p:nvSpPr>
        <p:spPr/>
        <p:txBody>
          <a:bodyPr>
            <a:normAutofit/>
          </a:bodyPr>
          <a:lstStyle/>
          <a:p>
            <a:pPr algn="just">
              <a:buNone/>
            </a:pPr>
            <a:r>
              <a:rPr lang="es-MX" sz="2000" b="1" dirty="0" smtClean="0">
                <a:solidFill>
                  <a:srgbClr val="0070C0"/>
                </a:solidFill>
                <a:latin typeface="Arial" pitchFamily="34" charset="0"/>
                <a:cs typeface="Arial" pitchFamily="34" charset="0"/>
              </a:rPr>
              <a:t>Art. 805.- </a:t>
            </a:r>
            <a:r>
              <a:rPr lang="es-MX" sz="2000" dirty="0" smtClean="0">
                <a:solidFill>
                  <a:srgbClr val="0070C0"/>
                </a:solidFill>
                <a:latin typeface="Arial" pitchFamily="34" charset="0"/>
                <a:cs typeface="Arial" pitchFamily="34" charset="0"/>
              </a:rPr>
              <a:t>El incumplimiento a lo dispuesto por el artículo 804, establecerá la presunción de ser ciertos los hechos que el actor (trabajador) exprese en su demanda, en relación con tales documentos, salvo prueba en contrario.</a:t>
            </a:r>
          </a:p>
          <a:p>
            <a:pPr algn="just">
              <a:buNone/>
            </a:pPr>
            <a:r>
              <a:rPr lang="es-MX" sz="2000" dirty="0" smtClean="0">
                <a:solidFill>
                  <a:srgbClr val="0070C0"/>
                </a:solidFill>
                <a:latin typeface="Arial" pitchFamily="34" charset="0"/>
                <a:cs typeface="Arial" pitchFamily="34" charset="0"/>
              </a:rPr>
              <a:t>Es de recalcar nuevamente la importancia que reviste el contrato individual de trabajo porque en él se encuentran plasmadas las llamadas condiciones de trabajo que engloban, la duración del contrato, los servicios que van a prestarse, la ubicación de la empresa, la duración de la jornada laboral, el salario que va a pagársele al trabajador, los días de pago, etc., y recordando al efecto que el artículo 26 de la LFT, establece que:</a:t>
            </a:r>
          </a:p>
          <a:p>
            <a:pPr algn="just">
              <a:buNone/>
            </a:pPr>
            <a:endParaRPr lang="es-MX" sz="2000" dirty="0" smtClean="0">
              <a:solidFill>
                <a:srgbClr val="0070C0"/>
              </a:solidFill>
              <a:latin typeface="Arial" pitchFamily="34" charset="0"/>
              <a:cs typeface="Arial" pitchFamily="34" charset="0"/>
            </a:endParaRPr>
          </a:p>
          <a:p>
            <a:pPr algn="r">
              <a:buNone/>
            </a:pPr>
            <a:r>
              <a:rPr lang="es-MX" sz="2000" dirty="0" smtClean="0">
                <a:solidFill>
                  <a:srgbClr val="0070C0"/>
                </a:solidFill>
                <a:latin typeface="Arial" pitchFamily="34" charset="0"/>
                <a:cs typeface="Arial" pitchFamily="34" charset="0"/>
              </a:rPr>
              <a:t>Pasa a la </a:t>
            </a:r>
            <a:r>
              <a:rPr lang="es-MX" sz="2000" dirty="0" smtClean="0">
                <a:solidFill>
                  <a:srgbClr val="0070C0"/>
                </a:solidFill>
                <a:latin typeface="Arial" pitchFamily="34" charset="0"/>
                <a:cs typeface="Arial" pitchFamily="34" charset="0"/>
              </a:rPr>
              <a:t>lamina </a:t>
            </a:r>
            <a:r>
              <a:rPr lang="es-MX" sz="2000" dirty="0" smtClean="0">
                <a:solidFill>
                  <a:srgbClr val="0070C0"/>
                </a:solidFill>
                <a:latin typeface="Arial" pitchFamily="34" charset="0"/>
                <a:cs typeface="Arial" pitchFamily="34" charset="0"/>
              </a:rPr>
              <a:t>siguiente.</a:t>
            </a:r>
            <a:endParaRPr lang="es-MX" sz="2000" dirty="0">
              <a:solidFill>
                <a:srgbClr val="0070C0"/>
              </a:solidFill>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pPr algn="ctr"/>
            <a:r>
              <a:rPr lang="es-MX" sz="2000" b="1" dirty="0" smtClean="0">
                <a:solidFill>
                  <a:srgbClr val="0070C0"/>
                </a:solidFill>
                <a:latin typeface="Arial" pitchFamily="34" charset="0"/>
                <a:cs typeface="Arial" pitchFamily="34" charset="0"/>
              </a:rPr>
              <a:t>DOCUMENTACIÓN PREVIA, DURANTE Y POSTERIOR A LA RELACIÓN LABORAL.</a:t>
            </a:r>
            <a:endParaRPr lang="es-MX" sz="2000" dirty="0">
              <a:solidFill>
                <a:srgbClr val="0070C0"/>
              </a:solidFill>
            </a:endParaRPr>
          </a:p>
        </p:txBody>
      </p:sp>
      <p:sp>
        <p:nvSpPr>
          <p:cNvPr id="3" name="2 Marcador de contenido"/>
          <p:cNvSpPr>
            <a:spLocks noGrp="1"/>
          </p:cNvSpPr>
          <p:nvPr>
            <p:ph idx="1"/>
          </p:nvPr>
        </p:nvSpPr>
        <p:spPr/>
        <p:txBody>
          <a:bodyPr>
            <a:normAutofit/>
          </a:bodyPr>
          <a:lstStyle/>
          <a:p>
            <a:pPr algn="r">
              <a:buNone/>
            </a:pPr>
            <a:r>
              <a:rPr lang="es-MX" sz="2000" dirty="0" smtClean="0">
                <a:solidFill>
                  <a:srgbClr val="0070C0"/>
                </a:solidFill>
                <a:latin typeface="Arial" pitchFamily="34" charset="0"/>
                <a:cs typeface="Arial" pitchFamily="34" charset="0"/>
              </a:rPr>
              <a:t>Viene de la lamina anterior.</a:t>
            </a:r>
          </a:p>
          <a:p>
            <a:pPr algn="r">
              <a:buNone/>
            </a:pPr>
            <a:endParaRPr lang="es-MX" sz="2000" dirty="0" smtClean="0">
              <a:solidFill>
                <a:srgbClr val="0070C0"/>
              </a:solidFill>
              <a:latin typeface="Arial" pitchFamily="34" charset="0"/>
              <a:cs typeface="Arial" pitchFamily="34" charset="0"/>
            </a:endParaRPr>
          </a:p>
          <a:p>
            <a:pPr algn="ctr">
              <a:buNone/>
            </a:pPr>
            <a:r>
              <a:rPr lang="es-MX" sz="2000" b="1" dirty="0" smtClean="0">
                <a:solidFill>
                  <a:srgbClr val="0070C0"/>
                </a:solidFill>
                <a:latin typeface="Arial" pitchFamily="34" charset="0"/>
                <a:cs typeface="Arial" pitchFamily="34" charset="0"/>
              </a:rPr>
              <a:t>La falta de contrato no priva al trabajador de sus derechos pues se imputará al patrón la falta de esa formalidad.</a:t>
            </a:r>
          </a:p>
          <a:p>
            <a:pPr algn="just">
              <a:buNone/>
            </a:pPr>
            <a:endParaRPr lang="es-MX" sz="2000" dirty="0" smtClean="0">
              <a:solidFill>
                <a:srgbClr val="0070C0"/>
              </a:solidFill>
              <a:latin typeface="Arial" pitchFamily="34" charset="0"/>
              <a:cs typeface="Arial" pitchFamily="34" charset="0"/>
            </a:endParaRPr>
          </a:p>
          <a:p>
            <a:pPr algn="just">
              <a:buNone/>
            </a:pPr>
            <a:r>
              <a:rPr lang="es-MX" sz="2000" dirty="0" smtClean="0">
                <a:solidFill>
                  <a:srgbClr val="0070C0"/>
                </a:solidFill>
                <a:latin typeface="Arial" pitchFamily="34" charset="0"/>
                <a:cs typeface="Arial" pitchFamily="34" charset="0"/>
              </a:rPr>
              <a:t>Esto quiere decir que si el patrón cree que por no existir un contrato individual de trabajo, por no haber dado de alta al trabajador ante el IMSS o por no haber recabado comprobantes de pago, el trabajador no puede demostrar tal calidad y que puede eludir su responsabilidad, en la práctica se desengañará cuando sea condenado a pagar grades cantidades de dinero, y todo por no haberse asesorado correctamente.</a:t>
            </a:r>
          </a:p>
          <a:p>
            <a:pPr algn="just">
              <a:buNone/>
            </a:pPr>
            <a:r>
              <a:rPr lang="es-MX" sz="2000" dirty="0" smtClean="0">
                <a:solidFill>
                  <a:srgbClr val="0070C0"/>
                </a:solidFill>
                <a:latin typeface="Arial" pitchFamily="34" charset="0"/>
                <a:cs typeface="Arial" pitchFamily="34" charset="0"/>
              </a:rPr>
              <a:t> </a:t>
            </a:r>
            <a:r>
              <a:rPr lang="es-MX" sz="2000" b="1" dirty="0" smtClean="0">
                <a:solidFill>
                  <a:srgbClr val="0070C0"/>
                </a:solidFill>
                <a:latin typeface="Arial" pitchFamily="34" charset="0"/>
                <a:cs typeface="Arial" pitchFamily="34" charset="0"/>
              </a:rPr>
              <a:t> </a:t>
            </a:r>
            <a:endParaRPr lang="es-MX" sz="2000" b="1" dirty="0">
              <a:solidFill>
                <a:srgbClr val="0070C0"/>
              </a:solidFill>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pPr algn="ctr"/>
            <a:r>
              <a:rPr lang="es-MX" sz="2000" b="1" dirty="0" smtClean="0">
                <a:solidFill>
                  <a:srgbClr val="0070C0"/>
                </a:solidFill>
                <a:latin typeface="Arial" pitchFamily="34" charset="0"/>
                <a:cs typeface="Arial" pitchFamily="34" charset="0"/>
              </a:rPr>
              <a:t>DOCUMENTACIÓN PREVIA, DURANTE Y POSTERIOR A LA RELACIÓN LABORAL.</a:t>
            </a:r>
            <a:endParaRPr lang="es-MX" sz="2000" dirty="0"/>
          </a:p>
        </p:txBody>
      </p:sp>
      <p:sp>
        <p:nvSpPr>
          <p:cNvPr id="3" name="2 Marcador de contenido"/>
          <p:cNvSpPr>
            <a:spLocks noGrp="1"/>
          </p:cNvSpPr>
          <p:nvPr>
            <p:ph idx="1"/>
          </p:nvPr>
        </p:nvSpPr>
        <p:spPr>
          <a:xfrm>
            <a:off x="457200" y="1935480"/>
            <a:ext cx="8229600" cy="4589864"/>
          </a:xfrm>
        </p:spPr>
        <p:txBody>
          <a:bodyPr>
            <a:normAutofit fontScale="92500" lnSpcReduction="20000"/>
          </a:bodyPr>
          <a:lstStyle/>
          <a:p>
            <a:pPr algn="ctr">
              <a:buNone/>
            </a:pPr>
            <a:endParaRPr lang="es-MX" sz="2000" b="1" dirty="0" smtClean="0">
              <a:solidFill>
                <a:srgbClr val="0070C0"/>
              </a:solidFill>
              <a:latin typeface="Arial" pitchFamily="34" charset="0"/>
              <a:cs typeface="Arial" pitchFamily="34" charset="0"/>
            </a:endParaRPr>
          </a:p>
          <a:p>
            <a:pPr algn="ctr">
              <a:buNone/>
            </a:pPr>
            <a:r>
              <a:rPr lang="es-MX" sz="2000" b="1" dirty="0" smtClean="0">
                <a:solidFill>
                  <a:srgbClr val="0070C0"/>
                </a:solidFill>
                <a:latin typeface="Arial" pitchFamily="34" charset="0"/>
                <a:cs typeface="Arial" pitchFamily="34" charset="0"/>
              </a:rPr>
              <a:t>Documentos previos a la relación de trabajo, que deberán recabarse.</a:t>
            </a:r>
          </a:p>
          <a:p>
            <a:pPr algn="just">
              <a:buFont typeface="Wingdings" pitchFamily="2" charset="2"/>
              <a:buChar char="ü"/>
            </a:pPr>
            <a:endParaRPr lang="es-MX" sz="2000" dirty="0" smtClean="0">
              <a:solidFill>
                <a:srgbClr val="0070C0"/>
              </a:solidFill>
              <a:latin typeface="Arial" pitchFamily="34" charset="0"/>
              <a:cs typeface="Arial" pitchFamily="34" charset="0"/>
            </a:endParaRPr>
          </a:p>
          <a:p>
            <a:pPr algn="just">
              <a:buFont typeface="Wingdings" pitchFamily="2" charset="2"/>
              <a:buChar char="ü"/>
            </a:pPr>
            <a:r>
              <a:rPr lang="es-MX" sz="2000" dirty="0" smtClean="0">
                <a:solidFill>
                  <a:srgbClr val="0070C0"/>
                </a:solidFill>
                <a:latin typeface="Arial" pitchFamily="34" charset="0"/>
                <a:cs typeface="Arial" pitchFamily="34" charset="0"/>
              </a:rPr>
              <a:t>Solicitud de empleo.</a:t>
            </a:r>
          </a:p>
          <a:p>
            <a:pPr algn="just">
              <a:buFont typeface="Wingdings" pitchFamily="2" charset="2"/>
              <a:buChar char="ü"/>
            </a:pPr>
            <a:r>
              <a:rPr lang="es-MX" sz="2000" dirty="0" smtClean="0">
                <a:solidFill>
                  <a:srgbClr val="0070C0"/>
                </a:solidFill>
                <a:latin typeface="Arial" pitchFamily="34" charset="0"/>
                <a:cs typeface="Arial" pitchFamily="34" charset="0"/>
              </a:rPr>
              <a:t>Formato de datos requeridos para elaborar un contrato individual de trabajo.</a:t>
            </a:r>
          </a:p>
          <a:p>
            <a:pPr algn="just">
              <a:buFont typeface="Wingdings" pitchFamily="2" charset="2"/>
              <a:buChar char="ü"/>
            </a:pPr>
            <a:r>
              <a:rPr lang="es-MX" sz="2000" dirty="0" smtClean="0">
                <a:solidFill>
                  <a:srgbClr val="0070C0"/>
                </a:solidFill>
                <a:latin typeface="Arial" pitchFamily="34" charset="0"/>
                <a:cs typeface="Arial" pitchFamily="34" charset="0"/>
              </a:rPr>
              <a:t>Autorización de sus padres para trabajar, a un menor de edad (14 a 16 años).</a:t>
            </a:r>
          </a:p>
          <a:p>
            <a:pPr algn="just">
              <a:buFont typeface="Wingdings" pitchFamily="2" charset="2"/>
              <a:buChar char="ü"/>
            </a:pPr>
            <a:r>
              <a:rPr lang="es-MX" sz="2000" dirty="0" smtClean="0">
                <a:solidFill>
                  <a:srgbClr val="0070C0"/>
                </a:solidFill>
                <a:latin typeface="Arial" pitchFamily="34" charset="0"/>
                <a:cs typeface="Arial" pitchFamily="34" charset="0"/>
              </a:rPr>
              <a:t>Contrato individual de trabajo por tiempo determinado.</a:t>
            </a:r>
          </a:p>
          <a:p>
            <a:pPr algn="just">
              <a:buFont typeface="Wingdings" pitchFamily="2" charset="2"/>
              <a:buChar char="ü"/>
            </a:pPr>
            <a:r>
              <a:rPr lang="es-MX" sz="2000" dirty="0" smtClean="0">
                <a:solidFill>
                  <a:srgbClr val="0070C0"/>
                </a:solidFill>
                <a:latin typeface="Arial" pitchFamily="34" charset="0"/>
                <a:cs typeface="Arial" pitchFamily="34" charset="0"/>
              </a:rPr>
              <a:t>Contrato individual de trabajo por tiempo indeterminado.</a:t>
            </a:r>
          </a:p>
          <a:p>
            <a:pPr algn="just">
              <a:buFont typeface="Wingdings" pitchFamily="2" charset="2"/>
              <a:buChar char="ü"/>
            </a:pPr>
            <a:r>
              <a:rPr lang="es-MX" sz="2000" dirty="0" smtClean="0">
                <a:solidFill>
                  <a:srgbClr val="0070C0"/>
                </a:solidFill>
                <a:latin typeface="Arial" pitchFamily="34" charset="0"/>
                <a:cs typeface="Arial" pitchFamily="34" charset="0"/>
              </a:rPr>
              <a:t>Contrato individual de trabajo por obra determinada.</a:t>
            </a:r>
          </a:p>
          <a:p>
            <a:pPr algn="just">
              <a:buFont typeface="Wingdings" pitchFamily="2" charset="2"/>
              <a:buChar char="ü"/>
            </a:pPr>
            <a:r>
              <a:rPr lang="es-MX" sz="2000" dirty="0" smtClean="0">
                <a:solidFill>
                  <a:srgbClr val="0070C0"/>
                </a:solidFill>
                <a:latin typeface="Arial" pitchFamily="34" charset="0"/>
                <a:cs typeface="Arial" pitchFamily="34" charset="0"/>
              </a:rPr>
              <a:t>Contrato individual de trabajo a destajo y por tiempo indeterminado.</a:t>
            </a:r>
          </a:p>
          <a:p>
            <a:pPr algn="r">
              <a:buNone/>
            </a:pPr>
            <a:endParaRPr lang="es-MX" sz="2000" dirty="0" smtClean="0">
              <a:solidFill>
                <a:srgbClr val="0070C0"/>
              </a:solidFill>
              <a:latin typeface="Arial" pitchFamily="34" charset="0"/>
              <a:cs typeface="Arial" pitchFamily="34" charset="0"/>
            </a:endParaRPr>
          </a:p>
          <a:p>
            <a:pPr algn="r">
              <a:buNone/>
            </a:pPr>
            <a:endParaRPr lang="es-MX" sz="2000" dirty="0" smtClean="0">
              <a:solidFill>
                <a:srgbClr val="0070C0"/>
              </a:solidFill>
              <a:latin typeface="Arial" pitchFamily="34" charset="0"/>
              <a:cs typeface="Arial" pitchFamily="34" charset="0"/>
            </a:endParaRPr>
          </a:p>
          <a:p>
            <a:pPr algn="r">
              <a:buNone/>
            </a:pPr>
            <a:r>
              <a:rPr lang="es-MX" sz="2000" dirty="0" smtClean="0">
                <a:solidFill>
                  <a:srgbClr val="0070C0"/>
                </a:solidFill>
                <a:latin typeface="Arial" pitchFamily="34" charset="0"/>
                <a:cs typeface="Arial" pitchFamily="34" charset="0"/>
              </a:rPr>
              <a:t>Continua en la </a:t>
            </a:r>
            <a:r>
              <a:rPr lang="es-MX" sz="2000" dirty="0" smtClean="0">
                <a:solidFill>
                  <a:srgbClr val="0070C0"/>
                </a:solidFill>
                <a:latin typeface="Arial" pitchFamily="34" charset="0"/>
                <a:cs typeface="Arial" pitchFamily="34" charset="0"/>
              </a:rPr>
              <a:t>lamina </a:t>
            </a:r>
            <a:r>
              <a:rPr lang="es-MX" sz="2000" dirty="0" smtClean="0">
                <a:solidFill>
                  <a:srgbClr val="0070C0"/>
                </a:solidFill>
                <a:latin typeface="Arial" pitchFamily="34" charset="0"/>
                <a:cs typeface="Arial" pitchFamily="34" charset="0"/>
              </a:rPr>
              <a:t>siguiente.</a:t>
            </a:r>
            <a:endParaRPr lang="es-MX" sz="2000" dirty="0">
              <a:solidFill>
                <a:srgbClr val="0070C0"/>
              </a:solidFill>
              <a:latin typeface="Arial" pitchFamily="34" charset="0"/>
              <a:cs typeface="Arial" pitchFamily="34" charset="0"/>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pPr algn="ctr"/>
            <a:r>
              <a:rPr lang="es-MX" sz="2000" b="1" dirty="0" smtClean="0">
                <a:solidFill>
                  <a:srgbClr val="0070C0"/>
                </a:solidFill>
                <a:latin typeface="Arial" pitchFamily="34" charset="0"/>
                <a:cs typeface="Arial" pitchFamily="34" charset="0"/>
              </a:rPr>
              <a:t>DOCUMENTACIÓN PREVIA, DURANTE Y POSTERIOR A LA RELACIÓN LABORAL.</a:t>
            </a:r>
            <a:endParaRPr lang="es-MX" sz="2000" dirty="0"/>
          </a:p>
        </p:txBody>
      </p:sp>
      <p:sp>
        <p:nvSpPr>
          <p:cNvPr id="3" name="2 Marcador de contenido"/>
          <p:cNvSpPr>
            <a:spLocks noGrp="1"/>
          </p:cNvSpPr>
          <p:nvPr>
            <p:ph idx="1"/>
          </p:nvPr>
        </p:nvSpPr>
        <p:spPr/>
        <p:txBody>
          <a:bodyPr>
            <a:normAutofit/>
          </a:bodyPr>
          <a:lstStyle/>
          <a:p>
            <a:pPr algn="r">
              <a:buNone/>
            </a:pPr>
            <a:r>
              <a:rPr lang="es-MX" sz="2000" dirty="0" smtClean="0">
                <a:solidFill>
                  <a:srgbClr val="0070C0"/>
                </a:solidFill>
                <a:latin typeface="Arial" pitchFamily="34" charset="0"/>
                <a:cs typeface="Arial" pitchFamily="34" charset="0"/>
              </a:rPr>
              <a:t>Continua de la lamina anterior.</a:t>
            </a:r>
          </a:p>
          <a:p>
            <a:pPr algn="just">
              <a:buNone/>
            </a:pPr>
            <a:endParaRPr lang="es-MX" sz="2000" dirty="0" smtClean="0">
              <a:solidFill>
                <a:srgbClr val="0070C0"/>
              </a:solidFill>
              <a:latin typeface="Arial" pitchFamily="34" charset="0"/>
              <a:cs typeface="Arial" pitchFamily="34" charset="0"/>
            </a:endParaRPr>
          </a:p>
          <a:p>
            <a:pPr algn="just">
              <a:buFont typeface="Wingdings" pitchFamily="2" charset="2"/>
              <a:buChar char="ü"/>
            </a:pPr>
            <a:r>
              <a:rPr lang="es-MX" sz="2000" dirty="0" smtClean="0">
                <a:solidFill>
                  <a:srgbClr val="0070C0"/>
                </a:solidFill>
                <a:latin typeface="Arial" pitchFamily="34" charset="0"/>
                <a:cs typeface="Arial" pitchFamily="34" charset="0"/>
              </a:rPr>
              <a:t>Contrato individual de trabajo a comisión y por tiempo indeterminado, regido por la Ley Federal de Trabajo.</a:t>
            </a:r>
          </a:p>
          <a:p>
            <a:pPr algn="just">
              <a:buFont typeface="Wingdings" pitchFamily="2" charset="2"/>
              <a:buChar char="ü"/>
            </a:pPr>
            <a:r>
              <a:rPr lang="es-MX" sz="2000" dirty="0" smtClean="0">
                <a:solidFill>
                  <a:srgbClr val="0070C0"/>
                </a:solidFill>
                <a:latin typeface="Arial" pitchFamily="34" charset="0"/>
                <a:cs typeface="Arial" pitchFamily="34" charset="0"/>
              </a:rPr>
              <a:t>Contrato de comisión mercantil, regido por el Código de Comercio.</a:t>
            </a:r>
          </a:p>
          <a:p>
            <a:pPr algn="just">
              <a:buFont typeface="Wingdings" pitchFamily="2" charset="2"/>
              <a:buChar char="ü"/>
            </a:pPr>
            <a:r>
              <a:rPr lang="es-MX" sz="2000" dirty="0" smtClean="0">
                <a:solidFill>
                  <a:srgbClr val="0070C0"/>
                </a:solidFill>
                <a:latin typeface="Arial" pitchFamily="34" charset="0"/>
                <a:cs typeface="Arial" pitchFamily="34" charset="0"/>
              </a:rPr>
              <a:t>Contrato de prestación de servicios profesionales, regido por el Código Civil del Estado correspondiente.</a:t>
            </a:r>
          </a:p>
          <a:p>
            <a:pPr algn="just">
              <a:buFont typeface="Wingdings" pitchFamily="2" charset="2"/>
              <a:buChar char="ü"/>
            </a:pPr>
            <a:r>
              <a:rPr lang="es-MX" sz="2000" dirty="0" smtClean="0">
                <a:solidFill>
                  <a:srgbClr val="0070C0"/>
                </a:solidFill>
                <a:latin typeface="Arial" pitchFamily="34" charset="0"/>
                <a:cs typeface="Arial" pitchFamily="34" charset="0"/>
              </a:rPr>
              <a:t>Contrato colectivo de trabajo para obra determinada en la industria de la construcción.</a:t>
            </a:r>
          </a:p>
          <a:p>
            <a:pPr algn="just">
              <a:buFont typeface="Wingdings" pitchFamily="2" charset="2"/>
              <a:buChar char="ü"/>
            </a:pPr>
            <a:r>
              <a:rPr lang="es-MX" sz="2000" dirty="0" smtClean="0">
                <a:solidFill>
                  <a:srgbClr val="0070C0"/>
                </a:solidFill>
                <a:latin typeface="Arial" pitchFamily="34" charset="0"/>
                <a:cs typeface="Arial" pitchFamily="34" charset="0"/>
              </a:rPr>
              <a:t>Tabulador salarial.</a:t>
            </a:r>
          </a:p>
          <a:p>
            <a:pPr algn="just">
              <a:buFont typeface="Wingdings" pitchFamily="2" charset="2"/>
              <a:buChar char="ü"/>
            </a:pPr>
            <a:endParaRPr lang="es-MX" sz="2000" dirty="0">
              <a:solidFill>
                <a:srgbClr val="0070C0"/>
              </a:solidFill>
              <a:latin typeface="Arial" pitchFamily="34" charset="0"/>
              <a:cs typeface="Arial" pitchFamily="34" charset="0"/>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pPr algn="ctr"/>
            <a:r>
              <a:rPr lang="es-MX" sz="2000" b="1" dirty="0" smtClean="0">
                <a:solidFill>
                  <a:srgbClr val="0070C0"/>
                </a:solidFill>
                <a:latin typeface="Arial" pitchFamily="34" charset="0"/>
                <a:cs typeface="Arial" pitchFamily="34" charset="0"/>
              </a:rPr>
              <a:t>DOCUMENTACIÓN</a:t>
            </a:r>
            <a:r>
              <a:rPr lang="es-MX" sz="2000" b="1" dirty="0" smtClean="0">
                <a:solidFill>
                  <a:srgbClr val="00B0F0"/>
                </a:solidFill>
                <a:latin typeface="Arial" pitchFamily="34" charset="0"/>
                <a:cs typeface="Arial" pitchFamily="34" charset="0"/>
              </a:rPr>
              <a:t> </a:t>
            </a:r>
            <a:r>
              <a:rPr lang="es-MX" sz="2000" b="1" dirty="0" smtClean="0">
                <a:solidFill>
                  <a:srgbClr val="0070C0"/>
                </a:solidFill>
                <a:latin typeface="Arial" pitchFamily="34" charset="0"/>
                <a:cs typeface="Arial" pitchFamily="34" charset="0"/>
              </a:rPr>
              <a:t>QUE DURANTE LA RELACIÓN DE TRABAJO ES NECESARIO RECABAR</a:t>
            </a:r>
            <a:endParaRPr lang="es-MX" sz="2000" b="1" dirty="0">
              <a:solidFill>
                <a:srgbClr val="0070C0"/>
              </a:solidFill>
              <a:latin typeface="Arial" pitchFamily="34" charset="0"/>
              <a:cs typeface="Arial" pitchFamily="34" charset="0"/>
            </a:endParaRPr>
          </a:p>
        </p:txBody>
      </p:sp>
      <p:sp>
        <p:nvSpPr>
          <p:cNvPr id="3" name="2 Marcador de contenido"/>
          <p:cNvSpPr>
            <a:spLocks noGrp="1"/>
          </p:cNvSpPr>
          <p:nvPr>
            <p:ph idx="1"/>
          </p:nvPr>
        </p:nvSpPr>
        <p:spPr/>
        <p:txBody>
          <a:bodyPr>
            <a:normAutofit/>
          </a:bodyPr>
          <a:lstStyle/>
          <a:p>
            <a:pPr>
              <a:buFont typeface="Wingdings" pitchFamily="2" charset="2"/>
              <a:buChar char="ü"/>
            </a:pPr>
            <a:r>
              <a:rPr lang="es-MX" sz="2000" dirty="0" smtClean="0">
                <a:solidFill>
                  <a:srgbClr val="0070C0"/>
                </a:solidFill>
                <a:latin typeface="Arial" pitchFamily="34" charset="0"/>
                <a:cs typeface="Arial" pitchFamily="34" charset="0"/>
              </a:rPr>
              <a:t>Reglamento Interior de Trabajo.</a:t>
            </a:r>
          </a:p>
          <a:p>
            <a:pPr>
              <a:buFont typeface="Wingdings" pitchFamily="2" charset="2"/>
              <a:buChar char="ü"/>
            </a:pPr>
            <a:r>
              <a:rPr lang="es-MX" sz="2000" dirty="0" smtClean="0">
                <a:solidFill>
                  <a:srgbClr val="0070C0"/>
                </a:solidFill>
                <a:latin typeface="Arial" pitchFamily="34" charset="0"/>
                <a:cs typeface="Arial" pitchFamily="34" charset="0"/>
              </a:rPr>
              <a:t>Tarjeta de asistencia.</a:t>
            </a:r>
          </a:p>
          <a:p>
            <a:pPr>
              <a:buFont typeface="Wingdings" pitchFamily="2" charset="2"/>
              <a:buChar char="ü"/>
            </a:pPr>
            <a:r>
              <a:rPr lang="es-MX" sz="2000" dirty="0" smtClean="0">
                <a:solidFill>
                  <a:srgbClr val="0070C0"/>
                </a:solidFill>
                <a:latin typeface="Arial" pitchFamily="34" charset="0"/>
                <a:cs typeface="Arial" pitchFamily="34" charset="0"/>
              </a:rPr>
              <a:t>Recibo de pago salarial.</a:t>
            </a:r>
          </a:p>
          <a:p>
            <a:pPr>
              <a:buFont typeface="Wingdings" pitchFamily="2" charset="2"/>
              <a:buChar char="ü"/>
            </a:pPr>
            <a:r>
              <a:rPr lang="es-MX" sz="2000" dirty="0" smtClean="0">
                <a:solidFill>
                  <a:srgbClr val="0070C0"/>
                </a:solidFill>
                <a:latin typeface="Arial" pitchFamily="34" charset="0"/>
                <a:cs typeface="Arial" pitchFamily="34" charset="0"/>
              </a:rPr>
              <a:t>Carta poder expedida que autoriza a un particular para cobrar un salario.</a:t>
            </a:r>
          </a:p>
          <a:p>
            <a:pPr>
              <a:buFont typeface="Wingdings" pitchFamily="2" charset="2"/>
              <a:buChar char="ü"/>
            </a:pPr>
            <a:r>
              <a:rPr lang="es-MX" sz="2000" dirty="0" smtClean="0">
                <a:solidFill>
                  <a:srgbClr val="0070C0"/>
                </a:solidFill>
                <a:latin typeface="Arial" pitchFamily="34" charset="0"/>
                <a:cs typeface="Arial" pitchFamily="34" charset="0"/>
              </a:rPr>
              <a:t>Recibo de pago de horas extras.</a:t>
            </a:r>
          </a:p>
          <a:p>
            <a:pPr>
              <a:buFont typeface="Wingdings" pitchFamily="2" charset="2"/>
              <a:buChar char="ü"/>
            </a:pPr>
            <a:r>
              <a:rPr lang="es-MX" sz="2000" dirty="0" smtClean="0">
                <a:solidFill>
                  <a:srgbClr val="0070C0"/>
                </a:solidFill>
                <a:latin typeface="Arial" pitchFamily="34" charset="0"/>
                <a:cs typeface="Arial" pitchFamily="34" charset="0"/>
              </a:rPr>
              <a:t>Recibo de pago de aguinaldo </a:t>
            </a:r>
          </a:p>
          <a:p>
            <a:pPr>
              <a:buFont typeface="Wingdings" pitchFamily="2" charset="2"/>
              <a:buChar char="ü"/>
            </a:pPr>
            <a:r>
              <a:rPr lang="es-MX" sz="2000" dirty="0" smtClean="0">
                <a:solidFill>
                  <a:srgbClr val="0070C0"/>
                </a:solidFill>
                <a:latin typeface="Arial" pitchFamily="34" charset="0"/>
                <a:cs typeface="Arial" pitchFamily="34" charset="0"/>
              </a:rPr>
              <a:t>Recibo de pago de vacaciones.</a:t>
            </a:r>
          </a:p>
          <a:p>
            <a:pPr>
              <a:buFont typeface="Wingdings" pitchFamily="2" charset="2"/>
              <a:buChar char="ü"/>
            </a:pPr>
            <a:r>
              <a:rPr lang="es-MX" sz="2000" dirty="0" smtClean="0">
                <a:solidFill>
                  <a:srgbClr val="0070C0"/>
                </a:solidFill>
                <a:latin typeface="Arial" pitchFamily="34" charset="0"/>
                <a:cs typeface="Arial" pitchFamily="34" charset="0"/>
              </a:rPr>
              <a:t>Recibo de pago de prima vacacional.</a:t>
            </a:r>
          </a:p>
          <a:p>
            <a:pPr>
              <a:buFont typeface="Wingdings" pitchFamily="2" charset="2"/>
              <a:buChar char="ü"/>
            </a:pPr>
            <a:r>
              <a:rPr lang="es-MX" sz="2000" dirty="0" smtClean="0">
                <a:solidFill>
                  <a:srgbClr val="0070C0"/>
                </a:solidFill>
                <a:latin typeface="Arial" pitchFamily="34" charset="0"/>
                <a:cs typeface="Arial" pitchFamily="34" charset="0"/>
              </a:rPr>
              <a:t>Recibo de reparto de utilidades pagadas.</a:t>
            </a:r>
          </a:p>
          <a:p>
            <a:pPr>
              <a:buFont typeface="Wingdings" pitchFamily="2" charset="2"/>
              <a:buChar char="ü"/>
            </a:pPr>
            <a:endParaRPr lang="es-MX" sz="2000" dirty="0" smtClean="0">
              <a:solidFill>
                <a:srgbClr val="0070C0"/>
              </a:solidFill>
              <a:latin typeface="Arial" pitchFamily="34" charset="0"/>
              <a:cs typeface="Arial" pitchFamily="34" charset="0"/>
            </a:endParaRPr>
          </a:p>
          <a:p>
            <a:pPr algn="r">
              <a:buNone/>
            </a:pPr>
            <a:r>
              <a:rPr lang="es-MX" sz="2000" dirty="0" smtClean="0">
                <a:solidFill>
                  <a:srgbClr val="0070C0"/>
                </a:solidFill>
                <a:latin typeface="Arial" pitchFamily="34" charset="0"/>
                <a:cs typeface="Arial" pitchFamily="34" charset="0"/>
              </a:rPr>
              <a:t>Pasa a la lamina siguiente.</a:t>
            </a:r>
            <a:endParaRPr lang="es-MX" sz="2000" dirty="0">
              <a:solidFill>
                <a:srgbClr val="0070C0"/>
              </a:solidFill>
              <a:latin typeface="Arial" pitchFamily="34" charset="0"/>
              <a:cs typeface="Arial" pitchFamily="34" charset="0"/>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pPr algn="ctr"/>
            <a:r>
              <a:rPr lang="es-MX" sz="2000" b="1" dirty="0" smtClean="0">
                <a:solidFill>
                  <a:srgbClr val="0070C0"/>
                </a:solidFill>
                <a:latin typeface="Arial" pitchFamily="34" charset="0"/>
                <a:cs typeface="Arial" pitchFamily="34" charset="0"/>
              </a:rPr>
              <a:t>DOCUMENTACIÓN</a:t>
            </a:r>
            <a:r>
              <a:rPr lang="es-MX" sz="2000" b="1" dirty="0" smtClean="0">
                <a:solidFill>
                  <a:srgbClr val="00B0F0"/>
                </a:solidFill>
                <a:latin typeface="Arial" pitchFamily="34" charset="0"/>
                <a:cs typeface="Arial" pitchFamily="34" charset="0"/>
              </a:rPr>
              <a:t> </a:t>
            </a:r>
            <a:r>
              <a:rPr lang="es-MX" sz="2000" b="1" dirty="0" smtClean="0">
                <a:solidFill>
                  <a:srgbClr val="0070C0"/>
                </a:solidFill>
                <a:latin typeface="Arial" pitchFamily="34" charset="0"/>
                <a:cs typeface="Arial" pitchFamily="34" charset="0"/>
              </a:rPr>
              <a:t>QUE DURANTE LA RELACIÓN DE TRABAJO ES NECESARIO RECABAR</a:t>
            </a:r>
            <a:endParaRPr lang="es-MX" sz="2000" dirty="0"/>
          </a:p>
        </p:txBody>
      </p:sp>
      <p:sp>
        <p:nvSpPr>
          <p:cNvPr id="3" name="2 Marcador de contenido"/>
          <p:cNvSpPr>
            <a:spLocks noGrp="1"/>
          </p:cNvSpPr>
          <p:nvPr>
            <p:ph idx="1"/>
          </p:nvPr>
        </p:nvSpPr>
        <p:spPr>
          <a:xfrm>
            <a:off x="395536" y="1700808"/>
            <a:ext cx="8229600" cy="4922520"/>
          </a:xfrm>
        </p:spPr>
        <p:txBody>
          <a:bodyPr>
            <a:normAutofit lnSpcReduction="10000"/>
          </a:bodyPr>
          <a:lstStyle/>
          <a:p>
            <a:pPr algn="r">
              <a:buNone/>
            </a:pPr>
            <a:r>
              <a:rPr lang="es-MX" sz="2000" dirty="0" smtClean="0">
                <a:solidFill>
                  <a:srgbClr val="0070C0"/>
                </a:solidFill>
                <a:latin typeface="Arial" pitchFamily="34" charset="0"/>
                <a:cs typeface="Arial" pitchFamily="34" charset="0"/>
              </a:rPr>
              <a:t>De la lamina anterior.</a:t>
            </a:r>
          </a:p>
          <a:p>
            <a:pPr algn="just">
              <a:buFont typeface="Wingdings" pitchFamily="2" charset="2"/>
              <a:buChar char="ü"/>
            </a:pPr>
            <a:r>
              <a:rPr lang="es-MX" sz="2000" dirty="0" smtClean="0">
                <a:solidFill>
                  <a:srgbClr val="0070C0"/>
                </a:solidFill>
                <a:latin typeface="Arial" pitchFamily="34" charset="0"/>
                <a:cs typeface="Arial" pitchFamily="34" charset="0"/>
              </a:rPr>
              <a:t>Recibo de descuentos hechos al salario del </a:t>
            </a:r>
            <a:r>
              <a:rPr lang="es-MX" sz="2000" dirty="0" smtClean="0">
                <a:solidFill>
                  <a:srgbClr val="0070C0"/>
                </a:solidFill>
                <a:latin typeface="Arial" pitchFamily="34" charset="0"/>
                <a:cs typeface="Arial" pitchFamily="34" charset="0"/>
              </a:rPr>
              <a:t>trabajador (Arts. 97 y 110 de la Ley Federal del Trabajo).</a:t>
            </a:r>
          </a:p>
          <a:p>
            <a:pPr algn="just">
              <a:buFont typeface="Wingdings" pitchFamily="2" charset="2"/>
              <a:buChar char="ü"/>
            </a:pPr>
            <a:r>
              <a:rPr lang="es-MX" sz="2000" dirty="0" smtClean="0">
                <a:solidFill>
                  <a:srgbClr val="0070C0"/>
                </a:solidFill>
                <a:latin typeface="Arial" pitchFamily="34" charset="0"/>
                <a:cs typeface="Arial" pitchFamily="34" charset="0"/>
              </a:rPr>
              <a:t>Recibo de devolución del Fondo de Ahorro.</a:t>
            </a:r>
          </a:p>
          <a:p>
            <a:pPr algn="just">
              <a:buFont typeface="Wingdings" pitchFamily="2" charset="2"/>
              <a:buChar char="ü"/>
            </a:pPr>
            <a:r>
              <a:rPr lang="es-MX" sz="2000" dirty="0" smtClean="0">
                <a:solidFill>
                  <a:srgbClr val="0070C0"/>
                </a:solidFill>
                <a:latin typeface="Arial" pitchFamily="34" charset="0"/>
                <a:cs typeface="Arial" pitchFamily="34" charset="0"/>
              </a:rPr>
              <a:t>Recibo de entrega de herramienta, equipos o útiles de trabajo.</a:t>
            </a:r>
          </a:p>
          <a:p>
            <a:pPr algn="just">
              <a:buFont typeface="Wingdings" pitchFamily="2" charset="2"/>
              <a:buChar char="ü"/>
            </a:pPr>
            <a:r>
              <a:rPr lang="es-MX" sz="2000" dirty="0" smtClean="0">
                <a:solidFill>
                  <a:srgbClr val="0070C0"/>
                </a:solidFill>
                <a:latin typeface="Arial" pitchFamily="34" charset="0"/>
                <a:cs typeface="Arial" pitchFamily="34" charset="0"/>
              </a:rPr>
              <a:t>Recibo de entrega de uniformes y/o botas de trabajo.</a:t>
            </a:r>
          </a:p>
          <a:p>
            <a:pPr algn="just">
              <a:buFont typeface="Wingdings" pitchFamily="2" charset="2"/>
              <a:buChar char="ü"/>
            </a:pPr>
            <a:r>
              <a:rPr lang="es-MX" sz="2000" dirty="0" smtClean="0">
                <a:solidFill>
                  <a:srgbClr val="0070C0"/>
                </a:solidFill>
                <a:latin typeface="Arial" pitchFamily="34" charset="0"/>
                <a:cs typeface="Arial" pitchFamily="34" charset="0"/>
              </a:rPr>
              <a:t>Recibo de entrega de materiales de trabajo.</a:t>
            </a:r>
          </a:p>
          <a:p>
            <a:pPr algn="just">
              <a:buFont typeface="Wingdings" pitchFamily="2" charset="2"/>
              <a:buChar char="ü"/>
            </a:pPr>
            <a:r>
              <a:rPr lang="es-MX" sz="2000" dirty="0" smtClean="0">
                <a:solidFill>
                  <a:srgbClr val="0070C0"/>
                </a:solidFill>
                <a:latin typeface="Arial" pitchFamily="34" charset="0"/>
                <a:cs typeface="Arial" pitchFamily="34" charset="0"/>
              </a:rPr>
              <a:t>Constancia de entrega del Reglamento Interior de Trabajo.</a:t>
            </a:r>
          </a:p>
          <a:p>
            <a:pPr algn="just">
              <a:buFont typeface="Wingdings" pitchFamily="2" charset="2"/>
              <a:buChar char="ü"/>
            </a:pPr>
            <a:r>
              <a:rPr lang="es-MX" sz="2000" dirty="0" smtClean="0">
                <a:solidFill>
                  <a:srgbClr val="0070C0"/>
                </a:solidFill>
                <a:latin typeface="Arial" pitchFamily="34" charset="0"/>
                <a:cs typeface="Arial" pitchFamily="34" charset="0"/>
              </a:rPr>
              <a:t>Constancia de antigüedad y monto salarial.</a:t>
            </a:r>
          </a:p>
          <a:p>
            <a:pPr algn="just">
              <a:buFont typeface="Wingdings" pitchFamily="2" charset="2"/>
              <a:buChar char="ü"/>
            </a:pPr>
            <a:r>
              <a:rPr lang="es-MX" sz="2000" dirty="0" smtClean="0">
                <a:solidFill>
                  <a:srgbClr val="0070C0"/>
                </a:solidFill>
                <a:latin typeface="Arial" pitchFamily="34" charset="0"/>
                <a:cs typeface="Arial" pitchFamily="34" charset="0"/>
              </a:rPr>
              <a:t>Convenio que modifica las condiciones individuales de trabajo celebrado entre la empresa y el trabajador, solicitando a la Junta de Conciliación y Arbitraje su ratificación</a:t>
            </a:r>
          </a:p>
          <a:p>
            <a:pPr algn="r">
              <a:buFont typeface="Wingdings" pitchFamily="2" charset="2"/>
              <a:buChar char="ü"/>
            </a:pPr>
            <a:endParaRPr lang="es-MX" sz="2000" dirty="0" smtClean="0">
              <a:solidFill>
                <a:srgbClr val="0070C0"/>
              </a:solidFill>
              <a:latin typeface="Arial" pitchFamily="34" charset="0"/>
              <a:cs typeface="Arial" pitchFamily="34" charset="0"/>
            </a:endParaRPr>
          </a:p>
          <a:p>
            <a:pPr algn="r">
              <a:buNone/>
            </a:pPr>
            <a:r>
              <a:rPr lang="es-MX" sz="2000" dirty="0" smtClean="0">
                <a:solidFill>
                  <a:srgbClr val="0070C0"/>
                </a:solidFill>
                <a:latin typeface="Arial" pitchFamily="34" charset="0"/>
                <a:cs typeface="Arial" pitchFamily="34" charset="0"/>
              </a:rPr>
              <a:t>Pasa a la lamina siguiente.</a:t>
            </a:r>
          </a:p>
          <a:p>
            <a:pPr algn="r">
              <a:buNone/>
            </a:pPr>
            <a:endParaRPr lang="es-MX" sz="2000" dirty="0">
              <a:solidFill>
                <a:srgbClr val="0070C0"/>
              </a:solidFill>
              <a:latin typeface="Arial" pitchFamily="34" charset="0"/>
              <a:cs typeface="Arial" pitchFamily="34" charset="0"/>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pPr algn="ctr"/>
            <a:r>
              <a:rPr lang="es-MX" sz="2000" b="1" dirty="0" smtClean="0">
                <a:solidFill>
                  <a:srgbClr val="0070C0"/>
                </a:solidFill>
                <a:latin typeface="Arial" pitchFamily="34" charset="0"/>
                <a:cs typeface="Arial" pitchFamily="34" charset="0"/>
              </a:rPr>
              <a:t>DOCUMENTACIÓN</a:t>
            </a:r>
            <a:r>
              <a:rPr lang="es-MX" sz="2000" b="1" dirty="0" smtClean="0">
                <a:solidFill>
                  <a:srgbClr val="00B0F0"/>
                </a:solidFill>
                <a:latin typeface="Arial" pitchFamily="34" charset="0"/>
                <a:cs typeface="Arial" pitchFamily="34" charset="0"/>
              </a:rPr>
              <a:t> </a:t>
            </a:r>
            <a:r>
              <a:rPr lang="es-MX" sz="2000" b="1" dirty="0" smtClean="0">
                <a:solidFill>
                  <a:srgbClr val="0070C0"/>
                </a:solidFill>
                <a:latin typeface="Arial" pitchFamily="34" charset="0"/>
                <a:cs typeface="Arial" pitchFamily="34" charset="0"/>
              </a:rPr>
              <a:t>QUE DURANTE LA RELACIÓN DE TRABAJO ES NECESARIO RECABAR</a:t>
            </a:r>
            <a:endParaRPr lang="es-MX" sz="2000" dirty="0"/>
          </a:p>
        </p:txBody>
      </p:sp>
      <p:sp>
        <p:nvSpPr>
          <p:cNvPr id="3" name="2 Marcador de contenido"/>
          <p:cNvSpPr>
            <a:spLocks noGrp="1"/>
          </p:cNvSpPr>
          <p:nvPr>
            <p:ph idx="1"/>
          </p:nvPr>
        </p:nvSpPr>
        <p:spPr>
          <a:xfrm>
            <a:off x="457200" y="1935480"/>
            <a:ext cx="8229600" cy="4589864"/>
          </a:xfrm>
        </p:spPr>
        <p:txBody>
          <a:bodyPr>
            <a:normAutofit lnSpcReduction="10000"/>
          </a:bodyPr>
          <a:lstStyle/>
          <a:p>
            <a:pPr algn="just">
              <a:buFont typeface="Wingdings" pitchFamily="2" charset="2"/>
              <a:buChar char="ü"/>
            </a:pPr>
            <a:r>
              <a:rPr lang="es-MX" sz="2000" dirty="0" smtClean="0">
                <a:solidFill>
                  <a:srgbClr val="0070C0"/>
                </a:solidFill>
                <a:latin typeface="Arial" pitchFamily="34" charset="0"/>
                <a:cs typeface="Arial" pitchFamily="34" charset="0"/>
              </a:rPr>
              <a:t>Convenio que modifica las condiciones colectivas de trabajo, celebrado entre el sindicato y la empresa, solicitando a la Junta de Conciliación y Arbitraje su ratificación.</a:t>
            </a:r>
          </a:p>
          <a:p>
            <a:pPr algn="just">
              <a:buFont typeface="Wingdings" pitchFamily="2" charset="2"/>
              <a:buChar char="ü"/>
            </a:pPr>
            <a:r>
              <a:rPr lang="es-MX" sz="2000" dirty="0" smtClean="0">
                <a:solidFill>
                  <a:srgbClr val="0070C0"/>
                </a:solidFill>
                <a:latin typeface="Arial" pitchFamily="34" charset="0"/>
                <a:cs typeface="Arial" pitchFamily="34" charset="0"/>
              </a:rPr>
              <a:t>Solicitud de permiso que hace el trabajador a la empresa para no asistir a sus labores.</a:t>
            </a:r>
          </a:p>
          <a:p>
            <a:pPr algn="just">
              <a:buFont typeface="Wingdings" pitchFamily="2" charset="2"/>
              <a:buChar char="ü"/>
            </a:pPr>
            <a:r>
              <a:rPr lang="es-MX" sz="2000" dirty="0" smtClean="0">
                <a:solidFill>
                  <a:srgbClr val="0070C0"/>
                </a:solidFill>
                <a:latin typeface="Arial" pitchFamily="34" charset="0"/>
                <a:cs typeface="Arial" pitchFamily="34" charset="0"/>
              </a:rPr>
              <a:t>Acta administrativa levantada a un trabajador con motivo de faltas injustificadas al trabajo.</a:t>
            </a:r>
          </a:p>
          <a:p>
            <a:pPr algn="just">
              <a:buFont typeface="Wingdings" pitchFamily="2" charset="2"/>
              <a:buChar char="ü"/>
            </a:pPr>
            <a:r>
              <a:rPr lang="es-MX" sz="2000" dirty="0" smtClean="0">
                <a:solidFill>
                  <a:srgbClr val="0070C0"/>
                </a:solidFill>
                <a:latin typeface="Arial" pitchFamily="34" charset="0"/>
                <a:cs typeface="Arial" pitchFamily="34" charset="0"/>
              </a:rPr>
              <a:t>Acta administrativa que da por rescindida la relación de trabajo existente entre la empresa y el trabajador.</a:t>
            </a:r>
          </a:p>
          <a:p>
            <a:pPr algn="just">
              <a:buFont typeface="Wingdings" pitchFamily="2" charset="2"/>
              <a:buChar char="ü"/>
            </a:pPr>
            <a:r>
              <a:rPr lang="es-MX" sz="2000" dirty="0" smtClean="0">
                <a:solidFill>
                  <a:srgbClr val="0070C0"/>
                </a:solidFill>
                <a:latin typeface="Arial" pitchFamily="34" charset="0"/>
                <a:cs typeface="Arial" pitchFamily="34" charset="0"/>
              </a:rPr>
              <a:t>Aviso de rescisión de la relación de trabajo para ser entregado al trabajador en su domicilio particular, pero por la Junta de Conciliación y Arbitraje.</a:t>
            </a:r>
          </a:p>
          <a:p>
            <a:pPr algn="r">
              <a:buFont typeface="Wingdings" pitchFamily="2" charset="2"/>
              <a:buChar char="ü"/>
            </a:pPr>
            <a:endParaRPr lang="es-MX" sz="2000" dirty="0" smtClean="0">
              <a:solidFill>
                <a:srgbClr val="0070C0"/>
              </a:solidFill>
              <a:latin typeface="Arial" pitchFamily="34" charset="0"/>
              <a:cs typeface="Arial" pitchFamily="34" charset="0"/>
            </a:endParaRPr>
          </a:p>
          <a:p>
            <a:pPr algn="r">
              <a:buNone/>
            </a:pPr>
            <a:r>
              <a:rPr lang="es-MX" sz="2000" dirty="0" smtClean="0">
                <a:solidFill>
                  <a:srgbClr val="0070C0"/>
                </a:solidFill>
                <a:latin typeface="Arial" pitchFamily="34" charset="0"/>
                <a:cs typeface="Arial" pitchFamily="34" charset="0"/>
              </a:rPr>
              <a:t>Pasa a la lamina siguiente.</a:t>
            </a:r>
            <a:endParaRPr lang="es-MX" sz="2000" dirty="0">
              <a:solidFill>
                <a:srgbClr val="0070C0"/>
              </a:solidFill>
              <a:latin typeface="Arial" pitchFamily="34" charset="0"/>
              <a:cs typeface="Arial" pitchFamily="34" charset="0"/>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pPr algn="ctr"/>
            <a:r>
              <a:rPr lang="es-MX" sz="2000" b="1" dirty="0" smtClean="0">
                <a:solidFill>
                  <a:srgbClr val="0070C0"/>
                </a:solidFill>
                <a:latin typeface="Arial" pitchFamily="34" charset="0"/>
                <a:cs typeface="Arial" pitchFamily="34" charset="0"/>
              </a:rPr>
              <a:t>DOCUMENTACIÓN</a:t>
            </a:r>
            <a:r>
              <a:rPr lang="es-MX" sz="2000" b="1" dirty="0" smtClean="0">
                <a:solidFill>
                  <a:srgbClr val="00B0F0"/>
                </a:solidFill>
                <a:latin typeface="Arial" pitchFamily="34" charset="0"/>
                <a:cs typeface="Arial" pitchFamily="34" charset="0"/>
              </a:rPr>
              <a:t> </a:t>
            </a:r>
            <a:r>
              <a:rPr lang="es-MX" sz="2000" b="1" dirty="0" smtClean="0">
                <a:solidFill>
                  <a:srgbClr val="0070C0"/>
                </a:solidFill>
                <a:latin typeface="Arial" pitchFamily="34" charset="0"/>
                <a:cs typeface="Arial" pitchFamily="34" charset="0"/>
              </a:rPr>
              <a:t>QUE DURANTE LA RELACIÓN DE TRABAJO ES NECESARIO RECABAR</a:t>
            </a:r>
            <a:endParaRPr lang="es-MX" sz="2000" dirty="0"/>
          </a:p>
        </p:txBody>
      </p:sp>
      <p:sp>
        <p:nvSpPr>
          <p:cNvPr id="3" name="2 Marcador de contenido"/>
          <p:cNvSpPr>
            <a:spLocks noGrp="1"/>
          </p:cNvSpPr>
          <p:nvPr>
            <p:ph idx="1"/>
          </p:nvPr>
        </p:nvSpPr>
        <p:spPr/>
        <p:txBody>
          <a:bodyPr>
            <a:normAutofit fontScale="92500" lnSpcReduction="10000"/>
          </a:bodyPr>
          <a:lstStyle/>
          <a:p>
            <a:pPr algn="r">
              <a:buNone/>
            </a:pPr>
            <a:r>
              <a:rPr lang="es-MX" sz="2000" dirty="0" smtClean="0">
                <a:solidFill>
                  <a:srgbClr val="0070C0"/>
                </a:solidFill>
                <a:latin typeface="Arial" pitchFamily="34" charset="0"/>
                <a:cs typeface="Arial" pitchFamily="34" charset="0"/>
              </a:rPr>
              <a:t>Viene de la lamina anterior.</a:t>
            </a:r>
          </a:p>
          <a:p>
            <a:pPr algn="just">
              <a:buFont typeface="Wingdings" pitchFamily="2" charset="2"/>
              <a:buChar char="ü"/>
            </a:pPr>
            <a:r>
              <a:rPr lang="es-MX" sz="2000" dirty="0" smtClean="0">
                <a:solidFill>
                  <a:srgbClr val="0070C0"/>
                </a:solidFill>
                <a:latin typeface="Arial" pitchFamily="34" charset="0"/>
                <a:cs typeface="Arial" pitchFamily="34" charset="0"/>
              </a:rPr>
              <a:t>Aviso a la Junta de Conciliación y Arbitraje de la rescisión del contrato individual de trabajo del trabajador.</a:t>
            </a:r>
          </a:p>
          <a:p>
            <a:pPr algn="just">
              <a:buFont typeface="Wingdings" pitchFamily="2" charset="2"/>
              <a:buChar char="ü"/>
            </a:pPr>
            <a:r>
              <a:rPr lang="es-MX" sz="2000" dirty="0" smtClean="0">
                <a:solidFill>
                  <a:srgbClr val="0070C0"/>
                </a:solidFill>
                <a:latin typeface="Arial" pitchFamily="34" charset="0"/>
                <a:cs typeface="Arial" pitchFamily="34" charset="0"/>
              </a:rPr>
              <a:t>Convenio de reinstalación del trabajador.</a:t>
            </a:r>
            <a:endParaRPr lang="es-MX" sz="2000" dirty="0" smtClean="0">
              <a:solidFill>
                <a:srgbClr val="0070C0"/>
              </a:solidFill>
              <a:latin typeface="Arial" pitchFamily="34" charset="0"/>
              <a:cs typeface="Arial" pitchFamily="34" charset="0"/>
            </a:endParaRPr>
          </a:p>
          <a:p>
            <a:pPr algn="just">
              <a:buNone/>
            </a:pPr>
            <a:endParaRPr lang="es-MX" sz="2000" dirty="0" smtClean="0">
              <a:solidFill>
                <a:srgbClr val="0070C0"/>
              </a:solidFill>
              <a:latin typeface="Arial" pitchFamily="34" charset="0"/>
              <a:cs typeface="Arial" pitchFamily="34" charset="0"/>
            </a:endParaRPr>
          </a:p>
          <a:p>
            <a:pPr algn="just">
              <a:buNone/>
            </a:pPr>
            <a:r>
              <a:rPr lang="es-MX" sz="2000" dirty="0" smtClean="0">
                <a:solidFill>
                  <a:srgbClr val="0070C0"/>
                </a:solidFill>
                <a:latin typeface="Arial" pitchFamily="34" charset="0"/>
                <a:cs typeface="Arial" pitchFamily="34" charset="0"/>
              </a:rPr>
              <a:t>En caso de faltas injustificadas del trabajador; es conveniente seguir un procedimiento para procesal, proponiendo a la Junta de Conciliación y Arbitraje la liquidación del trabajador que abandono el trabajo; presentando el aviso de rescisión, </a:t>
            </a:r>
            <a:r>
              <a:rPr lang="es-MX" sz="2000" dirty="0" smtClean="0">
                <a:solidFill>
                  <a:srgbClr val="0070C0"/>
                </a:solidFill>
                <a:latin typeface="Arial" pitchFamily="34" charset="0"/>
                <a:cs typeface="Arial" pitchFamily="34" charset="0"/>
              </a:rPr>
              <a:t>a la anterior </a:t>
            </a:r>
            <a:r>
              <a:rPr lang="es-MX" sz="2000" dirty="0" smtClean="0">
                <a:solidFill>
                  <a:srgbClr val="0070C0"/>
                </a:solidFill>
                <a:latin typeface="Arial" pitchFamily="34" charset="0"/>
                <a:cs typeface="Arial" pitchFamily="34" charset="0"/>
              </a:rPr>
              <a:t>dependencia. Independientemente del inciso X del artículo 47 de la Ley Federal del Trabajo, incluir varios incisos, dejando a la Junta la laborar de notificar al trabajador que su liquidación esta a su disposición y una vez con la respuesta que nos de la Junta, dar de baja al trabajador ante el IMSS. Es importante recordar que la incapacidad interrumpe la acción de rescindir. </a:t>
            </a:r>
            <a:endParaRPr lang="es-MX" sz="2000" dirty="0">
              <a:solidFill>
                <a:srgbClr val="0070C0"/>
              </a:solidFill>
              <a:latin typeface="Arial" pitchFamily="34" charset="0"/>
              <a:cs typeface="Arial" pitchFamily="34" charset="0"/>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pPr algn="ctr"/>
            <a:r>
              <a:rPr lang="es-MX" sz="2000" b="1" dirty="0" smtClean="0">
                <a:solidFill>
                  <a:srgbClr val="0070C0"/>
                </a:solidFill>
                <a:latin typeface="Arial" pitchFamily="34" charset="0"/>
                <a:cs typeface="Arial" pitchFamily="34" charset="0"/>
              </a:rPr>
              <a:t>DOCUMENTOS QUE AL TERMINAR LA RELACIÓN DE TRABAJO SE SUGIERE CONSERVAR</a:t>
            </a:r>
            <a:endParaRPr lang="es-MX" sz="2000" b="1" dirty="0">
              <a:solidFill>
                <a:srgbClr val="0070C0"/>
              </a:solidFill>
              <a:latin typeface="Arial" pitchFamily="34" charset="0"/>
              <a:cs typeface="Arial" pitchFamily="34" charset="0"/>
            </a:endParaRPr>
          </a:p>
        </p:txBody>
      </p:sp>
      <p:sp>
        <p:nvSpPr>
          <p:cNvPr id="3" name="2 Marcador de contenido"/>
          <p:cNvSpPr>
            <a:spLocks noGrp="1"/>
          </p:cNvSpPr>
          <p:nvPr>
            <p:ph idx="1"/>
          </p:nvPr>
        </p:nvSpPr>
        <p:spPr/>
        <p:txBody>
          <a:bodyPr>
            <a:normAutofit/>
          </a:bodyPr>
          <a:lstStyle/>
          <a:p>
            <a:pPr algn="just">
              <a:buFont typeface="Wingdings" pitchFamily="2" charset="2"/>
              <a:buChar char="ü"/>
            </a:pPr>
            <a:r>
              <a:rPr lang="es-MX" sz="2000" dirty="0" smtClean="0">
                <a:solidFill>
                  <a:srgbClr val="0070C0"/>
                </a:solidFill>
                <a:latin typeface="Arial" pitchFamily="34" charset="0"/>
                <a:cs typeface="Arial" pitchFamily="34" charset="0"/>
              </a:rPr>
              <a:t>Convenio de terminación de la relación de trabajo, por mutuo consentimiento, y pago de prestaciones, comprometiéndose las partes a ratificarlo ante la Junta de Conciliación y Arbitraje.</a:t>
            </a:r>
          </a:p>
          <a:p>
            <a:pPr algn="just">
              <a:buFont typeface="Wingdings" pitchFamily="2" charset="2"/>
              <a:buChar char="ü"/>
            </a:pPr>
            <a:r>
              <a:rPr lang="es-MX" sz="2000" dirty="0" smtClean="0">
                <a:solidFill>
                  <a:srgbClr val="0070C0"/>
                </a:solidFill>
                <a:latin typeface="Arial" pitchFamily="34" charset="0"/>
                <a:cs typeface="Arial" pitchFamily="34" charset="0"/>
              </a:rPr>
              <a:t>Renuncia voluntaria del trabajador a la relación laboral que lo une a la empresa.</a:t>
            </a:r>
          </a:p>
          <a:p>
            <a:pPr algn="just">
              <a:buFont typeface="Wingdings" pitchFamily="2" charset="2"/>
              <a:buChar char="ü"/>
            </a:pPr>
            <a:r>
              <a:rPr lang="es-MX" sz="2000" dirty="0" smtClean="0">
                <a:solidFill>
                  <a:srgbClr val="0070C0"/>
                </a:solidFill>
                <a:latin typeface="Arial" pitchFamily="34" charset="0"/>
                <a:cs typeface="Arial" pitchFamily="34" charset="0"/>
              </a:rPr>
              <a:t>Recibo de finiquito por terminación de la relación laboral.</a:t>
            </a:r>
          </a:p>
          <a:p>
            <a:pPr algn="just">
              <a:buFont typeface="Wingdings" pitchFamily="2" charset="2"/>
              <a:buChar char="ü"/>
            </a:pPr>
            <a:r>
              <a:rPr lang="es-MX" sz="2000" dirty="0" smtClean="0">
                <a:solidFill>
                  <a:srgbClr val="0070C0"/>
                </a:solidFill>
                <a:latin typeface="Arial" pitchFamily="34" charset="0"/>
                <a:cs typeface="Arial" pitchFamily="34" charset="0"/>
              </a:rPr>
              <a:t>Carta de recomendación en su caso.</a:t>
            </a:r>
          </a:p>
          <a:p>
            <a:pPr algn="just">
              <a:buFont typeface="Wingdings" pitchFamily="2" charset="2"/>
              <a:buChar char="ü"/>
            </a:pPr>
            <a:r>
              <a:rPr lang="es-MX" sz="2000" dirty="0" smtClean="0">
                <a:solidFill>
                  <a:srgbClr val="0070C0"/>
                </a:solidFill>
                <a:latin typeface="Arial" pitchFamily="34" charset="0"/>
                <a:cs typeface="Arial" pitchFamily="34" charset="0"/>
              </a:rPr>
              <a:t>Constancia de no adeudos por parte del trabajador por concepto, de herramientas de trabajo, equipos y botas, etc. Así como no adeudos de prestamos.</a:t>
            </a:r>
            <a:endParaRPr lang="es-MX" sz="2000" dirty="0">
              <a:solidFill>
                <a:srgbClr val="0070C0"/>
              </a:solidFill>
              <a:latin typeface="Arial" pitchFamily="34" charset="0"/>
              <a:cs typeface="Arial" pitchFamily="34" charset="0"/>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pPr algn="ctr"/>
            <a:r>
              <a:rPr lang="es-MX" sz="2000" b="1" dirty="0" smtClean="0">
                <a:solidFill>
                  <a:srgbClr val="0070C0"/>
                </a:solidFill>
                <a:latin typeface="Arial" pitchFamily="34" charset="0"/>
                <a:cs typeface="Arial" pitchFamily="34" charset="0"/>
              </a:rPr>
              <a:t>JURISPRUDENCIA DEFINIDA Y TESIS AISLADA APLICABLE A LOS CONTRATOS DE TRABAJO</a:t>
            </a:r>
            <a:endParaRPr lang="es-MX" sz="2000" b="1" dirty="0">
              <a:solidFill>
                <a:srgbClr val="0070C0"/>
              </a:solidFill>
              <a:latin typeface="Arial" pitchFamily="34" charset="0"/>
              <a:cs typeface="Arial" pitchFamily="34" charset="0"/>
            </a:endParaRPr>
          </a:p>
        </p:txBody>
      </p:sp>
      <p:sp>
        <p:nvSpPr>
          <p:cNvPr id="3" name="2 Marcador de contenido"/>
          <p:cNvSpPr>
            <a:spLocks noGrp="1"/>
          </p:cNvSpPr>
          <p:nvPr>
            <p:ph idx="1"/>
          </p:nvPr>
        </p:nvSpPr>
        <p:spPr/>
        <p:txBody>
          <a:bodyPr>
            <a:normAutofit/>
          </a:bodyPr>
          <a:lstStyle/>
          <a:p>
            <a:pPr algn="just">
              <a:buNone/>
            </a:pPr>
            <a:r>
              <a:rPr lang="es-MX" sz="2000" dirty="0" smtClean="0">
                <a:solidFill>
                  <a:srgbClr val="0070C0"/>
                </a:solidFill>
                <a:latin typeface="Arial" pitchFamily="34" charset="0"/>
                <a:cs typeface="Arial" pitchFamily="34" charset="0"/>
              </a:rPr>
              <a:t>Antigüedad del trabajador: Las tarjetas cárdex y los récords de servicios son idóneos para acreditarla.</a:t>
            </a:r>
          </a:p>
          <a:p>
            <a:pPr algn="just">
              <a:buNone/>
            </a:pPr>
            <a:r>
              <a:rPr lang="es-MX" sz="2000" dirty="0" smtClean="0">
                <a:solidFill>
                  <a:srgbClr val="0070C0"/>
                </a:solidFill>
                <a:latin typeface="Arial" pitchFamily="34" charset="0"/>
                <a:cs typeface="Arial" pitchFamily="34" charset="0"/>
              </a:rPr>
              <a:t>Capacitación o Adiestramiento de los trabajadores: Su incumplimiento, por parte del patrón, da lugar a ejercer acciones legales o contractuales, que deriven de tal obligación.</a:t>
            </a:r>
          </a:p>
          <a:p>
            <a:pPr algn="just">
              <a:buNone/>
            </a:pPr>
            <a:r>
              <a:rPr lang="es-MX" sz="2000" dirty="0" smtClean="0">
                <a:solidFill>
                  <a:srgbClr val="0070C0"/>
                </a:solidFill>
                <a:latin typeface="Arial" pitchFamily="34" charset="0"/>
                <a:cs typeface="Arial" pitchFamily="34" charset="0"/>
              </a:rPr>
              <a:t>Contrato de trabajo por tiempo determinado: Responsabilidad del patrón al subsistir la materia del mismo.</a:t>
            </a:r>
          </a:p>
          <a:p>
            <a:pPr algn="just">
              <a:buNone/>
            </a:pPr>
            <a:r>
              <a:rPr lang="es-MX" sz="2000" dirty="0" smtClean="0">
                <a:solidFill>
                  <a:srgbClr val="0070C0"/>
                </a:solidFill>
                <a:latin typeface="Arial" pitchFamily="34" charset="0"/>
                <a:cs typeface="Arial" pitchFamily="34" charset="0"/>
              </a:rPr>
              <a:t>Contrato temporal de trabajo: No se justifica su terminación, cuando su duración se sujeta a que la plaza se vuelve definitiva y esta condición ya existe desde el principio.</a:t>
            </a:r>
          </a:p>
          <a:p>
            <a:pPr algn="just">
              <a:buNone/>
            </a:pPr>
            <a:r>
              <a:rPr lang="es-MX" sz="2000" dirty="0" smtClean="0">
                <a:solidFill>
                  <a:srgbClr val="0070C0"/>
                </a:solidFill>
                <a:latin typeface="Arial" pitchFamily="34" charset="0"/>
                <a:cs typeface="Arial" pitchFamily="34" charset="0"/>
              </a:rPr>
              <a:t>Contrato de trabajo por tiempo determinado: Consecuencia del despido injustificado.</a:t>
            </a:r>
          </a:p>
          <a:p>
            <a:pPr algn="r">
              <a:buNone/>
            </a:pPr>
            <a:r>
              <a:rPr lang="es-MX" sz="2000" dirty="0" smtClean="0">
                <a:solidFill>
                  <a:srgbClr val="0070C0"/>
                </a:solidFill>
                <a:latin typeface="Arial" pitchFamily="34" charset="0"/>
                <a:cs typeface="Arial" pitchFamily="34" charset="0"/>
              </a:rPr>
              <a:t>Pasa a la lamina siguiente</a:t>
            </a:r>
            <a:endParaRPr lang="es-MX" sz="2000" dirty="0">
              <a:solidFill>
                <a:srgbClr val="0070C0"/>
              </a:solidFill>
              <a:latin typeface="Arial" pitchFamily="34" charset="0"/>
              <a:cs typeface="Arial"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57200" y="620688"/>
            <a:ext cx="8229600" cy="1008112"/>
          </a:xfrm>
        </p:spPr>
        <p:txBody>
          <a:bodyPr>
            <a:normAutofit/>
          </a:bodyPr>
          <a:lstStyle/>
          <a:p>
            <a:pPr algn="ctr"/>
            <a:r>
              <a:rPr lang="es-MX" sz="2000" b="1" dirty="0" smtClean="0">
                <a:solidFill>
                  <a:srgbClr val="0070C0"/>
                </a:solidFill>
                <a:latin typeface="Arial" pitchFamily="34" charset="0"/>
                <a:cs typeface="Arial" pitchFamily="34" charset="0"/>
              </a:rPr>
              <a:t>DOCUMENTACIÓN PREVIA, DURANTE Y POSTERIOR A LA RELACIÓN LABORAL.</a:t>
            </a:r>
            <a:endParaRPr lang="es-MX" sz="2000" dirty="0">
              <a:solidFill>
                <a:srgbClr val="0070C0"/>
              </a:solidFill>
              <a:latin typeface="Arial" pitchFamily="34" charset="0"/>
              <a:cs typeface="Arial" pitchFamily="34" charset="0"/>
            </a:endParaRPr>
          </a:p>
        </p:txBody>
      </p:sp>
      <p:sp>
        <p:nvSpPr>
          <p:cNvPr id="3" name="2 Marcador de contenido"/>
          <p:cNvSpPr>
            <a:spLocks noGrp="1"/>
          </p:cNvSpPr>
          <p:nvPr>
            <p:ph idx="1"/>
          </p:nvPr>
        </p:nvSpPr>
        <p:spPr>
          <a:xfrm>
            <a:off x="457200" y="1700808"/>
            <a:ext cx="8229600" cy="4896544"/>
          </a:xfrm>
        </p:spPr>
        <p:txBody>
          <a:bodyPr>
            <a:normAutofit/>
          </a:bodyPr>
          <a:lstStyle/>
          <a:p>
            <a:pPr algn="just">
              <a:buNone/>
            </a:pPr>
            <a:r>
              <a:rPr lang="es-MX" sz="2000" dirty="0" smtClean="0">
                <a:solidFill>
                  <a:srgbClr val="0070C0"/>
                </a:solidFill>
                <a:latin typeface="Arial" pitchFamily="34" charset="0"/>
                <a:cs typeface="Arial" pitchFamily="34" charset="0"/>
              </a:rPr>
              <a:t>Si las prestaciones que el trabajador reclama y los hechos que hacen valer en su demanda contra el patrón son objetadas por éste, argumentando que ya le fueron pagadas y por tanto son improcedentes, dado el carácter protector que la ley tiene hacia los trabajadores, ésta los exime de la carga de la prueba respecto a las condiciones de trabajo y al pago de prestaciones, e impone al patrón la obligación de ser él quien exhiba la documentación laboral respecto a los contratos de trabajo, los controles de asistencia, las listas o nóminas de pago, los comprobantes por pago, de vacaciones, por prima vacacional, por aguinaldo, por reparto de utilidades, etc., para poder desvirtuar lo afirmado por el primero y demostrar que miente, pero si por descuido, negligencia u olvido no tiene forma de demostrarlo, la autoridad laboral tendrá por cierto lo afirmado por el trabajador y laudará en contra el patrón, condenándolo a pagar, lo reclamado por el trabajador.  </a:t>
            </a:r>
            <a:endParaRPr lang="es-MX" sz="2000" dirty="0">
              <a:solidFill>
                <a:srgbClr val="0070C0"/>
              </a:solidFill>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pPr algn="ctr"/>
            <a:r>
              <a:rPr lang="es-MX" sz="2000" b="1" dirty="0" smtClean="0">
                <a:solidFill>
                  <a:srgbClr val="0070C0"/>
                </a:solidFill>
                <a:latin typeface="Arial" pitchFamily="34" charset="0"/>
                <a:cs typeface="Arial" pitchFamily="34" charset="0"/>
              </a:rPr>
              <a:t>BIBLIOGRAFÍA</a:t>
            </a:r>
            <a:endParaRPr lang="es-MX" sz="2000" b="1" dirty="0">
              <a:solidFill>
                <a:srgbClr val="0070C0"/>
              </a:solidFill>
              <a:latin typeface="Arial" pitchFamily="34" charset="0"/>
              <a:cs typeface="Arial" pitchFamily="34" charset="0"/>
            </a:endParaRPr>
          </a:p>
        </p:txBody>
      </p:sp>
      <p:sp>
        <p:nvSpPr>
          <p:cNvPr id="3" name="2 Marcador de contenido"/>
          <p:cNvSpPr>
            <a:spLocks noGrp="1"/>
          </p:cNvSpPr>
          <p:nvPr>
            <p:ph idx="1"/>
          </p:nvPr>
        </p:nvSpPr>
        <p:spPr/>
        <p:txBody>
          <a:bodyPr>
            <a:normAutofit/>
          </a:bodyPr>
          <a:lstStyle/>
          <a:p>
            <a:pPr algn="just">
              <a:buNone/>
            </a:pPr>
            <a:endParaRPr lang="es-MX" sz="2000" dirty="0" smtClean="0">
              <a:solidFill>
                <a:srgbClr val="0070C0"/>
              </a:solidFill>
              <a:latin typeface="Arial" pitchFamily="34" charset="0"/>
              <a:cs typeface="Arial" pitchFamily="34" charset="0"/>
            </a:endParaRPr>
          </a:p>
          <a:p>
            <a:pPr algn="ctr">
              <a:buNone/>
            </a:pPr>
            <a:r>
              <a:rPr lang="es-MX" sz="2000" dirty="0" smtClean="0">
                <a:solidFill>
                  <a:srgbClr val="0070C0"/>
                </a:solidFill>
                <a:latin typeface="Arial" pitchFamily="34" charset="0"/>
                <a:cs typeface="Arial" pitchFamily="34" charset="0"/>
              </a:rPr>
              <a:t>MANUAL DE DOCUMENTACIÓN</a:t>
            </a:r>
          </a:p>
          <a:p>
            <a:pPr algn="ctr">
              <a:buNone/>
            </a:pPr>
            <a:r>
              <a:rPr lang="es-MX" sz="2000" dirty="0" smtClean="0">
                <a:solidFill>
                  <a:srgbClr val="0070C0"/>
                </a:solidFill>
                <a:latin typeface="Arial" pitchFamily="34" charset="0"/>
                <a:cs typeface="Arial" pitchFamily="34" charset="0"/>
              </a:rPr>
              <a:t>Previa, durante y posterior a la relación de trabajo.</a:t>
            </a:r>
          </a:p>
          <a:p>
            <a:pPr algn="ctr">
              <a:buNone/>
            </a:pPr>
            <a:r>
              <a:rPr lang="es-MX" sz="2000" dirty="0" smtClean="0">
                <a:solidFill>
                  <a:srgbClr val="0070C0"/>
                </a:solidFill>
                <a:latin typeface="Arial" pitchFamily="34" charset="0"/>
                <a:cs typeface="Arial" pitchFamily="34" charset="0"/>
              </a:rPr>
              <a:t>Autor: Jacinto García Flores.</a:t>
            </a:r>
          </a:p>
          <a:p>
            <a:pPr algn="ctr">
              <a:buNone/>
            </a:pPr>
            <a:r>
              <a:rPr lang="es-MX" sz="2000" dirty="0" smtClean="0">
                <a:solidFill>
                  <a:srgbClr val="0070C0"/>
                </a:solidFill>
                <a:latin typeface="Arial" pitchFamily="34" charset="0"/>
                <a:cs typeface="Arial" pitchFamily="34" charset="0"/>
              </a:rPr>
              <a:t>Editorial: Trillas</a:t>
            </a:r>
          </a:p>
          <a:p>
            <a:pPr algn="ctr">
              <a:buNone/>
            </a:pPr>
            <a:endParaRPr lang="es-MX" sz="2000" dirty="0" smtClean="0">
              <a:solidFill>
                <a:srgbClr val="0070C0"/>
              </a:solidFill>
              <a:latin typeface="Arial" pitchFamily="34" charset="0"/>
              <a:cs typeface="Arial" pitchFamily="34" charset="0"/>
            </a:endParaRPr>
          </a:p>
          <a:p>
            <a:pPr algn="ctr">
              <a:buNone/>
            </a:pPr>
            <a:endParaRPr lang="es-MX" sz="2000" dirty="0" smtClean="0">
              <a:solidFill>
                <a:srgbClr val="0070C0"/>
              </a:solidFill>
              <a:latin typeface="Arial" pitchFamily="34" charset="0"/>
              <a:cs typeface="Arial" pitchFamily="34" charset="0"/>
            </a:endParaRPr>
          </a:p>
          <a:p>
            <a:pPr algn="ctr">
              <a:buNone/>
            </a:pPr>
            <a:r>
              <a:rPr lang="es-MX" sz="2000" dirty="0" smtClean="0">
                <a:solidFill>
                  <a:srgbClr val="0070C0"/>
                </a:solidFill>
                <a:latin typeface="Arial" pitchFamily="34" charset="0"/>
                <a:cs typeface="Arial" pitchFamily="34" charset="0"/>
              </a:rPr>
              <a:t>Trabajo elaborado por: C.P. Alfonso Gerardo Granados Inurrigarro.</a:t>
            </a:r>
            <a:endParaRPr lang="es-MX" sz="2000" dirty="0" smtClean="0">
              <a:solidFill>
                <a:srgbClr val="0070C0"/>
              </a:solidFill>
              <a:latin typeface="Arial" pitchFamily="34" charset="0"/>
              <a:cs typeface="Arial" pitchFamily="34" charset="0"/>
            </a:endParaRPr>
          </a:p>
          <a:p>
            <a:pPr algn="ctr">
              <a:buNone/>
            </a:pPr>
            <a:endParaRPr lang="es-MX" sz="2000" dirty="0" smtClean="0">
              <a:solidFill>
                <a:srgbClr val="0070C0"/>
              </a:solidFill>
              <a:latin typeface="Arial" pitchFamily="34" charset="0"/>
              <a:cs typeface="Arial" pitchFamily="34" charset="0"/>
            </a:endParaRPr>
          </a:p>
          <a:p>
            <a:pPr algn="ctr">
              <a:buNone/>
            </a:pPr>
            <a:endParaRPr lang="es-MX" sz="2000" dirty="0" smtClean="0">
              <a:solidFill>
                <a:srgbClr val="0070C0"/>
              </a:solidFill>
              <a:latin typeface="Arial" pitchFamily="34" charset="0"/>
              <a:cs typeface="Arial" pitchFamily="34" charset="0"/>
            </a:endParaRPr>
          </a:p>
          <a:p>
            <a:pPr algn="ctr">
              <a:buNone/>
            </a:pPr>
            <a:r>
              <a:rPr lang="es-MX" sz="2000" dirty="0" smtClean="0">
                <a:solidFill>
                  <a:srgbClr val="0070C0"/>
                </a:solidFill>
                <a:latin typeface="Arial" pitchFamily="34" charset="0"/>
                <a:cs typeface="Arial" pitchFamily="34" charset="0"/>
              </a:rPr>
              <a:t>.</a:t>
            </a:r>
            <a:endParaRPr lang="es-MX" sz="2000" dirty="0">
              <a:solidFill>
                <a:srgbClr val="0070C0"/>
              </a:solidFill>
              <a:latin typeface="Arial" pitchFamily="34" charset="0"/>
              <a:cs typeface="Arial" pitchFamily="34" charset="0"/>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pPr algn="ctr"/>
            <a:r>
              <a:rPr lang="es-MX" sz="2000" b="1" dirty="0" smtClean="0">
                <a:solidFill>
                  <a:srgbClr val="0070C0"/>
                </a:solidFill>
                <a:latin typeface="Arial" pitchFamily="34" charset="0"/>
                <a:cs typeface="Arial" pitchFamily="34" charset="0"/>
              </a:rPr>
              <a:t>DOCUMENTACIÓN PREVIA, DURANTE Y POSTERIOR A LA RELACIÓN LABORAL.</a:t>
            </a:r>
            <a:endParaRPr lang="es-MX" sz="2000" dirty="0">
              <a:solidFill>
                <a:srgbClr val="0070C0"/>
              </a:solidFill>
            </a:endParaRPr>
          </a:p>
        </p:txBody>
      </p:sp>
      <p:sp>
        <p:nvSpPr>
          <p:cNvPr id="3" name="2 Marcador de contenido"/>
          <p:cNvSpPr>
            <a:spLocks noGrp="1"/>
          </p:cNvSpPr>
          <p:nvPr>
            <p:ph idx="1"/>
          </p:nvPr>
        </p:nvSpPr>
        <p:spPr/>
        <p:txBody>
          <a:bodyPr>
            <a:normAutofit/>
          </a:bodyPr>
          <a:lstStyle/>
          <a:p>
            <a:pPr algn="just">
              <a:buNone/>
            </a:pPr>
            <a:r>
              <a:rPr lang="es-MX" sz="2000" dirty="0" smtClean="0">
                <a:solidFill>
                  <a:srgbClr val="0070C0"/>
                </a:solidFill>
                <a:latin typeface="Arial" pitchFamily="34" charset="0"/>
                <a:cs typeface="Arial" pitchFamily="34" charset="0"/>
              </a:rPr>
              <a:t>El fundamento de lo señalado en la lámina anterior es el artículo 784, de la Ley Federal del Trabajo, que señala:</a:t>
            </a:r>
          </a:p>
          <a:p>
            <a:pPr algn="just">
              <a:buNone/>
            </a:pPr>
            <a:r>
              <a:rPr lang="es-MX" sz="2000" b="1" dirty="0" smtClean="0">
                <a:solidFill>
                  <a:srgbClr val="0070C0"/>
                </a:solidFill>
                <a:latin typeface="Arial" pitchFamily="34" charset="0"/>
                <a:cs typeface="Arial" pitchFamily="34" charset="0"/>
              </a:rPr>
              <a:t>Art. 784.- </a:t>
            </a:r>
            <a:r>
              <a:rPr lang="es-MX" sz="2000" dirty="0" smtClean="0">
                <a:solidFill>
                  <a:srgbClr val="0070C0"/>
                </a:solidFill>
                <a:latin typeface="Arial" pitchFamily="34" charset="0"/>
                <a:cs typeface="Arial" pitchFamily="34" charset="0"/>
              </a:rPr>
              <a:t>La Junta eximirá de la carga de la prueba al trabajador, cuando por otros medios esté en posibilidad de llegar al conocimiento de los hechos, y para tal efecto requerirá al patrón para que exhiba los documentos que, de acuerdo con las leyes, tiene la obligación legal de conservar en la empresa, bajo el apercibimiento de que de no presentarlos, se presumirán ciertos los hechos alegados por el trabajador. En todo caso corresponderá al patrón probar su dicho cuando exista controversia con la información presentada ante la Junta por el trabajador y que por lo general se relaciona fundamentalmente con lo contenido en un contrato individual de trabajo y en los pagos que derivarían del mismo.  </a:t>
            </a:r>
            <a:endParaRPr lang="es-MX" sz="2000" b="1" dirty="0">
              <a:solidFill>
                <a:srgbClr val="0070C0"/>
              </a:solidFill>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pPr algn="ctr"/>
            <a:r>
              <a:rPr lang="es-MX" sz="2000" b="1" dirty="0" smtClean="0">
                <a:solidFill>
                  <a:srgbClr val="0070C0"/>
                </a:solidFill>
                <a:latin typeface="Arial" pitchFamily="34" charset="0"/>
                <a:cs typeface="Arial" pitchFamily="34" charset="0"/>
              </a:rPr>
              <a:t>DOCUMENTACIÓN PREVIA, DURANTE Y POSTERIOR A LA RELACIÓN LABORAL.</a:t>
            </a:r>
            <a:endParaRPr lang="es-MX" sz="2000" dirty="0">
              <a:solidFill>
                <a:srgbClr val="0070C0"/>
              </a:solidFill>
              <a:latin typeface="Arial" pitchFamily="34" charset="0"/>
              <a:cs typeface="Arial" pitchFamily="34" charset="0"/>
            </a:endParaRPr>
          </a:p>
        </p:txBody>
      </p:sp>
      <p:sp>
        <p:nvSpPr>
          <p:cNvPr id="3" name="2 Marcador de contenido"/>
          <p:cNvSpPr>
            <a:spLocks noGrp="1"/>
          </p:cNvSpPr>
          <p:nvPr>
            <p:ph idx="1"/>
          </p:nvPr>
        </p:nvSpPr>
        <p:spPr/>
        <p:txBody>
          <a:bodyPr>
            <a:normAutofit/>
          </a:bodyPr>
          <a:lstStyle/>
          <a:p>
            <a:pPr algn="ctr">
              <a:buNone/>
            </a:pPr>
            <a:r>
              <a:rPr lang="es-MX" sz="2000" dirty="0" smtClean="0">
                <a:solidFill>
                  <a:srgbClr val="0070C0"/>
                </a:solidFill>
                <a:latin typeface="Arial" pitchFamily="34" charset="0"/>
                <a:cs typeface="Arial" pitchFamily="34" charset="0"/>
              </a:rPr>
              <a:t>PRINCIPALES CONTRAVERSIAS</a:t>
            </a:r>
          </a:p>
          <a:p>
            <a:pPr marL="457200" indent="-457200" algn="just">
              <a:buFont typeface="+mj-lt"/>
              <a:buAutoNum type="arabicPeriod"/>
            </a:pPr>
            <a:r>
              <a:rPr lang="es-MX" sz="2000" dirty="0" smtClean="0">
                <a:solidFill>
                  <a:srgbClr val="0070C0"/>
                </a:solidFill>
                <a:latin typeface="Arial" pitchFamily="34" charset="0"/>
                <a:cs typeface="Arial" pitchFamily="34" charset="0"/>
              </a:rPr>
              <a:t>Fecha de ingreso del trabajador.</a:t>
            </a:r>
          </a:p>
          <a:p>
            <a:pPr marL="457200" indent="-457200" algn="just">
              <a:buFont typeface="+mj-lt"/>
              <a:buAutoNum type="arabicPeriod"/>
            </a:pPr>
            <a:r>
              <a:rPr lang="es-MX" sz="2000" dirty="0" smtClean="0">
                <a:solidFill>
                  <a:srgbClr val="0070C0"/>
                </a:solidFill>
                <a:latin typeface="Arial" pitchFamily="34" charset="0"/>
                <a:cs typeface="Arial" pitchFamily="34" charset="0"/>
              </a:rPr>
              <a:t>Antigüedad del trabajador.</a:t>
            </a:r>
          </a:p>
          <a:p>
            <a:pPr marL="457200" indent="-457200" algn="just">
              <a:buFont typeface="+mj-lt"/>
              <a:buAutoNum type="arabicPeriod"/>
            </a:pPr>
            <a:r>
              <a:rPr lang="es-MX" sz="2000" dirty="0" smtClean="0">
                <a:solidFill>
                  <a:srgbClr val="0070C0"/>
                </a:solidFill>
                <a:latin typeface="Arial" pitchFamily="34" charset="0"/>
                <a:cs typeface="Arial" pitchFamily="34" charset="0"/>
              </a:rPr>
              <a:t>Faltas de asistencia del trabajador.</a:t>
            </a:r>
          </a:p>
          <a:p>
            <a:pPr marL="457200" indent="-457200" algn="just">
              <a:buFont typeface="+mj-lt"/>
              <a:buAutoNum type="arabicPeriod"/>
            </a:pPr>
            <a:r>
              <a:rPr lang="es-MX" sz="2000" dirty="0" smtClean="0">
                <a:solidFill>
                  <a:srgbClr val="0070C0"/>
                </a:solidFill>
                <a:latin typeface="Arial" pitchFamily="34" charset="0"/>
                <a:cs typeface="Arial" pitchFamily="34" charset="0"/>
              </a:rPr>
              <a:t>Causas de rescisión de la relación de trabajo.</a:t>
            </a:r>
          </a:p>
          <a:p>
            <a:pPr marL="457200" indent="-457200" algn="just">
              <a:buFont typeface="+mj-lt"/>
              <a:buAutoNum type="arabicPeriod"/>
            </a:pPr>
            <a:r>
              <a:rPr lang="es-MX" sz="2000" dirty="0" smtClean="0">
                <a:solidFill>
                  <a:srgbClr val="0070C0"/>
                </a:solidFill>
                <a:latin typeface="Arial" pitchFamily="34" charset="0"/>
                <a:cs typeface="Arial" pitchFamily="34" charset="0"/>
              </a:rPr>
              <a:t>Terminación de la relación o contrato de trabajo para obra o tiempo determinado, en los términos del artículo 37, fracción I y LIII, fracción III de esta Ley.</a:t>
            </a:r>
          </a:p>
          <a:p>
            <a:pPr marL="457200" indent="-457200" algn="just">
              <a:buFont typeface="+mj-lt"/>
              <a:buAutoNum type="arabicPeriod"/>
            </a:pPr>
            <a:r>
              <a:rPr lang="es-MX" sz="2000" dirty="0" smtClean="0">
                <a:solidFill>
                  <a:srgbClr val="0070C0"/>
                </a:solidFill>
                <a:latin typeface="Arial" pitchFamily="34" charset="0"/>
                <a:cs typeface="Arial" pitchFamily="34" charset="0"/>
              </a:rPr>
              <a:t>Constancia de haber dado aviso por escrito al trabajador de la fecha y causa de su despido.</a:t>
            </a:r>
          </a:p>
          <a:p>
            <a:pPr marL="457200" indent="-457200" algn="just">
              <a:buFont typeface="+mj-lt"/>
              <a:buAutoNum type="arabicPeriod"/>
            </a:pPr>
            <a:endParaRPr lang="es-MX" sz="2000" dirty="0" smtClean="0">
              <a:solidFill>
                <a:srgbClr val="0070C0"/>
              </a:solidFill>
              <a:latin typeface="Arial" pitchFamily="34" charset="0"/>
              <a:cs typeface="Arial" pitchFamily="34" charset="0"/>
            </a:endParaRPr>
          </a:p>
          <a:p>
            <a:pPr marL="457200" indent="-457200" algn="r">
              <a:buNone/>
            </a:pPr>
            <a:r>
              <a:rPr lang="es-MX" sz="2000" dirty="0" smtClean="0">
                <a:solidFill>
                  <a:srgbClr val="0070C0"/>
                </a:solidFill>
                <a:latin typeface="Arial" pitchFamily="34" charset="0"/>
                <a:cs typeface="Arial" pitchFamily="34" charset="0"/>
              </a:rPr>
              <a:t>Pasa a la </a:t>
            </a:r>
            <a:r>
              <a:rPr lang="es-MX" sz="2000" dirty="0" smtClean="0">
                <a:solidFill>
                  <a:srgbClr val="0070C0"/>
                </a:solidFill>
                <a:latin typeface="Arial" pitchFamily="34" charset="0"/>
                <a:cs typeface="Arial" pitchFamily="34" charset="0"/>
              </a:rPr>
              <a:t>lamina </a:t>
            </a:r>
            <a:r>
              <a:rPr lang="es-MX" sz="2000" dirty="0" smtClean="0">
                <a:solidFill>
                  <a:srgbClr val="0070C0"/>
                </a:solidFill>
                <a:latin typeface="Arial" pitchFamily="34" charset="0"/>
                <a:cs typeface="Arial" pitchFamily="34" charset="0"/>
              </a:rPr>
              <a:t>siguiente.</a:t>
            </a:r>
            <a:endParaRPr lang="es-MX" sz="2000" dirty="0">
              <a:solidFill>
                <a:srgbClr val="0070C0"/>
              </a:solidFill>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pPr algn="ctr"/>
            <a:r>
              <a:rPr lang="es-MX" sz="2000" b="1" dirty="0" smtClean="0">
                <a:solidFill>
                  <a:srgbClr val="0070C0"/>
                </a:solidFill>
                <a:latin typeface="Arial" pitchFamily="34" charset="0"/>
                <a:cs typeface="Arial" pitchFamily="34" charset="0"/>
              </a:rPr>
              <a:t>DOCUMENTACIÓN PREVIA, DURANTE Y POSTERIOR A LA RELACIÓN LABORAL.</a:t>
            </a:r>
            <a:endParaRPr lang="es-MX" sz="2000" dirty="0">
              <a:solidFill>
                <a:srgbClr val="0070C0"/>
              </a:solidFill>
            </a:endParaRPr>
          </a:p>
        </p:txBody>
      </p:sp>
      <p:sp>
        <p:nvSpPr>
          <p:cNvPr id="3" name="2 Marcador de contenido"/>
          <p:cNvSpPr>
            <a:spLocks noGrp="1"/>
          </p:cNvSpPr>
          <p:nvPr>
            <p:ph idx="1"/>
          </p:nvPr>
        </p:nvSpPr>
        <p:spPr/>
        <p:txBody>
          <a:bodyPr>
            <a:normAutofit/>
          </a:bodyPr>
          <a:lstStyle/>
          <a:p>
            <a:pPr algn="r">
              <a:buNone/>
            </a:pPr>
            <a:r>
              <a:rPr lang="es-MX" sz="2000" dirty="0" smtClean="0">
                <a:solidFill>
                  <a:srgbClr val="0070C0"/>
                </a:solidFill>
                <a:latin typeface="Arial" pitchFamily="34" charset="0"/>
                <a:cs typeface="Arial" pitchFamily="34" charset="0"/>
              </a:rPr>
              <a:t>Vine de la </a:t>
            </a:r>
            <a:r>
              <a:rPr lang="es-MX" sz="2000" dirty="0" smtClean="0">
                <a:solidFill>
                  <a:srgbClr val="0070C0"/>
                </a:solidFill>
                <a:latin typeface="Arial" pitchFamily="34" charset="0"/>
                <a:cs typeface="Arial" pitchFamily="34" charset="0"/>
              </a:rPr>
              <a:t>lamina </a:t>
            </a:r>
            <a:r>
              <a:rPr lang="es-MX" sz="2000" dirty="0" smtClean="0">
                <a:solidFill>
                  <a:srgbClr val="0070C0"/>
                </a:solidFill>
                <a:latin typeface="Arial" pitchFamily="34" charset="0"/>
                <a:cs typeface="Arial" pitchFamily="34" charset="0"/>
              </a:rPr>
              <a:t>anterior.</a:t>
            </a:r>
          </a:p>
          <a:p>
            <a:pPr marL="457200" indent="-457200" algn="just">
              <a:buFont typeface="+mj-lt"/>
              <a:buAutoNum type="arabicPeriod" startAt="7"/>
            </a:pPr>
            <a:r>
              <a:rPr lang="es-MX" sz="2000" dirty="0" smtClean="0">
                <a:solidFill>
                  <a:srgbClr val="0070C0"/>
                </a:solidFill>
                <a:latin typeface="Arial" pitchFamily="34" charset="0"/>
                <a:cs typeface="Arial" pitchFamily="34" charset="0"/>
              </a:rPr>
              <a:t>El contrato de trabajo.</a:t>
            </a:r>
          </a:p>
          <a:p>
            <a:pPr marL="457200" indent="-457200" algn="just">
              <a:buFont typeface="+mj-lt"/>
              <a:buAutoNum type="arabicPeriod" startAt="7"/>
            </a:pPr>
            <a:r>
              <a:rPr lang="es-MX" sz="2000" dirty="0" smtClean="0">
                <a:solidFill>
                  <a:srgbClr val="0070C0"/>
                </a:solidFill>
                <a:latin typeface="Arial" pitchFamily="34" charset="0"/>
                <a:cs typeface="Arial" pitchFamily="34" charset="0"/>
              </a:rPr>
              <a:t>Duración de la jornada de trabajo.</a:t>
            </a:r>
          </a:p>
          <a:p>
            <a:pPr marL="457200" indent="-457200" algn="just">
              <a:buFont typeface="+mj-lt"/>
              <a:buAutoNum type="arabicPeriod" startAt="7"/>
            </a:pPr>
            <a:r>
              <a:rPr lang="es-MX" sz="2000" dirty="0" smtClean="0">
                <a:solidFill>
                  <a:srgbClr val="0070C0"/>
                </a:solidFill>
                <a:latin typeface="Arial" pitchFamily="34" charset="0"/>
                <a:cs typeface="Arial" pitchFamily="34" charset="0"/>
              </a:rPr>
              <a:t>Pago de días de descanso y obligatorios.</a:t>
            </a:r>
          </a:p>
          <a:p>
            <a:pPr marL="457200" indent="-457200" algn="just">
              <a:buFont typeface="+mj-lt"/>
              <a:buAutoNum type="arabicPeriod" startAt="7"/>
            </a:pPr>
            <a:r>
              <a:rPr lang="es-MX" sz="2000" dirty="0" smtClean="0">
                <a:solidFill>
                  <a:srgbClr val="0070C0"/>
                </a:solidFill>
                <a:latin typeface="Arial" pitchFamily="34" charset="0"/>
                <a:cs typeface="Arial" pitchFamily="34" charset="0"/>
              </a:rPr>
              <a:t>Disfrute y pago de vacaciones.</a:t>
            </a:r>
          </a:p>
          <a:p>
            <a:pPr marL="457200" indent="-457200" algn="just">
              <a:buFont typeface="+mj-lt"/>
              <a:buAutoNum type="arabicPeriod" startAt="7"/>
            </a:pPr>
            <a:r>
              <a:rPr lang="es-MX" sz="2000" dirty="0" smtClean="0">
                <a:solidFill>
                  <a:srgbClr val="0070C0"/>
                </a:solidFill>
                <a:latin typeface="Arial" pitchFamily="34" charset="0"/>
                <a:cs typeface="Arial" pitchFamily="34" charset="0"/>
              </a:rPr>
              <a:t>Pago de las primas dominical, vacacional y antigüedad.</a:t>
            </a:r>
          </a:p>
          <a:p>
            <a:pPr marL="457200" indent="-457200" algn="just">
              <a:buFont typeface="+mj-lt"/>
              <a:buAutoNum type="arabicPeriod" startAt="7"/>
            </a:pPr>
            <a:r>
              <a:rPr lang="es-MX" sz="2000" dirty="0" smtClean="0">
                <a:solidFill>
                  <a:srgbClr val="0070C0"/>
                </a:solidFill>
                <a:latin typeface="Arial" pitchFamily="34" charset="0"/>
                <a:cs typeface="Arial" pitchFamily="34" charset="0"/>
              </a:rPr>
              <a:t>Monto y pago de salarios.</a:t>
            </a:r>
          </a:p>
          <a:p>
            <a:pPr marL="457200" indent="-457200" algn="just">
              <a:buFont typeface="+mj-lt"/>
              <a:buAutoNum type="arabicPeriod" startAt="7"/>
            </a:pPr>
            <a:r>
              <a:rPr lang="es-MX" sz="2000" dirty="0" smtClean="0">
                <a:solidFill>
                  <a:srgbClr val="0070C0"/>
                </a:solidFill>
                <a:latin typeface="Arial" pitchFamily="34" charset="0"/>
                <a:cs typeface="Arial" pitchFamily="34" charset="0"/>
              </a:rPr>
              <a:t>Pago de la participación de los trabajadores en las utilidades de la empresa.</a:t>
            </a:r>
          </a:p>
          <a:p>
            <a:pPr marL="457200" indent="-457200" algn="just">
              <a:buFont typeface="+mj-lt"/>
              <a:buAutoNum type="arabicPeriod" startAt="7"/>
            </a:pPr>
            <a:r>
              <a:rPr lang="es-MX" sz="2000" dirty="0" smtClean="0">
                <a:solidFill>
                  <a:srgbClr val="0070C0"/>
                </a:solidFill>
                <a:latin typeface="Arial" pitchFamily="34" charset="0"/>
                <a:cs typeface="Arial" pitchFamily="34" charset="0"/>
              </a:rPr>
              <a:t>Incorporación al IMSS y el pago de sus cuotas correspondientes.</a:t>
            </a:r>
          </a:p>
          <a:p>
            <a:pPr marL="457200" indent="-457200" algn="just">
              <a:buFont typeface="+mj-lt"/>
              <a:buAutoNum type="arabicPeriod" startAt="7"/>
            </a:pPr>
            <a:r>
              <a:rPr lang="es-MX" sz="2000" dirty="0" smtClean="0">
                <a:solidFill>
                  <a:srgbClr val="0070C0"/>
                </a:solidFill>
                <a:latin typeface="Arial" pitchFamily="34" charset="0"/>
                <a:cs typeface="Arial" pitchFamily="34" charset="0"/>
              </a:rPr>
              <a:t>Incorporación y aportaciones al Fondo Nacional de la Vivienda.</a:t>
            </a:r>
          </a:p>
          <a:p>
            <a:pPr marL="457200" indent="-457200" algn="just">
              <a:buFont typeface="+mj-lt"/>
              <a:buAutoNum type="arabicPeriod" startAt="7"/>
            </a:pPr>
            <a:endParaRPr lang="es-MX" sz="2000" dirty="0">
              <a:solidFill>
                <a:srgbClr val="0070C0"/>
              </a:solidFill>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pPr algn="ctr"/>
            <a:r>
              <a:rPr lang="es-MX" sz="2000" b="1" dirty="0" smtClean="0">
                <a:solidFill>
                  <a:srgbClr val="0070C0"/>
                </a:solidFill>
                <a:latin typeface="Arial" pitchFamily="34" charset="0"/>
                <a:cs typeface="Arial" pitchFamily="34" charset="0"/>
              </a:rPr>
              <a:t>DOCUMENTACIÓN PREVIA, DURANTE Y POSTERIOR A LA RELACIÓN LABORAL.</a:t>
            </a:r>
            <a:endParaRPr lang="es-MX" sz="2000" dirty="0">
              <a:solidFill>
                <a:srgbClr val="0070C0"/>
              </a:solidFill>
            </a:endParaRPr>
          </a:p>
        </p:txBody>
      </p:sp>
      <p:sp>
        <p:nvSpPr>
          <p:cNvPr id="3" name="2 Marcador de contenido"/>
          <p:cNvSpPr>
            <a:spLocks noGrp="1"/>
          </p:cNvSpPr>
          <p:nvPr>
            <p:ph idx="1"/>
          </p:nvPr>
        </p:nvSpPr>
        <p:spPr/>
        <p:txBody>
          <a:bodyPr>
            <a:normAutofit/>
          </a:bodyPr>
          <a:lstStyle/>
          <a:p>
            <a:pPr algn="just">
              <a:buNone/>
            </a:pPr>
            <a:r>
              <a:rPr lang="es-MX" sz="2000" dirty="0" smtClean="0">
                <a:solidFill>
                  <a:srgbClr val="0070C0"/>
                </a:solidFill>
                <a:latin typeface="Arial" pitchFamily="34" charset="0"/>
                <a:cs typeface="Arial" pitchFamily="34" charset="0"/>
              </a:rPr>
              <a:t>Para demostrar la gravedad que representa no contar con la documentación señalada, pongamos el siguiente ejemplo:</a:t>
            </a:r>
          </a:p>
          <a:p>
            <a:pPr algn="just">
              <a:buNone/>
            </a:pPr>
            <a:r>
              <a:rPr lang="es-MX" sz="2000" dirty="0" smtClean="0">
                <a:solidFill>
                  <a:srgbClr val="0070C0"/>
                </a:solidFill>
                <a:latin typeface="Arial" pitchFamily="34" charset="0"/>
                <a:cs typeface="Arial" pitchFamily="34" charset="0"/>
              </a:rPr>
              <a:t>El trabajador X, que tiene cinco años trabajando con el patrón, obtiene un salario diario de 40 pesos, trabaja ocho horas al día, se le han pagado sus vacaciones, prima vacacional y aguinaldo, en las fechas que estipula la ley y no se le adeudan horas extras no salarios vencidos, demanda al patrón por un supuesto despido injustificado y afirma que tiene siete años laborando, que obtiene un salario diario de 100 pesos, que su jornada de trabajo es de nueve horas, por lo que también reclama el pago de una hora extra diaria y que además se le adeuda el importe de vacaciones, prima vacacional y aguinaldo correspondiente al año anterior, así como el salario de la última semana. </a:t>
            </a:r>
            <a:endParaRPr lang="es-MX" sz="2000" dirty="0">
              <a:solidFill>
                <a:srgbClr val="0070C0"/>
              </a:solidFill>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pPr algn="ctr"/>
            <a:r>
              <a:rPr lang="es-MX" sz="2000" b="1" dirty="0" smtClean="0">
                <a:solidFill>
                  <a:srgbClr val="0070C0"/>
                </a:solidFill>
                <a:latin typeface="Arial" pitchFamily="34" charset="0"/>
                <a:cs typeface="Arial" pitchFamily="34" charset="0"/>
              </a:rPr>
              <a:t>DOCUMENTACIÓN PREVIA, DURANTE Y POSTERIOR A LA RELACIÓN LABORAL.</a:t>
            </a:r>
            <a:endParaRPr lang="es-MX" sz="2000" dirty="0">
              <a:solidFill>
                <a:srgbClr val="0070C0"/>
              </a:solidFill>
            </a:endParaRPr>
          </a:p>
        </p:txBody>
      </p:sp>
      <p:sp>
        <p:nvSpPr>
          <p:cNvPr id="3" name="2 Marcador de contenido"/>
          <p:cNvSpPr>
            <a:spLocks noGrp="1"/>
          </p:cNvSpPr>
          <p:nvPr>
            <p:ph idx="1"/>
          </p:nvPr>
        </p:nvSpPr>
        <p:spPr/>
        <p:txBody>
          <a:bodyPr>
            <a:normAutofit/>
          </a:bodyPr>
          <a:lstStyle/>
          <a:p>
            <a:pPr>
              <a:buNone/>
            </a:pPr>
            <a:r>
              <a:rPr lang="es-MX" sz="2000" dirty="0" smtClean="0">
                <a:solidFill>
                  <a:srgbClr val="0070C0"/>
                </a:solidFill>
                <a:latin typeface="Arial" pitchFamily="34" charset="0"/>
                <a:cs typeface="Arial" pitchFamily="34" charset="0"/>
              </a:rPr>
              <a:t>Con relación al ejemplo anterior; si el patrón no tiene los medios para demostrar que tales afirmaciones son falsas, éstas se tendrán por ciertas y con base en ellas la autoridad laboral lo condenará a pagar el importe correspondiente, esto es, lo reclamado por el trabajador.</a:t>
            </a:r>
          </a:p>
          <a:p>
            <a:pPr>
              <a:buNone/>
            </a:pPr>
            <a:r>
              <a:rPr lang="es-MX" sz="2000" dirty="0" smtClean="0">
                <a:solidFill>
                  <a:srgbClr val="0070C0"/>
                </a:solidFill>
                <a:latin typeface="Arial" pitchFamily="34" charset="0"/>
                <a:cs typeface="Arial" pitchFamily="34" charset="0"/>
              </a:rPr>
              <a:t>Ahora bien, cuando el patrón solicita asesoramiento jurídico y asegura que lo afirmado por el </a:t>
            </a:r>
            <a:r>
              <a:rPr lang="es-MX" sz="2000" b="1" dirty="0" smtClean="0">
                <a:solidFill>
                  <a:srgbClr val="0070C0"/>
                </a:solidFill>
                <a:latin typeface="Arial" pitchFamily="34" charset="0"/>
                <a:cs typeface="Arial" pitchFamily="34" charset="0"/>
              </a:rPr>
              <a:t>ingrato</a:t>
            </a:r>
            <a:r>
              <a:rPr lang="es-MX" sz="2000" dirty="0" smtClean="0">
                <a:solidFill>
                  <a:srgbClr val="0070C0"/>
                </a:solidFill>
                <a:latin typeface="Arial" pitchFamily="34" charset="0"/>
                <a:cs typeface="Arial" pitchFamily="34" charset="0"/>
              </a:rPr>
              <a:t> trabajador es falso y proporciona los datos correctos, pero solo </a:t>
            </a:r>
            <a:r>
              <a:rPr lang="es-MX" sz="2000" b="1" dirty="0" smtClean="0">
                <a:solidFill>
                  <a:srgbClr val="0070C0"/>
                </a:solidFill>
                <a:latin typeface="Arial" pitchFamily="34" charset="0"/>
                <a:cs typeface="Arial" pitchFamily="34" charset="0"/>
              </a:rPr>
              <a:t>de palabra, </a:t>
            </a:r>
            <a:r>
              <a:rPr lang="es-MX" sz="2000" dirty="0" smtClean="0">
                <a:solidFill>
                  <a:srgbClr val="0070C0"/>
                </a:solidFill>
                <a:latin typeface="Arial" pitchFamily="34" charset="0"/>
                <a:cs typeface="Arial" pitchFamily="34" charset="0"/>
              </a:rPr>
              <a:t>ya que no elaboró un contrato de trabajo por escrito, ni llevó controles de asistencia ni de pagos y no contó con un registro para demostrar la hora de entrada y salida del trabajador, da como resultado el no poder desvirtuar lo afirmado por el trabajador ante la autoridad laboral, por lo que ésta dará por cierto, en forma presumible, lo afirmado por el trabajador.</a:t>
            </a:r>
            <a:endParaRPr lang="es-MX" sz="2000" dirty="0">
              <a:solidFill>
                <a:srgbClr val="0070C0"/>
              </a:solidFill>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pPr algn="ctr"/>
            <a:r>
              <a:rPr lang="es-MX" sz="2000" b="1" dirty="0" smtClean="0">
                <a:solidFill>
                  <a:srgbClr val="0070C0"/>
                </a:solidFill>
                <a:latin typeface="Arial" pitchFamily="34" charset="0"/>
                <a:cs typeface="Arial" pitchFamily="34" charset="0"/>
              </a:rPr>
              <a:t>DOCUMENTACIÓN PREVIA, DURANTE Y POSTERIOR A LA RELACIÓN LABORAL.</a:t>
            </a:r>
            <a:endParaRPr lang="es-MX" sz="2000" dirty="0">
              <a:solidFill>
                <a:srgbClr val="0070C0"/>
              </a:solidFill>
            </a:endParaRPr>
          </a:p>
        </p:txBody>
      </p:sp>
      <p:sp>
        <p:nvSpPr>
          <p:cNvPr id="3" name="2 Marcador de contenido"/>
          <p:cNvSpPr>
            <a:spLocks noGrp="1"/>
          </p:cNvSpPr>
          <p:nvPr>
            <p:ph idx="1"/>
          </p:nvPr>
        </p:nvSpPr>
        <p:spPr/>
        <p:txBody>
          <a:bodyPr>
            <a:normAutofit/>
          </a:bodyPr>
          <a:lstStyle/>
          <a:p>
            <a:pPr algn="just">
              <a:buNone/>
            </a:pPr>
            <a:r>
              <a:rPr lang="es-MX" sz="2000" b="1" dirty="0" smtClean="0">
                <a:solidFill>
                  <a:srgbClr val="0070C0"/>
                </a:solidFill>
                <a:latin typeface="Arial" pitchFamily="34" charset="0"/>
                <a:cs typeface="Arial" pitchFamily="34" charset="0"/>
              </a:rPr>
              <a:t>Art. 804.- </a:t>
            </a:r>
            <a:r>
              <a:rPr lang="es-MX" sz="2000" dirty="0" smtClean="0">
                <a:solidFill>
                  <a:srgbClr val="0070C0"/>
                </a:solidFill>
                <a:latin typeface="Arial" pitchFamily="34" charset="0"/>
                <a:cs typeface="Arial" pitchFamily="34" charset="0"/>
              </a:rPr>
              <a:t>El patrón tiene obligación de conservar y exhibir en juicio los documentos que a continuación se precisan:</a:t>
            </a:r>
          </a:p>
          <a:p>
            <a:pPr marL="514350" indent="-514350" algn="just">
              <a:buFont typeface="+mj-lt"/>
              <a:buAutoNum type="romanUcPeriod"/>
            </a:pPr>
            <a:r>
              <a:rPr lang="es-MX" sz="2000" dirty="0" smtClean="0">
                <a:solidFill>
                  <a:srgbClr val="0070C0"/>
                </a:solidFill>
                <a:latin typeface="Arial" pitchFamily="34" charset="0"/>
                <a:cs typeface="Arial" pitchFamily="34" charset="0"/>
              </a:rPr>
              <a:t>Contratos individuales de trabajo que se celebren, cuando no exista contrato colectivo o contrato-ley aplicable.</a:t>
            </a:r>
          </a:p>
          <a:p>
            <a:pPr marL="514350" indent="-514350" algn="just">
              <a:buFont typeface="+mj-lt"/>
              <a:buAutoNum type="romanUcPeriod"/>
            </a:pPr>
            <a:r>
              <a:rPr lang="es-MX" sz="2000" dirty="0" smtClean="0">
                <a:solidFill>
                  <a:srgbClr val="0070C0"/>
                </a:solidFill>
                <a:latin typeface="Arial" pitchFamily="34" charset="0"/>
                <a:cs typeface="Arial" pitchFamily="34" charset="0"/>
              </a:rPr>
              <a:t>Lista de raya o nómina de personal, cuando se lleven en el centro de trabajo, o recibos de pago de salarios.</a:t>
            </a:r>
          </a:p>
          <a:p>
            <a:pPr marL="514350" indent="-514350" algn="just">
              <a:buFont typeface="+mj-lt"/>
              <a:buAutoNum type="romanUcPeriod"/>
            </a:pPr>
            <a:r>
              <a:rPr lang="es-MX" sz="2000" dirty="0" smtClean="0">
                <a:solidFill>
                  <a:srgbClr val="0070C0"/>
                </a:solidFill>
                <a:latin typeface="Arial" pitchFamily="34" charset="0"/>
                <a:cs typeface="Arial" pitchFamily="34" charset="0"/>
              </a:rPr>
              <a:t>Controles de asistencia, cuando se lleven en el centro de trabajo.</a:t>
            </a:r>
          </a:p>
          <a:p>
            <a:pPr marL="514350" indent="-514350" algn="just">
              <a:buFont typeface="+mj-lt"/>
              <a:buAutoNum type="romanUcPeriod"/>
            </a:pPr>
            <a:r>
              <a:rPr lang="es-MX" sz="2000" dirty="0" smtClean="0">
                <a:solidFill>
                  <a:srgbClr val="0070C0"/>
                </a:solidFill>
                <a:latin typeface="Arial" pitchFamily="34" charset="0"/>
                <a:cs typeface="Arial" pitchFamily="34" charset="0"/>
              </a:rPr>
              <a:t>Comprobantes de pago de participación de utilidades, de vacaciones, de aguinaldos, así como las primas a que se refiere esta ley.</a:t>
            </a:r>
          </a:p>
          <a:p>
            <a:pPr marL="514350" indent="-514350" algn="just">
              <a:buFont typeface="+mj-lt"/>
              <a:buAutoNum type="romanUcPeriod"/>
            </a:pPr>
            <a:r>
              <a:rPr lang="es-MX" sz="2000" dirty="0" smtClean="0">
                <a:solidFill>
                  <a:srgbClr val="0070C0"/>
                </a:solidFill>
                <a:latin typeface="Arial" pitchFamily="34" charset="0"/>
                <a:cs typeface="Arial" pitchFamily="34" charset="0"/>
              </a:rPr>
              <a:t>Los demás que señalen las leyes.</a:t>
            </a:r>
          </a:p>
          <a:p>
            <a:pPr marL="514350" indent="-514350" algn="r">
              <a:buNone/>
            </a:pPr>
            <a:r>
              <a:rPr lang="es-MX" sz="2000" dirty="0" smtClean="0">
                <a:solidFill>
                  <a:srgbClr val="0070C0"/>
                </a:solidFill>
                <a:latin typeface="Arial" pitchFamily="34" charset="0"/>
                <a:cs typeface="Arial" pitchFamily="34" charset="0"/>
              </a:rPr>
              <a:t>Pasa a la </a:t>
            </a:r>
            <a:r>
              <a:rPr lang="es-MX" sz="2000" dirty="0" smtClean="0">
                <a:solidFill>
                  <a:srgbClr val="0070C0"/>
                </a:solidFill>
                <a:latin typeface="Arial" pitchFamily="34" charset="0"/>
                <a:cs typeface="Arial" pitchFamily="34" charset="0"/>
              </a:rPr>
              <a:t>lamina </a:t>
            </a:r>
            <a:r>
              <a:rPr lang="es-MX" sz="2000" dirty="0" smtClean="0">
                <a:solidFill>
                  <a:srgbClr val="0070C0"/>
                </a:solidFill>
                <a:latin typeface="Arial" pitchFamily="34" charset="0"/>
                <a:cs typeface="Arial" pitchFamily="34" charset="0"/>
              </a:rPr>
              <a:t>siguiente. </a:t>
            </a:r>
            <a:endParaRPr lang="es-MX" sz="2000" b="1" dirty="0">
              <a:solidFill>
                <a:srgbClr val="0070C0"/>
              </a:solidFill>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pPr algn="ctr"/>
            <a:r>
              <a:rPr lang="es-MX" sz="2000" b="1" dirty="0" smtClean="0">
                <a:solidFill>
                  <a:srgbClr val="0070C0"/>
                </a:solidFill>
                <a:latin typeface="Arial" pitchFamily="34" charset="0"/>
                <a:cs typeface="Arial" pitchFamily="34" charset="0"/>
              </a:rPr>
              <a:t>DOCUMENTACIÓN PREVIA, DURANTE Y POSTERIOR A LA RELACIÓN LABORAL.</a:t>
            </a:r>
            <a:endParaRPr lang="es-MX" sz="2000" dirty="0">
              <a:solidFill>
                <a:srgbClr val="0070C0"/>
              </a:solidFill>
            </a:endParaRPr>
          </a:p>
        </p:txBody>
      </p:sp>
      <p:sp>
        <p:nvSpPr>
          <p:cNvPr id="3" name="2 Marcador de contenido"/>
          <p:cNvSpPr>
            <a:spLocks noGrp="1"/>
          </p:cNvSpPr>
          <p:nvPr>
            <p:ph idx="1"/>
          </p:nvPr>
        </p:nvSpPr>
        <p:spPr/>
        <p:txBody>
          <a:bodyPr>
            <a:normAutofit/>
          </a:bodyPr>
          <a:lstStyle/>
          <a:p>
            <a:pPr algn="r">
              <a:buNone/>
            </a:pPr>
            <a:r>
              <a:rPr lang="es-MX" sz="2000" dirty="0" smtClean="0">
                <a:solidFill>
                  <a:srgbClr val="0070C0"/>
                </a:solidFill>
                <a:latin typeface="Arial" pitchFamily="34" charset="0"/>
                <a:cs typeface="Arial" pitchFamily="34" charset="0"/>
              </a:rPr>
              <a:t>Viene de la </a:t>
            </a:r>
            <a:r>
              <a:rPr lang="es-MX" sz="2000" dirty="0" smtClean="0">
                <a:solidFill>
                  <a:srgbClr val="0070C0"/>
                </a:solidFill>
                <a:latin typeface="Arial" pitchFamily="34" charset="0"/>
                <a:cs typeface="Arial" pitchFamily="34" charset="0"/>
              </a:rPr>
              <a:t>lamina </a:t>
            </a:r>
            <a:r>
              <a:rPr lang="es-MX" sz="2000" dirty="0" smtClean="0">
                <a:solidFill>
                  <a:srgbClr val="0070C0"/>
                </a:solidFill>
                <a:latin typeface="Arial" pitchFamily="34" charset="0"/>
                <a:cs typeface="Arial" pitchFamily="34" charset="0"/>
              </a:rPr>
              <a:t>anterior.</a:t>
            </a:r>
          </a:p>
          <a:p>
            <a:pPr algn="just">
              <a:buNone/>
            </a:pPr>
            <a:r>
              <a:rPr lang="es-MX" sz="2000" dirty="0" smtClean="0">
                <a:solidFill>
                  <a:srgbClr val="0070C0"/>
                </a:solidFill>
                <a:latin typeface="Arial" pitchFamily="34" charset="0"/>
                <a:cs typeface="Arial" pitchFamily="34" charset="0"/>
              </a:rPr>
              <a:t>Los documentos señalados por la fracción I deberán conservarse mientras dure la relación laboral y hasta un año después; los señalados por las fracciones II, III y IV durante el último año y un año después de que se extinga la relación laboral, y los mencionados en la fracción V, conforme lo señalen las leyes que los rijan.</a:t>
            </a:r>
          </a:p>
          <a:p>
            <a:pPr algn="just">
              <a:buNone/>
            </a:pPr>
            <a:r>
              <a:rPr lang="es-MX" sz="2000" dirty="0" smtClean="0">
                <a:solidFill>
                  <a:srgbClr val="0070C0"/>
                </a:solidFill>
                <a:latin typeface="Arial" pitchFamily="34" charset="0"/>
                <a:cs typeface="Arial" pitchFamily="34" charset="0"/>
              </a:rPr>
              <a:t>En el caso de la última fracción debemos, entender que se refiere a los documentos fiscales o similares, ejemplo: Alta ante el IMSS e Infonavit, aportaciones a la Afore, etcétera.</a:t>
            </a:r>
          </a:p>
          <a:p>
            <a:pPr algn="just">
              <a:buNone/>
            </a:pPr>
            <a:r>
              <a:rPr lang="es-MX" sz="2000" dirty="0" smtClean="0">
                <a:solidFill>
                  <a:srgbClr val="0070C0"/>
                </a:solidFill>
                <a:latin typeface="Arial" pitchFamily="34" charset="0"/>
                <a:cs typeface="Arial" pitchFamily="34" charset="0"/>
              </a:rPr>
              <a:t>Cabe aclarar que la inobservancia de la disposición legal anterior da como resultado que la autoridad laboral presuma como ciertos los hechos afirmados por el trabajador, tal y como lo establece el artículo 805 de la LFT. </a:t>
            </a:r>
            <a:endParaRPr lang="es-MX" sz="2000" dirty="0">
              <a:solidFill>
                <a:srgbClr val="0070C0"/>
              </a:solidFill>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Flujo">
  <a:themeElements>
    <a:clrScheme name="Flujo">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Flujo">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Flujo">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Flow</Template>
  <TotalTime>230</TotalTime>
  <Words>2447</Words>
  <Application>Microsoft Office PowerPoint</Application>
  <PresentationFormat>Presentación en pantalla (4:3)</PresentationFormat>
  <Paragraphs>147</Paragraphs>
  <Slides>20</Slides>
  <Notes>0</Notes>
  <HiddenSlides>0</HiddenSlides>
  <MMClips>0</MMClips>
  <ScaleCrop>false</ScaleCrop>
  <HeadingPairs>
    <vt:vector size="4" baseType="variant">
      <vt:variant>
        <vt:lpstr>Tema</vt:lpstr>
      </vt:variant>
      <vt:variant>
        <vt:i4>1</vt:i4>
      </vt:variant>
      <vt:variant>
        <vt:lpstr>Títulos de diapositiva</vt:lpstr>
      </vt:variant>
      <vt:variant>
        <vt:i4>20</vt:i4>
      </vt:variant>
    </vt:vector>
  </HeadingPairs>
  <TitlesOfParts>
    <vt:vector size="21" baseType="lpstr">
      <vt:lpstr>Flujo</vt:lpstr>
      <vt:lpstr>DOCUMENTACIÓN PREVIA, DURANTE Y POSTERIOR A LA RELACIÓN LABORAL.</vt:lpstr>
      <vt:lpstr>DOCUMENTACIÓN PREVIA, DURANTE Y POSTERIOR A LA RELACIÓN LABORAL.</vt:lpstr>
      <vt:lpstr>DOCUMENTACIÓN PREVIA, DURANTE Y POSTERIOR A LA RELACIÓN LABORAL.</vt:lpstr>
      <vt:lpstr>DOCUMENTACIÓN PREVIA, DURANTE Y POSTERIOR A LA RELACIÓN LABORAL.</vt:lpstr>
      <vt:lpstr>DOCUMENTACIÓN PREVIA, DURANTE Y POSTERIOR A LA RELACIÓN LABORAL.</vt:lpstr>
      <vt:lpstr>DOCUMENTACIÓN PREVIA, DURANTE Y POSTERIOR A LA RELACIÓN LABORAL.</vt:lpstr>
      <vt:lpstr>DOCUMENTACIÓN PREVIA, DURANTE Y POSTERIOR A LA RELACIÓN LABORAL.</vt:lpstr>
      <vt:lpstr>DOCUMENTACIÓN PREVIA, DURANTE Y POSTERIOR A LA RELACIÓN LABORAL.</vt:lpstr>
      <vt:lpstr>DOCUMENTACIÓN PREVIA, DURANTE Y POSTERIOR A LA RELACIÓN LABORAL.</vt:lpstr>
      <vt:lpstr>DOCUMENTACIÓN PREVIA, DURANTE Y POSTERIOR A LA RELACIÓN LABORAL.</vt:lpstr>
      <vt:lpstr>DOCUMENTACIÓN PREVIA, DURANTE Y POSTERIOR A LA RELACIÓN LABORAL.</vt:lpstr>
      <vt:lpstr>DOCUMENTACIÓN PREVIA, DURANTE Y POSTERIOR A LA RELACIÓN LABORAL.</vt:lpstr>
      <vt:lpstr>DOCUMENTACIÓN PREVIA, DURANTE Y POSTERIOR A LA RELACIÓN LABORAL.</vt:lpstr>
      <vt:lpstr>DOCUMENTACIÓN QUE DURANTE LA RELACIÓN DE TRABAJO ES NECESARIO RECABAR</vt:lpstr>
      <vt:lpstr>DOCUMENTACIÓN QUE DURANTE LA RELACIÓN DE TRABAJO ES NECESARIO RECABAR</vt:lpstr>
      <vt:lpstr>DOCUMENTACIÓN QUE DURANTE LA RELACIÓN DE TRABAJO ES NECESARIO RECABAR</vt:lpstr>
      <vt:lpstr>DOCUMENTACIÓN QUE DURANTE LA RELACIÓN DE TRABAJO ES NECESARIO RECABAR</vt:lpstr>
      <vt:lpstr>DOCUMENTOS QUE AL TERMINAR LA RELACIÓN DE TRABAJO SE SUGIERE CONSERVAR</vt:lpstr>
      <vt:lpstr>JURISPRUDENCIA DEFINIDA Y TESIS AISLADA APLICABLE A LOS CONTRATOS DE TRABAJO</vt:lpstr>
      <vt:lpstr>BIBLIOGRAFÍA</vt:lpstr>
    </vt:vector>
  </TitlesOfParts>
  <Company>Hewlett-Packard</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DOCUMENTACIÓN PREVIA, DURANTE Y POSTERIOR A LA RELACIÓN LABORAL.</dc:title>
  <dc:creator>ADMINISTRADOR 1</dc:creator>
  <cp:lastModifiedBy>ADMINISTRADOR 1</cp:lastModifiedBy>
  <cp:revision>29</cp:revision>
  <dcterms:created xsi:type="dcterms:W3CDTF">2011-04-02T23:06:54Z</dcterms:created>
  <dcterms:modified xsi:type="dcterms:W3CDTF">2011-04-16T18:29:19Z</dcterms:modified>
</cp:coreProperties>
</file>