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99"/>
    <a:srgbClr val="993366"/>
    <a:srgbClr val="008000"/>
    <a:srgbClr val="003366"/>
    <a:srgbClr val="FF9999"/>
    <a:srgbClr val="FF7C80"/>
    <a:srgbClr val="DF5353"/>
    <a:srgbClr val="660033"/>
    <a:srgbClr val="333300"/>
    <a:srgbClr val="FFCC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Título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22" name="21 Subtítulo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869786A-2105-466B-8CE5-94E7ABF3C8F0}" type="datetimeFigureOut">
              <a:rPr lang="es-ES" smtClean="0"/>
              <a:pPr/>
              <a:t>09/12/2011</a:t>
            </a:fld>
            <a:endParaRPr lang="es-ES"/>
          </a:p>
        </p:txBody>
      </p:sp>
      <p:sp>
        <p:nvSpPr>
          <p:cNvPr id="20" name="19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10" name="9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07AB102-A51D-4572-8660-A8543F93FA36}" type="slidenum">
              <a:rPr lang="es-ES" smtClean="0"/>
              <a:pPr/>
              <a:t>‹Nº›</a:t>
            </a:fld>
            <a:endParaRPr lang="es-ES"/>
          </a:p>
        </p:txBody>
      </p:sp>
      <p:sp>
        <p:nvSpPr>
          <p:cNvPr id="8" name="7 Elipse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Elipse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869786A-2105-466B-8CE5-94E7ABF3C8F0}" type="datetimeFigureOut">
              <a:rPr lang="es-ES" smtClean="0"/>
              <a:pPr/>
              <a:t>09/12/2011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07AB102-A51D-4572-8660-A8543F93FA36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869786A-2105-466B-8CE5-94E7ABF3C8F0}" type="datetimeFigureOut">
              <a:rPr lang="es-ES" smtClean="0"/>
              <a:pPr/>
              <a:t>09/12/2011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07AB102-A51D-4572-8660-A8543F93FA36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869786A-2105-466B-8CE5-94E7ABF3C8F0}" type="datetimeFigureOut">
              <a:rPr lang="es-ES" smtClean="0"/>
              <a:pPr/>
              <a:t>09/12/2011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07AB102-A51D-4572-8660-A8543F93FA36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ctángulo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869786A-2105-466B-8CE5-94E7ABF3C8F0}" type="datetimeFigureOut">
              <a:rPr lang="es-ES" smtClean="0"/>
              <a:pPr/>
              <a:t>09/12/2011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07AB102-A51D-4572-8660-A8543F93FA36}" type="slidenum">
              <a:rPr lang="es-ES" smtClean="0"/>
              <a:pPr/>
              <a:t>‹Nº›</a:t>
            </a:fld>
            <a:endParaRPr lang="es-ES"/>
          </a:p>
        </p:txBody>
      </p:sp>
      <p:sp>
        <p:nvSpPr>
          <p:cNvPr id="10" name="9 Rectángulo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7 Elipse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Elipse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869786A-2105-466B-8CE5-94E7ABF3C8F0}" type="datetimeFigureOut">
              <a:rPr lang="es-ES" smtClean="0"/>
              <a:pPr/>
              <a:t>09/12/2011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07AB102-A51D-4572-8660-A8543F93FA36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869786A-2105-466B-8CE5-94E7ABF3C8F0}" type="datetimeFigureOut">
              <a:rPr lang="es-ES" smtClean="0"/>
              <a:pPr/>
              <a:t>09/12/2011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07AB102-A51D-4572-8660-A8543F93FA36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869786A-2105-466B-8CE5-94E7ABF3C8F0}" type="datetimeFigureOut">
              <a:rPr lang="es-ES" smtClean="0"/>
              <a:pPr/>
              <a:t>09/12/2011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07AB102-A51D-4572-8660-A8543F93FA36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Rectángulo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869786A-2105-466B-8CE5-94E7ABF3C8F0}" type="datetimeFigureOut">
              <a:rPr lang="es-ES" smtClean="0"/>
              <a:pPr/>
              <a:t>09/12/2011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07AB102-A51D-4572-8660-A8543F93FA36}" type="slidenum">
              <a:rPr lang="es-ES" smtClean="0"/>
              <a:pPr/>
              <a:t>‹Nº›</a:t>
            </a:fld>
            <a:endParaRPr lang="es-ES"/>
          </a:p>
        </p:txBody>
      </p:sp>
      <p:sp>
        <p:nvSpPr>
          <p:cNvPr id="6" name="5 Rectángulo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869786A-2105-466B-8CE5-94E7ABF3C8F0}" type="datetimeFigureOut">
              <a:rPr lang="es-ES" smtClean="0"/>
              <a:pPr/>
              <a:t>09/12/2011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07AB102-A51D-4572-8660-A8543F93FA36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869786A-2105-466B-8CE5-94E7ABF3C8F0}" type="datetimeFigureOut">
              <a:rPr lang="es-ES" smtClean="0"/>
              <a:pPr/>
              <a:t>09/12/2011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07AB102-A51D-4572-8660-A8543F93FA36}" type="slidenum">
              <a:rPr lang="es-ES" smtClean="0"/>
              <a:pPr/>
              <a:t>‹Nº›</a:t>
            </a:fld>
            <a:endParaRPr lang="es-ES"/>
          </a:p>
        </p:txBody>
      </p:sp>
      <p:sp>
        <p:nvSpPr>
          <p:cNvPr id="8" name="7 Rectángulo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s-ES" smtClean="0"/>
              <a:t>Haga clic en el icono para agregar una imagen</a:t>
            </a:r>
            <a:endParaRPr kumimoji="0" lang="en-US" dirty="0"/>
          </a:p>
        </p:txBody>
      </p:sp>
      <p:sp>
        <p:nvSpPr>
          <p:cNvPr id="9" name="8 Proceso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9 Proceso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Circular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7 Elipse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10 Anillo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11 Rectángulo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4 Marcador de título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9" name="8 Marcador de texto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24" name="23 Marcador de fecha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869786A-2105-466B-8CE5-94E7ABF3C8F0}" type="datetimeFigureOut">
              <a:rPr lang="es-ES" smtClean="0"/>
              <a:pPr/>
              <a:t>09/12/2011</a:t>
            </a:fld>
            <a:endParaRPr lang="es-ES"/>
          </a:p>
        </p:txBody>
      </p:sp>
      <p:sp>
        <p:nvSpPr>
          <p:cNvPr id="10" name="9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s-ES"/>
          </a:p>
        </p:txBody>
      </p:sp>
      <p:sp>
        <p:nvSpPr>
          <p:cNvPr id="22" name="21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E07AB102-A51D-4572-8660-A8543F93FA36}" type="slidenum">
              <a:rPr lang="es-ES" smtClean="0"/>
              <a:pPr/>
              <a:t>‹Nº›</a:t>
            </a:fld>
            <a:endParaRPr lang="es-ES"/>
          </a:p>
        </p:txBody>
      </p:sp>
      <p:sp>
        <p:nvSpPr>
          <p:cNvPr id="15" name="14 Rectángulo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7" Type="http://schemas.openxmlformats.org/officeDocument/2006/relationships/image" Target="../media/image22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openxmlformats.org/officeDocument/2006/relationships/image" Target="../media/image34.jpeg"/><Relationship Id="rId7" Type="http://schemas.openxmlformats.org/officeDocument/2006/relationships/image" Target="../media/image37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11" Type="http://schemas.openxmlformats.org/officeDocument/2006/relationships/image" Target="../media/image41.jpeg"/><Relationship Id="rId5" Type="http://schemas.openxmlformats.org/officeDocument/2006/relationships/image" Target="../media/image35.jpeg"/><Relationship Id="rId10" Type="http://schemas.openxmlformats.org/officeDocument/2006/relationships/image" Target="../media/image40.jpeg"/><Relationship Id="rId4" Type="http://schemas.openxmlformats.org/officeDocument/2006/relationships/image" Target="../media/image9.jpeg"/><Relationship Id="rId9" Type="http://schemas.openxmlformats.org/officeDocument/2006/relationships/image" Target="../media/image39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11560" y="2348880"/>
            <a:ext cx="7772400" cy="1470025"/>
          </a:xfrm>
        </p:spPr>
        <p:txBody>
          <a:bodyPr/>
          <a:lstStyle/>
          <a:p>
            <a:pPr algn="ctr"/>
            <a:r>
              <a:rPr lang="es-ES" dirty="0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</a:rPr>
              <a:t>VARIABLES PRONÒSTICAS</a:t>
            </a:r>
            <a:endParaRPr lang="es-ES" dirty="0"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" name="3 Rectángulo redondeado"/>
          <p:cNvSpPr/>
          <p:nvPr/>
        </p:nvSpPr>
        <p:spPr>
          <a:xfrm>
            <a:off x="2555776" y="4653136"/>
            <a:ext cx="4104456" cy="648072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>
              <a:solidFill>
                <a:schemeClr val="tx1"/>
              </a:solidFill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46721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err="1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</a:rPr>
              <a:t>Extensiòn</a:t>
            </a:r>
            <a:r>
              <a:rPr lang="es-ES" dirty="0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</a:rPr>
              <a:t> a istmo y cuello uterino</a:t>
            </a:r>
            <a:endParaRPr lang="es-ES" dirty="0"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0" name="9 Marcador de contenido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88024" y="1628800"/>
            <a:ext cx="3960440" cy="3816424"/>
          </a:xfrm>
        </p:spPr>
      </p:pic>
      <p:sp>
        <p:nvSpPr>
          <p:cNvPr id="4" name="3 Rectángulo redondeado"/>
          <p:cNvSpPr/>
          <p:nvPr/>
        </p:nvSpPr>
        <p:spPr>
          <a:xfrm>
            <a:off x="1547664" y="1628800"/>
            <a:ext cx="3024336" cy="792088"/>
          </a:xfrm>
          <a:prstGeom prst="round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 err="1" smtClean="0"/>
              <a:t>Localizaciòn</a:t>
            </a:r>
            <a:r>
              <a:rPr lang="es-ES" b="1" dirty="0" smtClean="0"/>
              <a:t> del tumor dentro del </a:t>
            </a:r>
            <a:r>
              <a:rPr lang="es-ES" b="1" dirty="0" err="1" smtClean="0"/>
              <a:t>ùtero</a:t>
            </a:r>
            <a:endParaRPr lang="es-ES" b="1" dirty="0"/>
          </a:p>
        </p:txBody>
      </p:sp>
      <p:sp>
        <p:nvSpPr>
          <p:cNvPr id="5" name="4 Rectángulo redondeado"/>
          <p:cNvSpPr/>
          <p:nvPr/>
        </p:nvSpPr>
        <p:spPr>
          <a:xfrm>
            <a:off x="1547664" y="2420888"/>
            <a:ext cx="3024336" cy="792088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 smtClean="0"/>
              <a:t>Istmo, cuello uterino o ambos </a:t>
            </a:r>
            <a:endParaRPr lang="es-ES" b="1" dirty="0"/>
          </a:p>
        </p:txBody>
      </p:sp>
      <p:sp>
        <p:nvSpPr>
          <p:cNvPr id="6" name="5 Rectángulo redondeado"/>
          <p:cNvSpPr/>
          <p:nvPr/>
        </p:nvSpPr>
        <p:spPr>
          <a:xfrm>
            <a:off x="1547664" y="3212976"/>
            <a:ext cx="3024336" cy="1080120"/>
          </a:xfrm>
          <a:prstGeom prst="roundRect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 smtClean="0"/>
              <a:t>Enfermedad extrauterina</a:t>
            </a:r>
          </a:p>
          <a:p>
            <a:pPr algn="ctr"/>
            <a:r>
              <a:rPr lang="es-ES" b="1" dirty="0" err="1" smtClean="0"/>
              <a:t>Metàstasis</a:t>
            </a:r>
            <a:r>
              <a:rPr lang="es-ES" b="1" dirty="0" smtClean="0"/>
              <a:t> ganglios </a:t>
            </a:r>
            <a:r>
              <a:rPr lang="es-ES" b="1" dirty="0" err="1" smtClean="0"/>
              <a:t>linfàticos</a:t>
            </a:r>
            <a:endParaRPr lang="es-ES" b="1" dirty="0" smtClean="0"/>
          </a:p>
          <a:p>
            <a:pPr algn="ctr"/>
            <a:r>
              <a:rPr lang="es-ES" b="1" dirty="0" smtClean="0"/>
              <a:t>recurrencia</a:t>
            </a:r>
            <a:endParaRPr lang="es-ES" b="1" dirty="0"/>
          </a:p>
        </p:txBody>
      </p:sp>
      <p:sp>
        <p:nvSpPr>
          <p:cNvPr id="7" name="6 Rectángulo redondeado"/>
          <p:cNvSpPr/>
          <p:nvPr/>
        </p:nvSpPr>
        <p:spPr>
          <a:xfrm>
            <a:off x="1547664" y="4293096"/>
            <a:ext cx="3024336" cy="648072"/>
          </a:xfrm>
          <a:prstGeom prst="round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 smtClean="0"/>
              <a:t>Fondo uterino 13 % recidivas </a:t>
            </a:r>
            <a:endParaRPr lang="es-ES" b="1" dirty="0"/>
          </a:p>
        </p:txBody>
      </p:sp>
      <p:sp>
        <p:nvSpPr>
          <p:cNvPr id="8" name="7 Rectángulo redondeado"/>
          <p:cNvSpPr/>
          <p:nvPr/>
        </p:nvSpPr>
        <p:spPr>
          <a:xfrm>
            <a:off x="1547664" y="4941168"/>
            <a:ext cx="3024336" cy="648072"/>
          </a:xfrm>
          <a:prstGeom prst="roundRect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 smtClean="0"/>
              <a:t>Segmento inferior </a:t>
            </a:r>
            <a:r>
              <a:rPr lang="es-ES" b="1" dirty="0" err="1" smtClean="0"/>
              <a:t>ùtero</a:t>
            </a:r>
            <a:r>
              <a:rPr lang="es-ES" b="1" dirty="0" smtClean="0"/>
              <a:t> o cuello uterino 44%</a:t>
            </a:r>
            <a:endParaRPr lang="es-ES" b="1" dirty="0"/>
          </a:p>
        </p:txBody>
      </p:sp>
      <p:sp>
        <p:nvSpPr>
          <p:cNvPr id="9" name="8 Rectángulo redondeado"/>
          <p:cNvSpPr/>
          <p:nvPr/>
        </p:nvSpPr>
        <p:spPr>
          <a:xfrm>
            <a:off x="1547664" y="5589240"/>
            <a:ext cx="7344816" cy="648072"/>
          </a:xfrm>
          <a:prstGeom prst="round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 err="1" smtClean="0"/>
              <a:t>Afecciòn</a:t>
            </a:r>
            <a:r>
              <a:rPr lang="es-ES" b="1" dirty="0" smtClean="0"/>
              <a:t> cervical : grado tumoral alto,  tumores invasivos mayor tamaño y mas profundos     MAYOR RIESGO RECIDIVAS </a:t>
            </a:r>
            <a:endParaRPr lang="es-ES" b="1" dirty="0"/>
          </a:p>
        </p:txBody>
      </p:sp>
    </p:spTree>
    <p:extLst>
      <p:ext uri="{BB962C8B-B14F-4D97-AF65-F5344CB8AC3E}">
        <p14:creationId xmlns:p14="http://schemas.microsoft.com/office/powerpoint/2010/main" xmlns="" val="96258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dirty="0" err="1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</a:rPr>
              <a:t>Invasiòn</a:t>
            </a:r>
            <a:r>
              <a:rPr lang="es-ES" dirty="0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</a:rPr>
              <a:t> de los anexos </a:t>
            </a:r>
            <a:endParaRPr lang="es-ES" dirty="0"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7" name="6 Marcador de contenido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64088" y="3861048"/>
            <a:ext cx="3396475" cy="2808312"/>
          </a:xfrm>
        </p:spPr>
      </p:pic>
      <p:sp>
        <p:nvSpPr>
          <p:cNvPr id="4" name="3 Elipse"/>
          <p:cNvSpPr/>
          <p:nvPr/>
        </p:nvSpPr>
        <p:spPr>
          <a:xfrm>
            <a:off x="1907704" y="1628800"/>
            <a:ext cx="2520280" cy="2088232"/>
          </a:xfrm>
          <a:prstGeom prst="ellipse">
            <a:avLst/>
          </a:prstGeom>
          <a:solidFill>
            <a:srgbClr val="6600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 smtClean="0">
                <a:solidFill>
                  <a:schemeClr val="bg1"/>
                </a:solidFill>
              </a:rPr>
              <a:t>Riesgo alto de recurrencia</a:t>
            </a:r>
            <a:endParaRPr lang="es-ES" b="1" dirty="0">
              <a:solidFill>
                <a:schemeClr val="bg1"/>
              </a:solidFill>
            </a:endParaRPr>
          </a:p>
        </p:txBody>
      </p:sp>
      <p:sp>
        <p:nvSpPr>
          <p:cNvPr id="5" name="4 Rectángulo redondeado"/>
          <p:cNvSpPr/>
          <p:nvPr/>
        </p:nvSpPr>
        <p:spPr>
          <a:xfrm>
            <a:off x="5796136" y="1844824"/>
            <a:ext cx="2376264" cy="1080120"/>
          </a:xfrm>
          <a:prstGeom prst="roundRect">
            <a:avLst/>
          </a:prstGeom>
          <a:solidFill>
            <a:srgbClr val="9933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 smtClean="0"/>
              <a:t>20% pacientes con </a:t>
            </a:r>
            <a:r>
              <a:rPr lang="es-ES" b="1" dirty="0" err="1" smtClean="0"/>
              <a:t>invasiòn</a:t>
            </a:r>
            <a:r>
              <a:rPr lang="es-ES" b="1" dirty="0" smtClean="0"/>
              <a:t> anexos </a:t>
            </a:r>
            <a:endParaRPr lang="es-ES" b="1" dirty="0"/>
          </a:p>
        </p:txBody>
      </p:sp>
      <p:sp>
        <p:nvSpPr>
          <p:cNvPr id="6" name="5 Rectángulo redondeado"/>
          <p:cNvSpPr/>
          <p:nvPr/>
        </p:nvSpPr>
        <p:spPr>
          <a:xfrm>
            <a:off x="5794889" y="2924944"/>
            <a:ext cx="2376264" cy="648072"/>
          </a:xfrm>
          <a:prstGeom prst="roundRect">
            <a:avLst/>
          </a:prstGeom>
          <a:solidFill>
            <a:srgbClr val="FF99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 smtClean="0"/>
              <a:t>Supervivencia 85 %</a:t>
            </a:r>
            <a:endParaRPr lang="es-ES" b="1" dirty="0"/>
          </a:p>
        </p:txBody>
      </p:sp>
      <p:pic>
        <p:nvPicPr>
          <p:cNvPr id="8" name="7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7584" y="3933056"/>
            <a:ext cx="4182113" cy="2736304"/>
          </a:xfrm>
          <a:prstGeom prst="rect">
            <a:avLst/>
          </a:prstGeom>
        </p:spPr>
      </p:pic>
      <p:pic>
        <p:nvPicPr>
          <p:cNvPr id="9" name="8 Imagen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27" y="16559"/>
            <a:ext cx="2619375" cy="17430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814700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dirty="0" err="1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</a:rPr>
              <a:t>Citologìa</a:t>
            </a:r>
            <a:r>
              <a:rPr lang="es-ES" dirty="0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</a:rPr>
              <a:t> peritoneal</a:t>
            </a:r>
            <a:endParaRPr lang="es-ES" dirty="0"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4" name="13 Marcador de contenido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43608" y="4725144"/>
            <a:ext cx="8100392" cy="21328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3 Rectángulo redondeado"/>
          <p:cNvSpPr/>
          <p:nvPr/>
        </p:nvSpPr>
        <p:spPr>
          <a:xfrm>
            <a:off x="1475656" y="1484784"/>
            <a:ext cx="3708412" cy="576064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 err="1" smtClean="0"/>
              <a:t>Invasiòn</a:t>
            </a:r>
            <a:r>
              <a:rPr lang="es-ES" b="1" dirty="0" smtClean="0"/>
              <a:t> </a:t>
            </a:r>
            <a:r>
              <a:rPr lang="es-ES" b="1" dirty="0" err="1" smtClean="0"/>
              <a:t>miometrial</a:t>
            </a:r>
            <a:r>
              <a:rPr lang="es-ES" b="1" dirty="0" smtClean="0"/>
              <a:t> profunda </a:t>
            </a:r>
            <a:endParaRPr lang="es-ES" b="1" dirty="0"/>
          </a:p>
        </p:txBody>
      </p:sp>
      <p:sp>
        <p:nvSpPr>
          <p:cNvPr id="5" name="4 Rectángulo redondeado"/>
          <p:cNvSpPr/>
          <p:nvPr/>
        </p:nvSpPr>
        <p:spPr>
          <a:xfrm>
            <a:off x="1475656" y="2060848"/>
            <a:ext cx="3708412" cy="504056"/>
          </a:xfrm>
          <a:prstGeom prst="roundRect">
            <a:avLst/>
          </a:prstGeom>
          <a:solidFill>
            <a:srgbClr val="DF535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 err="1" smtClean="0"/>
              <a:t>Afecciòn</a:t>
            </a:r>
            <a:r>
              <a:rPr lang="es-ES" b="1" dirty="0" smtClean="0"/>
              <a:t> de cuello uterino</a:t>
            </a:r>
            <a:endParaRPr lang="es-ES" b="1" dirty="0"/>
          </a:p>
        </p:txBody>
      </p:sp>
      <p:sp>
        <p:nvSpPr>
          <p:cNvPr id="6" name="5 Rectángulo redondeado"/>
          <p:cNvSpPr/>
          <p:nvPr/>
        </p:nvSpPr>
        <p:spPr>
          <a:xfrm>
            <a:off x="1475656" y="2564904"/>
            <a:ext cx="3708412" cy="792088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 err="1" smtClean="0"/>
              <a:t>Invasiòn</a:t>
            </a:r>
            <a:r>
              <a:rPr lang="es-ES" b="1" dirty="0" smtClean="0"/>
              <a:t> anexos y </a:t>
            </a:r>
            <a:r>
              <a:rPr lang="es-ES" b="1" dirty="0" err="1" smtClean="0"/>
              <a:t>metastasis</a:t>
            </a:r>
            <a:r>
              <a:rPr lang="es-ES" b="1" dirty="0" smtClean="0"/>
              <a:t> a ganglios </a:t>
            </a:r>
            <a:r>
              <a:rPr lang="es-ES" b="1" dirty="0" err="1" smtClean="0"/>
              <a:t>linfàticos</a:t>
            </a:r>
            <a:endParaRPr lang="es-ES" b="1" dirty="0"/>
          </a:p>
        </p:txBody>
      </p:sp>
      <p:sp>
        <p:nvSpPr>
          <p:cNvPr id="7" name="6 Rectángulo redondeado"/>
          <p:cNvSpPr/>
          <p:nvPr/>
        </p:nvSpPr>
        <p:spPr>
          <a:xfrm>
            <a:off x="1475656" y="3356992"/>
            <a:ext cx="3708412" cy="720080"/>
          </a:xfrm>
          <a:prstGeom prst="roundRect">
            <a:avLst/>
          </a:prstGeom>
          <a:solidFill>
            <a:srgbClr val="DF535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 smtClean="0"/>
              <a:t>Recidiva de enfermedad </a:t>
            </a:r>
            <a:r>
              <a:rPr lang="es-ES" b="1" dirty="0" err="1" smtClean="0"/>
              <a:t>intraabdominal</a:t>
            </a:r>
            <a:endParaRPr lang="es-ES" b="1" dirty="0"/>
          </a:p>
        </p:txBody>
      </p:sp>
      <p:sp>
        <p:nvSpPr>
          <p:cNvPr id="8" name="7 Rectángulo redondeado"/>
          <p:cNvSpPr/>
          <p:nvPr/>
        </p:nvSpPr>
        <p:spPr>
          <a:xfrm>
            <a:off x="1475656" y="4077072"/>
            <a:ext cx="3708412" cy="648072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 smtClean="0"/>
              <a:t>Mayor riesgo de recurrencia</a:t>
            </a:r>
            <a:endParaRPr lang="es-ES" b="1" dirty="0"/>
          </a:p>
        </p:txBody>
      </p:sp>
      <p:sp>
        <p:nvSpPr>
          <p:cNvPr id="9" name="8 Flecha abajo"/>
          <p:cNvSpPr/>
          <p:nvPr/>
        </p:nvSpPr>
        <p:spPr>
          <a:xfrm>
            <a:off x="1043608" y="1484784"/>
            <a:ext cx="432048" cy="3240360"/>
          </a:xfrm>
          <a:prstGeom prst="down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" name="9 Elipse"/>
          <p:cNvSpPr/>
          <p:nvPr/>
        </p:nvSpPr>
        <p:spPr>
          <a:xfrm>
            <a:off x="5364088" y="1484784"/>
            <a:ext cx="1512168" cy="108012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 smtClean="0"/>
              <a:t>positiva</a:t>
            </a:r>
            <a:endParaRPr lang="es-ES" b="1" dirty="0"/>
          </a:p>
        </p:txBody>
      </p:sp>
      <p:sp>
        <p:nvSpPr>
          <p:cNvPr id="11" name="10 Rectángulo redondeado"/>
          <p:cNvSpPr/>
          <p:nvPr/>
        </p:nvSpPr>
        <p:spPr>
          <a:xfrm>
            <a:off x="7092280" y="1628800"/>
            <a:ext cx="1800200" cy="2880320"/>
          </a:xfrm>
          <a:prstGeom prst="roundRect">
            <a:avLst/>
          </a:prstGeom>
          <a:solidFill>
            <a:schemeClr val="bg2">
              <a:lumMod val="1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 smtClean="0"/>
              <a:t>Efecto adverso supervivencia si invade anexos y no si solo esta confinado al </a:t>
            </a:r>
            <a:r>
              <a:rPr lang="es-ES" b="1" dirty="0" err="1" smtClean="0"/>
              <a:t>ùtero</a:t>
            </a:r>
            <a:endParaRPr lang="es-ES" b="1" dirty="0"/>
          </a:p>
        </p:txBody>
      </p:sp>
      <p:sp>
        <p:nvSpPr>
          <p:cNvPr id="13" name="12 Flecha a la derecha con bandas"/>
          <p:cNvSpPr/>
          <p:nvPr/>
        </p:nvSpPr>
        <p:spPr>
          <a:xfrm>
            <a:off x="5940152" y="2960948"/>
            <a:ext cx="936104" cy="756084"/>
          </a:xfrm>
          <a:prstGeom prst="striped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3217200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dirty="0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</a:rPr>
              <a:t>Conclusiones</a:t>
            </a:r>
            <a:endParaRPr lang="es-ES" dirty="0"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9" name="8 Marcador de contenido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797152"/>
            <a:ext cx="2540000" cy="20608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3 Rectángulo redondeado"/>
          <p:cNvSpPr/>
          <p:nvPr/>
        </p:nvSpPr>
        <p:spPr>
          <a:xfrm>
            <a:off x="1403648" y="1484784"/>
            <a:ext cx="7488832" cy="648072"/>
          </a:xfrm>
          <a:prstGeom prst="roundRect">
            <a:avLst/>
          </a:prstGeom>
          <a:solidFill>
            <a:srgbClr val="DF535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 smtClean="0"/>
              <a:t>La </a:t>
            </a:r>
            <a:r>
              <a:rPr lang="es-ES" b="1" dirty="0" err="1" smtClean="0"/>
              <a:t>citologìa</a:t>
            </a:r>
            <a:r>
              <a:rPr lang="es-ES" b="1" dirty="0" smtClean="0"/>
              <a:t> se acompaña de otros factores de mal </a:t>
            </a:r>
            <a:r>
              <a:rPr lang="es-ES" b="1" dirty="0" err="1" smtClean="0"/>
              <a:t>pronòstico</a:t>
            </a:r>
            <a:endParaRPr lang="es-ES" b="1" dirty="0"/>
          </a:p>
        </p:txBody>
      </p:sp>
      <p:sp>
        <p:nvSpPr>
          <p:cNvPr id="5" name="4 Rectángulo redondeado"/>
          <p:cNvSpPr/>
          <p:nvPr/>
        </p:nvSpPr>
        <p:spPr>
          <a:xfrm>
            <a:off x="1403648" y="2132856"/>
            <a:ext cx="7488832" cy="648072"/>
          </a:xfrm>
          <a:prstGeom prst="roundRect">
            <a:avLst/>
          </a:prstGeom>
          <a:solidFill>
            <a:srgbClr val="6600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 smtClean="0"/>
              <a:t>Positiva: sino hay </a:t>
            </a:r>
            <a:r>
              <a:rPr lang="es-ES" b="1" dirty="0" err="1" smtClean="0"/>
              <a:t>enf</a:t>
            </a:r>
            <a:r>
              <a:rPr lang="es-ES" b="1" dirty="0" smtClean="0"/>
              <a:t>. Extrauterina o factores de mal </a:t>
            </a:r>
            <a:r>
              <a:rPr lang="es-ES" b="1" dirty="0" err="1" smtClean="0"/>
              <a:t>pronòstico</a:t>
            </a:r>
            <a:r>
              <a:rPr lang="es-ES" b="1" dirty="0" smtClean="0"/>
              <a:t> NO HAY PELIGRO SUPERVIVENCIA Y RECURRENCIAS</a:t>
            </a:r>
            <a:endParaRPr lang="es-ES" b="1" dirty="0"/>
          </a:p>
        </p:txBody>
      </p:sp>
      <p:sp>
        <p:nvSpPr>
          <p:cNvPr id="6" name="5 Rectángulo redondeado"/>
          <p:cNvSpPr/>
          <p:nvPr/>
        </p:nvSpPr>
        <p:spPr>
          <a:xfrm>
            <a:off x="1403648" y="2780928"/>
            <a:ext cx="7560840" cy="108012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 smtClean="0"/>
              <a:t>Positiva: </a:t>
            </a:r>
            <a:r>
              <a:rPr lang="es-ES" b="1" dirty="0" err="1" smtClean="0"/>
              <a:t>enf</a:t>
            </a:r>
            <a:r>
              <a:rPr lang="es-ES" b="1" dirty="0" smtClean="0"/>
              <a:t>. Extrauterina y factores mal </a:t>
            </a:r>
            <a:r>
              <a:rPr lang="es-ES" b="1" dirty="0" err="1" smtClean="0"/>
              <a:t>pronòstico</a:t>
            </a:r>
            <a:endParaRPr lang="es-ES" b="1" dirty="0" smtClean="0"/>
          </a:p>
          <a:p>
            <a:pPr algn="ctr"/>
            <a:r>
              <a:rPr lang="es-ES" b="1" dirty="0" smtClean="0"/>
              <a:t>Recurrencia </a:t>
            </a:r>
            <a:r>
              <a:rPr lang="es-ES" b="1" dirty="0" err="1" smtClean="0"/>
              <a:t>intraabdominal</a:t>
            </a:r>
            <a:r>
              <a:rPr lang="es-ES" b="1" dirty="0" smtClean="0"/>
              <a:t> y efecto adverso de </a:t>
            </a:r>
            <a:r>
              <a:rPr lang="es-ES" b="1" dirty="0" err="1" smtClean="0"/>
              <a:t>supervicencia</a:t>
            </a:r>
            <a:endParaRPr lang="es-ES" b="1" dirty="0"/>
          </a:p>
        </p:txBody>
      </p:sp>
      <p:sp>
        <p:nvSpPr>
          <p:cNvPr id="7" name="6 Flecha arriba"/>
          <p:cNvSpPr/>
          <p:nvPr/>
        </p:nvSpPr>
        <p:spPr>
          <a:xfrm>
            <a:off x="1403648" y="3140968"/>
            <a:ext cx="484632" cy="540060"/>
          </a:xfrm>
          <a:prstGeom prst="up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" name="7 Rectángulo redondeado"/>
          <p:cNvSpPr/>
          <p:nvPr/>
        </p:nvSpPr>
        <p:spPr>
          <a:xfrm>
            <a:off x="1403648" y="3861048"/>
            <a:ext cx="7560840" cy="936104"/>
          </a:xfrm>
          <a:prstGeom prst="roundRect">
            <a:avLst/>
          </a:prstGeom>
          <a:solidFill>
            <a:srgbClr val="0033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 smtClean="0"/>
              <a:t>Diversas modalidades </a:t>
            </a:r>
            <a:r>
              <a:rPr lang="es-ES" b="1" dirty="0" err="1" smtClean="0"/>
              <a:t>terapeuticas</a:t>
            </a:r>
            <a:r>
              <a:rPr lang="es-ES" b="1" dirty="0" smtClean="0"/>
              <a:t> :  no tienen beneficio para pacientes con </a:t>
            </a:r>
            <a:r>
              <a:rPr lang="es-ES" b="1" dirty="0" err="1" smtClean="0"/>
              <a:t>càncer</a:t>
            </a:r>
            <a:r>
              <a:rPr lang="es-ES" b="1" dirty="0" smtClean="0"/>
              <a:t> endometrial y </a:t>
            </a:r>
            <a:r>
              <a:rPr lang="es-ES" b="1" dirty="0" err="1" smtClean="0"/>
              <a:t>citologìa</a:t>
            </a:r>
            <a:r>
              <a:rPr lang="es-ES" b="1" dirty="0" smtClean="0"/>
              <a:t> positiva</a:t>
            </a:r>
            <a:endParaRPr lang="es-ES" b="1" dirty="0"/>
          </a:p>
        </p:txBody>
      </p:sp>
      <p:pic>
        <p:nvPicPr>
          <p:cNvPr id="10" name="9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55776" y="4797152"/>
            <a:ext cx="6588223" cy="20608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10 Imagen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21169" y="-187997"/>
            <a:ext cx="3167506" cy="17545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11 Imagen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58144" y="1"/>
            <a:ext cx="2114550" cy="13785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4014109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</a:rPr>
              <a:t>Metàstasis</a:t>
            </a:r>
            <a:r>
              <a:rPr lang="es-ES" dirty="0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</a:rPr>
              <a:t> a ganglios </a:t>
            </a:r>
            <a:r>
              <a:rPr lang="es-ES" dirty="0" err="1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</a:rPr>
              <a:t>linfàticos</a:t>
            </a:r>
            <a:endParaRPr lang="es-ES" dirty="0"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4" name="13 Marcador de contenido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96403" y="4681698"/>
            <a:ext cx="2628900" cy="1743075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4" name="3 Elipse"/>
          <p:cNvSpPr/>
          <p:nvPr/>
        </p:nvSpPr>
        <p:spPr>
          <a:xfrm>
            <a:off x="1619672" y="1556792"/>
            <a:ext cx="3600400" cy="108012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 smtClean="0"/>
              <a:t>Factor </a:t>
            </a:r>
            <a:r>
              <a:rPr lang="es-ES" b="1" dirty="0" err="1" smtClean="0"/>
              <a:t>pronòstico</a:t>
            </a:r>
            <a:r>
              <a:rPr lang="es-ES" b="1" dirty="0" smtClean="0"/>
              <a:t> de mayor importancia</a:t>
            </a:r>
            <a:endParaRPr lang="es-ES" b="1" dirty="0"/>
          </a:p>
        </p:txBody>
      </p:sp>
      <p:sp>
        <p:nvSpPr>
          <p:cNvPr id="5" name="4 Rectángulo redondeado"/>
          <p:cNvSpPr/>
          <p:nvPr/>
        </p:nvSpPr>
        <p:spPr>
          <a:xfrm>
            <a:off x="1619672" y="2780928"/>
            <a:ext cx="3672408" cy="504056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 smtClean="0"/>
              <a:t>Pacientes etapa </a:t>
            </a:r>
            <a:r>
              <a:rPr lang="es-ES" b="1" dirty="0" err="1" smtClean="0"/>
              <a:t>clìnica</a:t>
            </a:r>
            <a:r>
              <a:rPr lang="es-ES" b="1" dirty="0" smtClean="0"/>
              <a:t> I </a:t>
            </a:r>
            <a:endParaRPr lang="es-ES" b="1" dirty="0"/>
          </a:p>
        </p:txBody>
      </p:sp>
      <p:sp>
        <p:nvSpPr>
          <p:cNvPr id="6" name="5 Rectángulo redondeado"/>
          <p:cNvSpPr/>
          <p:nvPr/>
        </p:nvSpPr>
        <p:spPr>
          <a:xfrm>
            <a:off x="1619672" y="3284984"/>
            <a:ext cx="3672408" cy="576064"/>
          </a:xfrm>
          <a:prstGeom prst="roundRect">
            <a:avLst/>
          </a:prstGeom>
          <a:solidFill>
            <a:schemeClr val="accent4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 smtClean="0"/>
              <a:t>10% </a:t>
            </a:r>
            <a:r>
              <a:rPr lang="es-ES" b="1" dirty="0" err="1" smtClean="0"/>
              <a:t>metastasis</a:t>
            </a:r>
            <a:r>
              <a:rPr lang="es-ES" b="1" dirty="0" smtClean="0"/>
              <a:t> a ganglios </a:t>
            </a:r>
            <a:r>
              <a:rPr lang="es-ES" b="1" dirty="0" err="1" smtClean="0"/>
              <a:t>pelvicos</a:t>
            </a:r>
            <a:endParaRPr lang="es-ES" b="1" dirty="0"/>
          </a:p>
        </p:txBody>
      </p:sp>
      <p:sp>
        <p:nvSpPr>
          <p:cNvPr id="7" name="6 Rectángulo redondeado"/>
          <p:cNvSpPr/>
          <p:nvPr/>
        </p:nvSpPr>
        <p:spPr>
          <a:xfrm>
            <a:off x="1619672" y="3861048"/>
            <a:ext cx="3672408" cy="576064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 smtClean="0"/>
              <a:t>6% a ganglios </a:t>
            </a:r>
            <a:r>
              <a:rPr lang="es-ES" b="1" dirty="0" err="1" smtClean="0"/>
              <a:t>paraaorticos</a:t>
            </a:r>
            <a:r>
              <a:rPr lang="es-ES" b="1" dirty="0" smtClean="0"/>
              <a:t> </a:t>
            </a:r>
            <a:endParaRPr lang="es-ES" b="1" dirty="0"/>
          </a:p>
        </p:txBody>
      </p:sp>
      <p:sp>
        <p:nvSpPr>
          <p:cNvPr id="8" name="7 Elipse"/>
          <p:cNvSpPr/>
          <p:nvPr/>
        </p:nvSpPr>
        <p:spPr>
          <a:xfrm>
            <a:off x="5508104" y="1556792"/>
            <a:ext cx="3384376" cy="1224136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 smtClean="0"/>
              <a:t>Tasa de supervivencia a 5 años</a:t>
            </a:r>
            <a:endParaRPr lang="es-ES" b="1" dirty="0"/>
          </a:p>
        </p:txBody>
      </p:sp>
      <p:sp>
        <p:nvSpPr>
          <p:cNvPr id="9" name="8 Rectángulo redondeado"/>
          <p:cNvSpPr/>
          <p:nvPr/>
        </p:nvSpPr>
        <p:spPr>
          <a:xfrm>
            <a:off x="5508104" y="2924944"/>
            <a:ext cx="3384376" cy="648072"/>
          </a:xfrm>
          <a:prstGeom prst="round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 err="1" smtClean="0"/>
              <a:t>Metastasis</a:t>
            </a:r>
            <a:r>
              <a:rPr lang="es-ES" b="1" dirty="0" smtClean="0"/>
              <a:t> a ganglios </a:t>
            </a:r>
            <a:r>
              <a:rPr lang="es-ES" b="1" dirty="0" err="1" smtClean="0"/>
              <a:t>linfàticos</a:t>
            </a:r>
            <a:r>
              <a:rPr lang="es-ES" b="1" dirty="0" smtClean="0"/>
              <a:t>  54 % </a:t>
            </a:r>
            <a:endParaRPr lang="es-ES" b="1" dirty="0"/>
          </a:p>
        </p:txBody>
      </p:sp>
      <p:sp>
        <p:nvSpPr>
          <p:cNvPr id="10" name="9 Rectángulo redondeado"/>
          <p:cNvSpPr/>
          <p:nvPr/>
        </p:nvSpPr>
        <p:spPr>
          <a:xfrm>
            <a:off x="5508104" y="3654330"/>
            <a:ext cx="3384376" cy="720080"/>
          </a:xfrm>
          <a:prstGeom prst="round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 smtClean="0"/>
              <a:t>Sin </a:t>
            </a:r>
            <a:r>
              <a:rPr lang="es-ES" b="1" dirty="0" err="1" smtClean="0"/>
              <a:t>metastasis</a:t>
            </a:r>
            <a:r>
              <a:rPr lang="es-ES" b="1" dirty="0" smtClean="0"/>
              <a:t> a ganglios 90%</a:t>
            </a:r>
            <a:endParaRPr lang="es-ES" b="1" dirty="0"/>
          </a:p>
        </p:txBody>
      </p:sp>
      <p:sp>
        <p:nvSpPr>
          <p:cNvPr id="11" name="10 Elipse"/>
          <p:cNvSpPr/>
          <p:nvPr/>
        </p:nvSpPr>
        <p:spPr>
          <a:xfrm>
            <a:off x="1043608" y="4653136"/>
            <a:ext cx="2412268" cy="1944216"/>
          </a:xfrm>
          <a:prstGeom prst="ellipse">
            <a:avLst/>
          </a:prstGeom>
          <a:solidFill>
            <a:srgbClr val="00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 err="1" smtClean="0"/>
              <a:t>Metastasis</a:t>
            </a:r>
            <a:r>
              <a:rPr lang="es-ES" b="1" dirty="0" smtClean="0"/>
              <a:t> ganglios </a:t>
            </a:r>
            <a:endParaRPr lang="es-ES" b="1" dirty="0"/>
          </a:p>
        </p:txBody>
      </p:sp>
      <p:sp>
        <p:nvSpPr>
          <p:cNvPr id="12" name="11 Rectángulo redondeado"/>
          <p:cNvSpPr/>
          <p:nvPr/>
        </p:nvSpPr>
        <p:spPr>
          <a:xfrm>
            <a:off x="4572000" y="5013176"/>
            <a:ext cx="1872208" cy="108012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 smtClean="0">
                <a:solidFill>
                  <a:schemeClr val="tx1"/>
                </a:solidFill>
              </a:rPr>
              <a:t>6 veces mas riesgo de </a:t>
            </a:r>
            <a:r>
              <a:rPr lang="es-ES" b="1" dirty="0" err="1" smtClean="0">
                <a:solidFill>
                  <a:schemeClr val="tx1"/>
                </a:solidFill>
              </a:rPr>
              <a:t>càncer</a:t>
            </a:r>
            <a:r>
              <a:rPr lang="es-ES" b="1" dirty="0" smtClean="0">
                <a:solidFill>
                  <a:schemeClr val="tx1"/>
                </a:solidFill>
              </a:rPr>
              <a:t> recurrente </a:t>
            </a:r>
            <a:endParaRPr lang="es-ES" b="1" dirty="0">
              <a:solidFill>
                <a:schemeClr val="tx1"/>
              </a:solidFill>
            </a:endParaRPr>
          </a:p>
        </p:txBody>
      </p:sp>
      <p:sp>
        <p:nvSpPr>
          <p:cNvPr id="13" name="12 Flecha derecha"/>
          <p:cNvSpPr/>
          <p:nvPr/>
        </p:nvSpPr>
        <p:spPr>
          <a:xfrm>
            <a:off x="3635896" y="5301208"/>
            <a:ext cx="720080" cy="792088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642767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dirty="0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</a:rPr>
              <a:t>Tumor </a:t>
            </a:r>
            <a:r>
              <a:rPr lang="es-ES" dirty="0" err="1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</a:rPr>
              <a:t>intraperitoneal</a:t>
            </a:r>
            <a:r>
              <a:rPr lang="es-ES" dirty="0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es-ES" dirty="0"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S" sz="2400" b="1" dirty="0" smtClean="0"/>
              <a:t>Se producen </a:t>
            </a:r>
            <a:r>
              <a:rPr lang="es-ES" sz="2400" b="1" dirty="0" err="1" smtClean="0"/>
              <a:t>metastasis</a:t>
            </a:r>
            <a:r>
              <a:rPr lang="es-ES" sz="2400" b="1" dirty="0" smtClean="0"/>
              <a:t> extrauterinas </a:t>
            </a:r>
          </a:p>
          <a:p>
            <a:r>
              <a:rPr lang="es-ES" sz="2400" b="1" dirty="0" err="1" smtClean="0"/>
              <a:t>Citologìa</a:t>
            </a:r>
            <a:r>
              <a:rPr lang="es-ES" sz="2400" b="1" dirty="0" smtClean="0"/>
              <a:t> peritoneal y </a:t>
            </a:r>
            <a:r>
              <a:rPr lang="es-ES" sz="2400" b="1" dirty="0" err="1" smtClean="0"/>
              <a:t>metastasis</a:t>
            </a:r>
            <a:r>
              <a:rPr lang="es-ES" sz="2400" b="1" dirty="0" smtClean="0"/>
              <a:t> a </a:t>
            </a:r>
            <a:r>
              <a:rPr lang="es-ES" sz="2400" b="1" dirty="0" err="1" smtClean="0"/>
              <a:t>G.linfàticos</a:t>
            </a:r>
            <a:r>
              <a:rPr lang="es-ES" sz="2400" b="1" dirty="0" smtClean="0"/>
              <a:t> </a:t>
            </a:r>
          </a:p>
          <a:p>
            <a:r>
              <a:rPr lang="es-E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 a 6 % </a:t>
            </a:r>
            <a:r>
              <a:rPr lang="es-ES" sz="2400" b="1" dirty="0" smtClean="0"/>
              <a:t>de pacientes en </a:t>
            </a:r>
            <a:r>
              <a:rPr lang="es-E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estadio I </a:t>
            </a:r>
          </a:p>
          <a:p>
            <a:r>
              <a:rPr lang="es-ES" sz="2400" b="1" dirty="0" smtClean="0"/>
              <a:t>Recidivas y supervivencia a 5 años  </a:t>
            </a:r>
            <a:r>
              <a:rPr lang="es-E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50 % </a:t>
            </a:r>
            <a:endParaRPr lang="es-E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3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47664" y="3573016"/>
            <a:ext cx="6480719" cy="252028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xmlns="" val="475523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dirty="0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</a:rPr>
              <a:t>Tamaño tumoral</a:t>
            </a:r>
            <a:endParaRPr lang="es-ES" dirty="0"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smtClean="0"/>
              <a:t> </a:t>
            </a:r>
          </a:p>
          <a:p>
            <a:endParaRPr lang="es-ES" dirty="0"/>
          </a:p>
          <a:p>
            <a:endParaRPr lang="es-ES" dirty="0" smtClean="0"/>
          </a:p>
          <a:p>
            <a:endParaRPr lang="es-ES" dirty="0"/>
          </a:p>
          <a:p>
            <a:r>
              <a:rPr lang="es-ES" dirty="0" smtClean="0"/>
              <a:t>                  </a:t>
            </a:r>
            <a:r>
              <a:rPr lang="es-E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98%   84%  64%</a:t>
            </a:r>
            <a:endParaRPr lang="es-ES" dirty="0"/>
          </a:p>
        </p:txBody>
      </p:sp>
      <p:sp>
        <p:nvSpPr>
          <p:cNvPr id="4" name="3 Rectángulo redondeado"/>
          <p:cNvSpPr/>
          <p:nvPr/>
        </p:nvSpPr>
        <p:spPr>
          <a:xfrm>
            <a:off x="1475656" y="1484784"/>
            <a:ext cx="7416824" cy="720080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 smtClean="0"/>
              <a:t>Factor </a:t>
            </a:r>
            <a:r>
              <a:rPr lang="es-ES" b="1" dirty="0" err="1" smtClean="0"/>
              <a:t>pronòstico</a:t>
            </a:r>
            <a:r>
              <a:rPr lang="es-ES" b="1" dirty="0" smtClean="0"/>
              <a:t> importante de </a:t>
            </a:r>
            <a:r>
              <a:rPr lang="es-ES" b="1" dirty="0" err="1" smtClean="0"/>
              <a:t>metastasis</a:t>
            </a:r>
            <a:r>
              <a:rPr lang="es-ES" b="1" dirty="0" smtClean="0"/>
              <a:t> a ganglios y supervivencia</a:t>
            </a:r>
            <a:endParaRPr lang="es-ES" b="1" dirty="0"/>
          </a:p>
        </p:txBody>
      </p:sp>
      <p:sp>
        <p:nvSpPr>
          <p:cNvPr id="5" name="4 Rectángulo redondeado"/>
          <p:cNvSpPr/>
          <p:nvPr/>
        </p:nvSpPr>
        <p:spPr>
          <a:xfrm>
            <a:off x="1475656" y="2420888"/>
            <a:ext cx="1224136" cy="648072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142 pacientes</a:t>
            </a:r>
            <a:endParaRPr lang="es-ES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5 Rectángulo redondeado"/>
          <p:cNvSpPr/>
          <p:nvPr/>
        </p:nvSpPr>
        <p:spPr>
          <a:xfrm>
            <a:off x="2699792" y="2420888"/>
            <a:ext cx="2484276" cy="720080"/>
          </a:xfrm>
          <a:prstGeom prst="roundRect">
            <a:avLst/>
          </a:prstGeom>
          <a:solidFill>
            <a:schemeClr val="bg2">
              <a:lumMod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 smtClean="0">
                <a:solidFill>
                  <a:schemeClr val="bg1"/>
                </a:solidFill>
              </a:rPr>
              <a:t>4% </a:t>
            </a:r>
            <a:r>
              <a:rPr lang="es-ES" b="1" dirty="0" err="1" smtClean="0">
                <a:solidFill>
                  <a:schemeClr val="bg1"/>
                </a:solidFill>
              </a:rPr>
              <a:t>metastasis</a:t>
            </a:r>
            <a:r>
              <a:rPr lang="es-ES" b="1" dirty="0" smtClean="0">
                <a:solidFill>
                  <a:schemeClr val="bg1"/>
                </a:solidFill>
              </a:rPr>
              <a:t> pacientes  menos 2cm </a:t>
            </a:r>
            <a:endParaRPr lang="es-ES" b="1" dirty="0">
              <a:solidFill>
                <a:schemeClr val="bg1"/>
              </a:solidFill>
            </a:endParaRPr>
          </a:p>
        </p:txBody>
      </p:sp>
      <p:sp>
        <p:nvSpPr>
          <p:cNvPr id="7" name="6 Rectángulo redondeado"/>
          <p:cNvSpPr/>
          <p:nvPr/>
        </p:nvSpPr>
        <p:spPr>
          <a:xfrm>
            <a:off x="5076056" y="2420888"/>
            <a:ext cx="1872208" cy="648072"/>
          </a:xfrm>
          <a:prstGeom prst="round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 smtClean="0"/>
              <a:t>15% 2 cm o </a:t>
            </a:r>
            <a:r>
              <a:rPr lang="es-ES" b="1" dirty="0" err="1" smtClean="0"/>
              <a:t>màs</a:t>
            </a:r>
            <a:endParaRPr lang="es-ES" b="1" dirty="0"/>
          </a:p>
        </p:txBody>
      </p:sp>
      <p:sp>
        <p:nvSpPr>
          <p:cNvPr id="8" name="7 Rectángulo redondeado"/>
          <p:cNvSpPr/>
          <p:nvPr/>
        </p:nvSpPr>
        <p:spPr>
          <a:xfrm>
            <a:off x="6948264" y="2420888"/>
            <a:ext cx="2195736" cy="648072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 smtClean="0"/>
              <a:t>35% toda la cavidad</a:t>
            </a:r>
            <a:endParaRPr lang="es-ES" b="1" dirty="0"/>
          </a:p>
        </p:txBody>
      </p:sp>
      <p:sp>
        <p:nvSpPr>
          <p:cNvPr id="9" name="8 Elipse"/>
          <p:cNvSpPr/>
          <p:nvPr/>
        </p:nvSpPr>
        <p:spPr>
          <a:xfrm>
            <a:off x="1259632" y="3284984"/>
            <a:ext cx="2376264" cy="20882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 smtClean="0"/>
              <a:t>Supervivencia           </a:t>
            </a:r>
            <a:r>
              <a:rPr lang="es-E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s-E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es-ES" b="1" dirty="0" smtClean="0"/>
              <a:t> a 5 años </a:t>
            </a:r>
          </a:p>
        </p:txBody>
      </p:sp>
      <p:pic>
        <p:nvPicPr>
          <p:cNvPr id="13" name="12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48264" y="3933056"/>
            <a:ext cx="1820416" cy="23241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xmlns="" val="2986661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</a:rPr>
              <a:t>Estado de los receptores hormonales</a:t>
            </a:r>
            <a:endParaRPr lang="es-ES" dirty="0"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5" name="4 Marcador de contenido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95736" y="3212976"/>
            <a:ext cx="5472608" cy="2592288"/>
          </a:xfrm>
        </p:spPr>
      </p:pic>
      <p:sp>
        <p:nvSpPr>
          <p:cNvPr id="4" name="3 Rectángulo redondeado"/>
          <p:cNvSpPr/>
          <p:nvPr/>
        </p:nvSpPr>
        <p:spPr>
          <a:xfrm>
            <a:off x="2987824" y="1700808"/>
            <a:ext cx="3888432" cy="648072"/>
          </a:xfrm>
          <a:prstGeom prst="roundRect">
            <a:avLst/>
          </a:prstGeom>
          <a:solidFill>
            <a:srgbClr val="00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 smtClean="0">
                <a:solidFill>
                  <a:schemeClr val="bg1"/>
                </a:solidFill>
              </a:rPr>
              <a:t>Concentraciones /  supervivencia</a:t>
            </a:r>
            <a:endParaRPr lang="es-ES" b="1" dirty="0">
              <a:solidFill>
                <a:schemeClr val="bg1"/>
              </a:solidFill>
            </a:endParaRPr>
          </a:p>
        </p:txBody>
      </p:sp>
      <p:sp>
        <p:nvSpPr>
          <p:cNvPr id="6" name="5 Rectángulo redondeado"/>
          <p:cNvSpPr/>
          <p:nvPr/>
        </p:nvSpPr>
        <p:spPr>
          <a:xfrm>
            <a:off x="3006793" y="2932049"/>
            <a:ext cx="3384376" cy="432048"/>
          </a:xfrm>
          <a:prstGeom prst="roundRect">
            <a:avLst/>
          </a:prstGeom>
          <a:solidFill>
            <a:srgbClr val="0033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 err="1" smtClean="0"/>
              <a:t>Estrògenos</a:t>
            </a:r>
            <a:endParaRPr lang="es-ES" b="1" dirty="0"/>
          </a:p>
        </p:txBody>
      </p:sp>
      <p:sp>
        <p:nvSpPr>
          <p:cNvPr id="7" name="6 Rectángulo redondeado"/>
          <p:cNvSpPr/>
          <p:nvPr/>
        </p:nvSpPr>
        <p:spPr>
          <a:xfrm>
            <a:off x="3347864" y="5229200"/>
            <a:ext cx="3168352" cy="504056"/>
          </a:xfrm>
          <a:prstGeom prst="roundRect">
            <a:avLst/>
          </a:prstGeom>
          <a:solidFill>
            <a:srgbClr val="0033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 smtClean="0"/>
              <a:t>progesterona</a:t>
            </a:r>
            <a:endParaRPr lang="es-ES" b="1" dirty="0"/>
          </a:p>
        </p:txBody>
      </p:sp>
    </p:spTree>
    <p:extLst>
      <p:ext uri="{BB962C8B-B14F-4D97-AF65-F5344CB8AC3E}">
        <p14:creationId xmlns:p14="http://schemas.microsoft.com/office/powerpoint/2010/main" xmlns="" val="2803506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err="1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</a:rPr>
              <a:t>Ploidìa</a:t>
            </a:r>
            <a:r>
              <a:rPr lang="es-ES" dirty="0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</a:rPr>
              <a:t> del DNA e </a:t>
            </a:r>
            <a:r>
              <a:rPr lang="es-ES" dirty="0" err="1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</a:rPr>
              <a:t>ìndice</a:t>
            </a:r>
            <a:r>
              <a:rPr lang="es-ES" dirty="0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</a:rPr>
              <a:t> proliferativo</a:t>
            </a:r>
            <a:endParaRPr lang="es-ES" dirty="0"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6" name="5 Marcador de contenido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00192" y="4293096"/>
            <a:ext cx="2266950" cy="20097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3 Elipse"/>
          <p:cNvSpPr/>
          <p:nvPr/>
        </p:nvSpPr>
        <p:spPr>
          <a:xfrm>
            <a:off x="1475656" y="1772816"/>
            <a:ext cx="3816424" cy="216024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400" b="1" dirty="0" smtClean="0"/>
              <a:t>2/3 adenocarcinomas</a:t>
            </a:r>
          </a:p>
          <a:p>
            <a:pPr algn="ctr"/>
            <a:endParaRPr lang="es-ES" b="1" dirty="0"/>
          </a:p>
          <a:p>
            <a:pPr algn="ctr"/>
            <a:r>
              <a:rPr lang="es-E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DNA diploide </a:t>
            </a:r>
            <a:r>
              <a:rPr lang="es-ES" b="1" dirty="0" smtClean="0"/>
              <a:t> </a:t>
            </a:r>
            <a:endParaRPr lang="es-ES" b="1" dirty="0"/>
          </a:p>
        </p:txBody>
      </p:sp>
      <p:sp>
        <p:nvSpPr>
          <p:cNvPr id="5" name="4 Elipse"/>
          <p:cNvSpPr/>
          <p:nvPr/>
        </p:nvSpPr>
        <p:spPr>
          <a:xfrm>
            <a:off x="5292080" y="1628800"/>
            <a:ext cx="3456384" cy="2448272"/>
          </a:xfrm>
          <a:prstGeom prst="ellipse">
            <a:avLst/>
          </a:prstGeom>
          <a:solidFill>
            <a:srgbClr val="FF99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Tasas altas </a:t>
            </a:r>
            <a:r>
              <a:rPr lang="es-ES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defunciòn</a:t>
            </a:r>
            <a:endParaRPr lang="es-ES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s-ES" b="1" dirty="0" smtClean="0"/>
              <a:t>Mujeres</a:t>
            </a:r>
          </a:p>
          <a:p>
            <a:pPr algn="ctr"/>
            <a:r>
              <a:rPr lang="es-ES" b="1" dirty="0" smtClean="0"/>
              <a:t>Tumores </a:t>
            </a:r>
            <a:r>
              <a:rPr lang="es-ES" b="1" dirty="0" err="1" smtClean="0"/>
              <a:t>celulas</a:t>
            </a:r>
            <a:r>
              <a:rPr lang="es-ES" b="1" dirty="0" smtClean="0"/>
              <a:t> </a:t>
            </a:r>
            <a:r>
              <a:rPr lang="es-ES" b="1" dirty="0" err="1" smtClean="0"/>
              <a:t>aneuploides</a:t>
            </a:r>
            <a:endParaRPr lang="es-ES" b="1" dirty="0"/>
          </a:p>
        </p:txBody>
      </p:sp>
      <p:pic>
        <p:nvPicPr>
          <p:cNvPr id="7" name="6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79712" y="4105703"/>
            <a:ext cx="3672408" cy="2562225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8" name="7 Imagen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29450" y="68172"/>
            <a:ext cx="2114550" cy="21621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4259211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s-ES" sz="7200" dirty="0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</a:rPr>
              <a:t>TX</a:t>
            </a:r>
            <a:endParaRPr lang="es-ES" sz="7200" dirty="0"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S" sz="2400" dirty="0" err="1" smtClean="0"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Histerectomìa</a:t>
            </a:r>
            <a:r>
              <a:rPr lang="es-ES" sz="2400" dirty="0" smtClean="0"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abdominal</a:t>
            </a:r>
          </a:p>
          <a:p>
            <a:pPr marL="82296" indent="0">
              <a:buNone/>
            </a:pPr>
            <a:endParaRPr lang="es-ES" sz="2400" dirty="0"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4" name="3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31640" y="2060848"/>
            <a:ext cx="2580953" cy="177142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" name="4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27984" y="2049244"/>
            <a:ext cx="2466975" cy="18478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6" name="5 Rectángulo redondeado"/>
          <p:cNvSpPr/>
          <p:nvPr/>
        </p:nvSpPr>
        <p:spPr>
          <a:xfrm>
            <a:off x="6372200" y="1011116"/>
            <a:ext cx="2664296" cy="70847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 err="1" smtClean="0">
                <a:solidFill>
                  <a:schemeClr val="tx1"/>
                </a:solidFill>
              </a:rPr>
              <a:t>Salpingooforectomìa</a:t>
            </a:r>
            <a:r>
              <a:rPr lang="es-ES" b="1" dirty="0" smtClean="0">
                <a:solidFill>
                  <a:schemeClr val="tx1"/>
                </a:solidFill>
              </a:rPr>
              <a:t> bilateral</a:t>
            </a:r>
            <a:endParaRPr lang="es-ES" b="1" dirty="0">
              <a:solidFill>
                <a:schemeClr val="tx1"/>
              </a:solidFill>
            </a:endParaRPr>
          </a:p>
        </p:txBody>
      </p:sp>
      <p:sp>
        <p:nvSpPr>
          <p:cNvPr id="7" name="6 Rectángulo redondeado"/>
          <p:cNvSpPr/>
          <p:nvPr/>
        </p:nvSpPr>
        <p:spPr>
          <a:xfrm>
            <a:off x="7308304" y="2276872"/>
            <a:ext cx="1584176" cy="5760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 smtClean="0">
                <a:solidFill>
                  <a:schemeClr val="bg1"/>
                </a:solidFill>
              </a:rPr>
              <a:t>ANEXOS</a:t>
            </a:r>
            <a:endParaRPr lang="es-ES" b="1" dirty="0">
              <a:solidFill>
                <a:schemeClr val="bg1"/>
              </a:solidFill>
            </a:endParaRPr>
          </a:p>
        </p:txBody>
      </p:sp>
      <p:pic>
        <p:nvPicPr>
          <p:cNvPr id="8" name="7 Imagen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80312" y="3140968"/>
            <a:ext cx="1661655" cy="14401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8 Imagen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73622" y="4207798"/>
            <a:ext cx="3262674" cy="22455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9 Elipse"/>
          <p:cNvSpPr/>
          <p:nvPr/>
        </p:nvSpPr>
        <p:spPr>
          <a:xfrm>
            <a:off x="7091323" y="4732073"/>
            <a:ext cx="2052677" cy="69736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 smtClean="0"/>
              <a:t>extirparlos</a:t>
            </a:r>
            <a:endParaRPr lang="es-ES" b="1" dirty="0"/>
          </a:p>
        </p:txBody>
      </p:sp>
      <p:pic>
        <p:nvPicPr>
          <p:cNvPr id="11" name="10 Imagen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188" y="4002047"/>
            <a:ext cx="4067944" cy="25717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11 Imagen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3568" y="116632"/>
            <a:ext cx="3555479" cy="13653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606646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</a:rPr>
              <a:t>Variables </a:t>
            </a:r>
            <a:r>
              <a:rPr lang="es-ES" dirty="0" err="1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</a:rPr>
              <a:t>pronòsticas</a:t>
            </a:r>
            <a:r>
              <a:rPr lang="es-ES" dirty="0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es-ES" dirty="0"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" name="3 Rectángulo redondeado"/>
          <p:cNvSpPr/>
          <p:nvPr/>
        </p:nvSpPr>
        <p:spPr>
          <a:xfrm>
            <a:off x="1547664" y="1556792"/>
            <a:ext cx="2520280" cy="648072"/>
          </a:xfrm>
          <a:prstGeom prst="roundRect">
            <a:avLst/>
          </a:prstGeom>
          <a:solidFill>
            <a:srgbClr val="FFCC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>
                <a:solidFill>
                  <a:schemeClr val="tx1"/>
                </a:solidFill>
              </a:rPr>
              <a:t>Etapa de la enfermedad</a:t>
            </a:r>
            <a:endParaRPr lang="es-ES" dirty="0">
              <a:solidFill>
                <a:schemeClr val="tx1"/>
              </a:solidFill>
            </a:endParaRPr>
          </a:p>
        </p:txBody>
      </p:sp>
      <p:pic>
        <p:nvPicPr>
          <p:cNvPr id="6" name="5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1084398">
            <a:off x="-33001" y="2780928"/>
            <a:ext cx="2581275" cy="17716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6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53225" y="5029200"/>
            <a:ext cx="2390775" cy="1828800"/>
          </a:xfrm>
          <a:prstGeom prst="rect">
            <a:avLst/>
          </a:prstGeom>
        </p:spPr>
      </p:pic>
      <p:pic>
        <p:nvPicPr>
          <p:cNvPr id="8" name="7 Imagen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79912" y="2204864"/>
            <a:ext cx="2105025" cy="21812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8 Rectángulo redondeado"/>
          <p:cNvSpPr/>
          <p:nvPr/>
        </p:nvSpPr>
        <p:spPr>
          <a:xfrm>
            <a:off x="179512" y="6093296"/>
            <a:ext cx="2486634" cy="648072"/>
          </a:xfrm>
          <a:prstGeom prst="roundRect">
            <a:avLst/>
          </a:prstGeom>
          <a:solidFill>
            <a:srgbClr val="FFCC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>
                <a:solidFill>
                  <a:schemeClr val="tx1"/>
                </a:solidFill>
              </a:rPr>
              <a:t>Pruebas </a:t>
            </a:r>
            <a:r>
              <a:rPr lang="es-ES" dirty="0" err="1" smtClean="0">
                <a:solidFill>
                  <a:schemeClr val="tx1"/>
                </a:solidFill>
              </a:rPr>
              <a:t>Qx</a:t>
            </a:r>
            <a:r>
              <a:rPr lang="es-ES" dirty="0" smtClean="0">
                <a:solidFill>
                  <a:schemeClr val="tx1"/>
                </a:solidFill>
              </a:rPr>
              <a:t> y </a:t>
            </a:r>
            <a:r>
              <a:rPr lang="es-ES" dirty="0" err="1" smtClean="0">
                <a:solidFill>
                  <a:schemeClr val="tx1"/>
                </a:solidFill>
              </a:rPr>
              <a:t>patològicas</a:t>
            </a:r>
            <a:endParaRPr lang="es-ES" dirty="0">
              <a:solidFill>
                <a:schemeClr val="tx1"/>
              </a:solidFill>
            </a:endParaRPr>
          </a:p>
        </p:txBody>
      </p:sp>
      <p:pic>
        <p:nvPicPr>
          <p:cNvPr id="10" name="9 Imagen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93910" y="3110164"/>
            <a:ext cx="2143125" cy="15565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10 Imagen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60778" y="5331668"/>
            <a:ext cx="3238500" cy="14097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2" name="11 Rectángulo redondeado"/>
          <p:cNvSpPr/>
          <p:nvPr/>
        </p:nvSpPr>
        <p:spPr>
          <a:xfrm>
            <a:off x="2960778" y="4509120"/>
            <a:ext cx="3051382" cy="520080"/>
          </a:xfrm>
          <a:prstGeom prst="roundRect">
            <a:avLst/>
          </a:prstGeom>
          <a:solidFill>
            <a:srgbClr val="FFCC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>
                <a:solidFill>
                  <a:schemeClr val="tx1"/>
                </a:solidFill>
              </a:rPr>
              <a:t>Estado de los receptores H.</a:t>
            </a:r>
            <a:endParaRPr lang="es-ES" dirty="0">
              <a:solidFill>
                <a:schemeClr val="tx1"/>
              </a:solidFill>
            </a:endParaRPr>
          </a:p>
        </p:txBody>
      </p:sp>
      <p:sp>
        <p:nvSpPr>
          <p:cNvPr id="13" name="12 Rectángulo redondeado"/>
          <p:cNvSpPr/>
          <p:nvPr/>
        </p:nvSpPr>
        <p:spPr>
          <a:xfrm>
            <a:off x="323528" y="4899620"/>
            <a:ext cx="1872208" cy="864096"/>
          </a:xfrm>
          <a:prstGeom prst="roundRect">
            <a:avLst/>
          </a:prstGeom>
          <a:solidFill>
            <a:srgbClr val="FFCC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err="1" smtClean="0">
                <a:solidFill>
                  <a:schemeClr val="tx1"/>
                </a:solidFill>
              </a:rPr>
              <a:t>Analisis</a:t>
            </a:r>
            <a:r>
              <a:rPr lang="es-ES" dirty="0" smtClean="0">
                <a:solidFill>
                  <a:schemeClr val="tx1"/>
                </a:solidFill>
              </a:rPr>
              <a:t> </a:t>
            </a:r>
            <a:r>
              <a:rPr lang="es-ES" dirty="0" err="1" smtClean="0">
                <a:solidFill>
                  <a:schemeClr val="tx1"/>
                </a:solidFill>
              </a:rPr>
              <a:t>citometrico</a:t>
            </a:r>
            <a:r>
              <a:rPr lang="es-ES" dirty="0" smtClean="0">
                <a:solidFill>
                  <a:schemeClr val="tx1"/>
                </a:solidFill>
              </a:rPr>
              <a:t> de flujo</a:t>
            </a:r>
            <a:endParaRPr lang="es-ES" dirty="0">
              <a:solidFill>
                <a:schemeClr val="tx1"/>
              </a:solidFill>
            </a:endParaRPr>
          </a:p>
        </p:txBody>
      </p:sp>
      <p:pic>
        <p:nvPicPr>
          <p:cNvPr id="14" name="13 Imagen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145" y="1128353"/>
            <a:ext cx="1571625" cy="1504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14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xmlns="" val="470225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dirty="0" err="1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</a:rPr>
              <a:t>Histerectomìa</a:t>
            </a:r>
            <a:r>
              <a:rPr lang="es-ES" dirty="0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</a:rPr>
              <a:t> vaginal</a:t>
            </a:r>
            <a:endParaRPr lang="es-ES" dirty="0"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smtClean="0"/>
              <a:t>                                          </a:t>
            </a:r>
            <a:r>
              <a:rPr lang="es-ES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Desventajas</a:t>
            </a:r>
            <a:endParaRPr lang="es-E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s-E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s-E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</a:t>
            </a:r>
            <a:endParaRPr lang="es-ES" dirty="0"/>
          </a:p>
        </p:txBody>
      </p:sp>
      <p:sp>
        <p:nvSpPr>
          <p:cNvPr id="4" name="3 Rectángulo redondeado"/>
          <p:cNvSpPr/>
          <p:nvPr/>
        </p:nvSpPr>
        <p:spPr>
          <a:xfrm>
            <a:off x="1403648" y="1556792"/>
            <a:ext cx="4680520" cy="432048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 smtClean="0"/>
              <a:t>Obesas y con mal estado </a:t>
            </a:r>
            <a:r>
              <a:rPr lang="es-ES" b="1" dirty="0" err="1" smtClean="0"/>
              <a:t>mèdico</a:t>
            </a:r>
            <a:endParaRPr lang="es-ES" b="1" dirty="0"/>
          </a:p>
        </p:txBody>
      </p:sp>
      <p:sp>
        <p:nvSpPr>
          <p:cNvPr id="5" name="4 Rectángulo redondeado"/>
          <p:cNvSpPr/>
          <p:nvPr/>
        </p:nvSpPr>
        <p:spPr>
          <a:xfrm>
            <a:off x="1403648" y="1988840"/>
            <a:ext cx="4680520" cy="576064"/>
          </a:xfrm>
          <a:prstGeom prst="roundRect">
            <a:avLst/>
          </a:prstGeom>
          <a:solidFill>
            <a:srgbClr val="FF99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 smtClean="0"/>
              <a:t>Prolapso </a:t>
            </a:r>
            <a:r>
              <a:rPr lang="es-ES" b="1" dirty="0" err="1" smtClean="0"/>
              <a:t>uterovaginal</a:t>
            </a:r>
            <a:r>
              <a:rPr lang="es-ES" b="1" dirty="0" smtClean="0"/>
              <a:t> importante</a:t>
            </a:r>
            <a:endParaRPr lang="es-ES" b="1" dirty="0"/>
          </a:p>
        </p:txBody>
      </p:sp>
      <p:sp>
        <p:nvSpPr>
          <p:cNvPr id="6" name="5 Rectángulo redondeado"/>
          <p:cNvSpPr/>
          <p:nvPr/>
        </p:nvSpPr>
        <p:spPr>
          <a:xfrm>
            <a:off x="6300192" y="1988840"/>
            <a:ext cx="2520280" cy="108012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err="1" smtClean="0">
                <a:solidFill>
                  <a:schemeClr val="tx1"/>
                </a:solidFill>
              </a:rPr>
              <a:t>Difìcil</a:t>
            </a:r>
            <a:r>
              <a:rPr lang="es-ES" dirty="0" smtClean="0">
                <a:solidFill>
                  <a:schemeClr val="tx1"/>
                </a:solidFill>
              </a:rPr>
              <a:t> acceso </a:t>
            </a:r>
            <a:r>
              <a:rPr lang="es-ES" dirty="0" err="1" smtClean="0">
                <a:solidFill>
                  <a:schemeClr val="tx1"/>
                </a:solidFill>
              </a:rPr>
              <a:t>tècnico</a:t>
            </a:r>
            <a:endParaRPr lang="es-ES" dirty="0" smtClean="0">
              <a:solidFill>
                <a:schemeClr val="tx1"/>
              </a:solidFill>
            </a:endParaRPr>
          </a:p>
          <a:p>
            <a:pPr algn="ctr"/>
            <a:endParaRPr lang="es-ES" dirty="0">
              <a:solidFill>
                <a:schemeClr val="tx1"/>
              </a:solidFill>
            </a:endParaRPr>
          </a:p>
          <a:p>
            <a:pPr algn="ctr"/>
            <a:r>
              <a:rPr lang="es-ES" dirty="0" err="1" smtClean="0">
                <a:solidFill>
                  <a:schemeClr val="tx1"/>
                </a:solidFill>
              </a:rPr>
              <a:t>Exploraciòn</a:t>
            </a:r>
            <a:r>
              <a:rPr lang="es-ES" dirty="0" smtClean="0">
                <a:solidFill>
                  <a:schemeClr val="tx1"/>
                </a:solidFill>
              </a:rPr>
              <a:t> abdominal</a:t>
            </a:r>
            <a:endParaRPr lang="es-ES" dirty="0">
              <a:solidFill>
                <a:schemeClr val="tx1"/>
              </a:solidFill>
            </a:endParaRPr>
          </a:p>
        </p:txBody>
      </p:sp>
      <p:pic>
        <p:nvPicPr>
          <p:cNvPr id="7" name="6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1344" y="2564904"/>
            <a:ext cx="5472608" cy="42930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7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00192" y="3630364"/>
            <a:ext cx="2114550" cy="21621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707733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</a:rPr>
              <a:t>Tratamiento </a:t>
            </a:r>
            <a:r>
              <a:rPr lang="es-ES" dirty="0" err="1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</a:rPr>
              <a:t>laparoscòpico</a:t>
            </a:r>
            <a:endParaRPr lang="es-ES" dirty="0"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S" sz="2400" dirty="0" err="1" smtClean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Histerectomìa</a:t>
            </a:r>
            <a:r>
              <a:rPr lang="es-ES" sz="2400" dirty="0" smtClean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 vaginal   </a:t>
            </a:r>
            <a:r>
              <a:rPr lang="es-ES" sz="2400" dirty="0" err="1" smtClean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salpingoovariectomìa</a:t>
            </a:r>
            <a:r>
              <a:rPr lang="es-ES" sz="2400" dirty="0" smtClean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  bilateral </a:t>
            </a:r>
          </a:p>
          <a:p>
            <a:pPr marL="82296" indent="0">
              <a:buNone/>
            </a:pPr>
            <a:endParaRPr lang="es-ES" sz="2400" b="1" dirty="0"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4" name="3 Rectángulo redondeado"/>
          <p:cNvSpPr/>
          <p:nvPr/>
        </p:nvSpPr>
        <p:spPr>
          <a:xfrm>
            <a:off x="1619672" y="2060848"/>
            <a:ext cx="3600400" cy="93610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>
                <a:solidFill>
                  <a:schemeClr val="tx1"/>
                </a:solidFill>
              </a:rPr>
              <a:t>Muestreo de ganglios </a:t>
            </a:r>
          </a:p>
          <a:p>
            <a:pPr algn="ctr"/>
            <a:r>
              <a:rPr lang="es-ES" dirty="0" err="1" smtClean="0">
                <a:solidFill>
                  <a:schemeClr val="tx1"/>
                </a:solidFill>
              </a:rPr>
              <a:t>Clasificaciòn</a:t>
            </a:r>
            <a:r>
              <a:rPr lang="es-ES" dirty="0" smtClean="0">
                <a:solidFill>
                  <a:schemeClr val="tx1"/>
                </a:solidFill>
              </a:rPr>
              <a:t> etapas </a:t>
            </a:r>
          </a:p>
          <a:p>
            <a:pPr algn="ctr"/>
            <a:r>
              <a:rPr lang="es-ES" dirty="0" smtClean="0">
                <a:solidFill>
                  <a:schemeClr val="tx1"/>
                </a:solidFill>
              </a:rPr>
              <a:t>tratamiento</a:t>
            </a:r>
            <a:endParaRPr lang="es-ES" dirty="0">
              <a:solidFill>
                <a:schemeClr val="tx1"/>
              </a:solidFill>
            </a:endParaRPr>
          </a:p>
        </p:txBody>
      </p:sp>
      <p:pic>
        <p:nvPicPr>
          <p:cNvPr id="6" name="5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02369" y="3289432"/>
            <a:ext cx="6504919" cy="3300543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xmlns="" val="3261276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</a:rPr>
              <a:t>Histerectomìa</a:t>
            </a:r>
            <a:r>
              <a:rPr lang="es-ES" dirty="0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</a:rPr>
              <a:t> radical </a:t>
            </a:r>
            <a:endParaRPr lang="es-ES" dirty="0"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7" name="6 Marcador de contenido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91680" y="3789040"/>
            <a:ext cx="6192687" cy="2664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3 Rectángulo redondeado"/>
          <p:cNvSpPr/>
          <p:nvPr/>
        </p:nvSpPr>
        <p:spPr>
          <a:xfrm>
            <a:off x="1691680" y="1628800"/>
            <a:ext cx="6480720" cy="576064"/>
          </a:xfrm>
          <a:prstGeom prst="roundRect">
            <a:avLst/>
          </a:prstGeom>
          <a:solidFill>
            <a:srgbClr val="00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 smtClean="0">
                <a:solidFill>
                  <a:schemeClr val="bg1"/>
                </a:solidFill>
              </a:rPr>
              <a:t>No mejora la supervivencia de pacientes etapa I </a:t>
            </a:r>
            <a:endParaRPr lang="es-ES" b="1" dirty="0">
              <a:solidFill>
                <a:schemeClr val="bg1"/>
              </a:solidFill>
            </a:endParaRPr>
          </a:p>
        </p:txBody>
      </p:sp>
      <p:sp>
        <p:nvSpPr>
          <p:cNvPr id="5" name="4 Rectángulo redondeado"/>
          <p:cNvSpPr/>
          <p:nvPr/>
        </p:nvSpPr>
        <p:spPr>
          <a:xfrm>
            <a:off x="1691680" y="2204864"/>
            <a:ext cx="6480720" cy="648072"/>
          </a:xfrm>
          <a:prstGeom prst="roundRect">
            <a:avLst/>
          </a:prstGeom>
          <a:solidFill>
            <a:srgbClr val="0033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 smtClean="0"/>
              <a:t>Incrementa la morbilidad </a:t>
            </a:r>
            <a:r>
              <a:rPr lang="es-ES" b="1" dirty="0" err="1" smtClean="0"/>
              <a:t>transoperatoria</a:t>
            </a:r>
            <a:r>
              <a:rPr lang="es-ES" b="1" dirty="0" smtClean="0"/>
              <a:t> y posoperatoria </a:t>
            </a:r>
            <a:endParaRPr lang="es-ES" b="1" dirty="0"/>
          </a:p>
        </p:txBody>
      </p:sp>
      <p:sp>
        <p:nvSpPr>
          <p:cNvPr id="6" name="5 Rectángulo redondeado"/>
          <p:cNvSpPr/>
          <p:nvPr/>
        </p:nvSpPr>
        <p:spPr>
          <a:xfrm>
            <a:off x="1691680" y="2852936"/>
            <a:ext cx="6480720" cy="720080"/>
          </a:xfrm>
          <a:prstGeom prst="roundRect">
            <a:avLst/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 smtClean="0"/>
              <a:t>No debe emplearse en </a:t>
            </a:r>
            <a:r>
              <a:rPr lang="es-ES" b="1" dirty="0" err="1" smtClean="0"/>
              <a:t>càncer</a:t>
            </a:r>
            <a:r>
              <a:rPr lang="es-ES" b="1" dirty="0" smtClean="0"/>
              <a:t> de endometrio temprano</a:t>
            </a:r>
            <a:endParaRPr lang="es-ES" b="1" dirty="0"/>
          </a:p>
        </p:txBody>
      </p:sp>
      <p:pic>
        <p:nvPicPr>
          <p:cNvPr id="8" name="7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68344" y="33800"/>
            <a:ext cx="1346804" cy="16219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585833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dirty="0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</a:rPr>
              <a:t>Radioterapia</a:t>
            </a:r>
            <a:endParaRPr lang="es-ES" dirty="0"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5" name="4 Marcador de contenido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47864" y="1556792"/>
            <a:ext cx="2232248" cy="1872208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4" name="3 Elipse"/>
          <p:cNvSpPr/>
          <p:nvPr/>
        </p:nvSpPr>
        <p:spPr>
          <a:xfrm>
            <a:off x="467544" y="644692"/>
            <a:ext cx="2016224" cy="1872208"/>
          </a:xfrm>
          <a:prstGeom prst="ellipse">
            <a:avLst/>
          </a:prstGeom>
          <a:solidFill>
            <a:srgbClr val="9933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 err="1" smtClean="0"/>
              <a:t>Cànceres</a:t>
            </a:r>
            <a:r>
              <a:rPr lang="es-ES" b="1" dirty="0" smtClean="0"/>
              <a:t> etapa temprana</a:t>
            </a:r>
            <a:endParaRPr lang="es-ES" b="1" dirty="0"/>
          </a:p>
        </p:txBody>
      </p:sp>
      <p:pic>
        <p:nvPicPr>
          <p:cNvPr id="6" name="5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48264" y="1383233"/>
            <a:ext cx="2057400" cy="2189783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7" name="6 Flecha derecha"/>
          <p:cNvSpPr/>
          <p:nvPr/>
        </p:nvSpPr>
        <p:spPr>
          <a:xfrm>
            <a:off x="5940152" y="1988840"/>
            <a:ext cx="648072" cy="720080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" name="7 Rectángulo redondeado"/>
          <p:cNvSpPr/>
          <p:nvPr/>
        </p:nvSpPr>
        <p:spPr>
          <a:xfrm>
            <a:off x="467544" y="2852936"/>
            <a:ext cx="1512168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 smtClean="0"/>
              <a:t>15 y 20 %</a:t>
            </a:r>
            <a:endParaRPr lang="es-ES" b="1" dirty="0"/>
          </a:p>
        </p:txBody>
      </p:sp>
      <p:pic>
        <p:nvPicPr>
          <p:cNvPr id="9" name="8 Imagen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383" y="3789040"/>
            <a:ext cx="1181100" cy="30689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9 Imagen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37483" y="3820762"/>
            <a:ext cx="2466975" cy="30372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10 Imagen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77025" y="5036402"/>
            <a:ext cx="2466975" cy="18478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11 Imagen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70324" y="4048047"/>
            <a:ext cx="1371429" cy="12380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12 Imagen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73638" y="3233758"/>
            <a:ext cx="1181100" cy="1828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13 Imagen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04458" y="3753125"/>
            <a:ext cx="1659630" cy="12352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14 Imagen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97275" y="2478124"/>
            <a:ext cx="1147389" cy="13528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15 Imagen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44693" y="5339380"/>
            <a:ext cx="1762125" cy="13879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7" name="16 Rectángulo redondeado"/>
          <p:cNvSpPr/>
          <p:nvPr/>
        </p:nvSpPr>
        <p:spPr>
          <a:xfrm>
            <a:off x="5673638" y="4797152"/>
            <a:ext cx="1181100" cy="1930151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err="1" smtClean="0">
                <a:solidFill>
                  <a:schemeClr val="tx1"/>
                </a:solidFill>
              </a:rPr>
              <a:t>Enf</a:t>
            </a:r>
            <a:r>
              <a:rPr lang="es-ES" dirty="0" smtClean="0">
                <a:solidFill>
                  <a:schemeClr val="tx1"/>
                </a:solidFill>
              </a:rPr>
              <a:t>. </a:t>
            </a:r>
            <a:r>
              <a:rPr lang="es-ES" dirty="0" err="1" smtClean="0">
                <a:solidFill>
                  <a:schemeClr val="tx1"/>
                </a:solidFill>
              </a:rPr>
              <a:t>Crònicas</a:t>
            </a:r>
            <a:endParaRPr lang="es-ES" dirty="0" smtClean="0">
              <a:solidFill>
                <a:schemeClr val="tx1"/>
              </a:solidFill>
            </a:endParaRPr>
          </a:p>
          <a:p>
            <a:pPr algn="ctr"/>
            <a:r>
              <a:rPr lang="es-ES" dirty="0" err="1" smtClean="0">
                <a:solidFill>
                  <a:schemeClr val="tx1"/>
                </a:solidFill>
              </a:rPr>
              <a:t>multiples</a:t>
            </a:r>
            <a:endParaRPr lang="es-ES" dirty="0">
              <a:solidFill>
                <a:schemeClr val="tx1"/>
              </a:solidFill>
            </a:endParaRPr>
          </a:p>
        </p:txBody>
      </p:sp>
      <p:sp>
        <p:nvSpPr>
          <p:cNvPr id="18" name="17 Rectángulo redondeado"/>
          <p:cNvSpPr/>
          <p:nvPr/>
        </p:nvSpPr>
        <p:spPr>
          <a:xfrm>
            <a:off x="6588224" y="188640"/>
            <a:ext cx="2417440" cy="72008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 err="1" smtClean="0"/>
              <a:t>Ef</a:t>
            </a:r>
            <a:r>
              <a:rPr lang="es-ES" b="1" dirty="0" err="1" smtClean="0">
                <a:solidFill>
                  <a:schemeClr val="tx1"/>
                </a:solidFill>
              </a:rPr>
              <a:t>eficaz</a:t>
            </a:r>
            <a:r>
              <a:rPr lang="es-ES" b="1" dirty="0" smtClean="0">
                <a:solidFill>
                  <a:schemeClr val="tx1"/>
                </a:solidFill>
              </a:rPr>
              <a:t> </a:t>
            </a:r>
            <a:r>
              <a:rPr lang="es-ES" b="1" dirty="0" err="1" smtClean="0">
                <a:solidFill>
                  <a:schemeClr val="tx1"/>
                </a:solidFill>
              </a:rPr>
              <a:t>càncer</a:t>
            </a:r>
            <a:r>
              <a:rPr lang="es-ES" b="1" dirty="0" smtClean="0">
                <a:solidFill>
                  <a:schemeClr val="tx1"/>
                </a:solidFill>
              </a:rPr>
              <a:t> inoperable</a:t>
            </a:r>
            <a:endParaRPr lang="es-ES" b="1" dirty="0"/>
          </a:p>
        </p:txBody>
      </p:sp>
      <p:sp>
        <p:nvSpPr>
          <p:cNvPr id="19" name="18 Rectángulo redondeado"/>
          <p:cNvSpPr/>
          <p:nvPr/>
        </p:nvSpPr>
        <p:spPr>
          <a:xfrm>
            <a:off x="0" y="0"/>
            <a:ext cx="2627784" cy="54868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 smtClean="0">
                <a:solidFill>
                  <a:schemeClr val="tx1"/>
                </a:solidFill>
              </a:rPr>
              <a:t>Riesgos/beneficios</a:t>
            </a:r>
            <a:endParaRPr lang="es-ES" b="1" dirty="0">
              <a:solidFill>
                <a:schemeClr val="tx1"/>
              </a:solidFill>
            </a:endParaRPr>
          </a:p>
        </p:txBody>
      </p:sp>
      <p:sp>
        <p:nvSpPr>
          <p:cNvPr id="22" name="21 Elipse"/>
          <p:cNvSpPr/>
          <p:nvPr/>
        </p:nvSpPr>
        <p:spPr>
          <a:xfrm>
            <a:off x="2771800" y="188640"/>
            <a:ext cx="932658" cy="720080"/>
          </a:xfrm>
          <a:prstGeom prst="ellipse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 smtClean="0">
                <a:solidFill>
                  <a:schemeClr val="bg1"/>
                </a:solidFill>
              </a:rPr>
              <a:t>10 15%</a:t>
            </a:r>
            <a:endParaRPr lang="es-ES" b="1" dirty="0">
              <a:solidFill>
                <a:schemeClr val="bg1"/>
              </a:solidFill>
            </a:endParaRPr>
          </a:p>
        </p:txBody>
      </p:sp>
      <p:sp>
        <p:nvSpPr>
          <p:cNvPr id="23" name="22 Rectángulo redondeado"/>
          <p:cNvSpPr/>
          <p:nvPr/>
        </p:nvSpPr>
        <p:spPr>
          <a:xfrm>
            <a:off x="3704458" y="0"/>
            <a:ext cx="1803646" cy="4046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 err="1" smtClean="0">
                <a:solidFill>
                  <a:schemeClr val="tx1"/>
                </a:solidFill>
              </a:rPr>
              <a:t>Tx</a:t>
            </a:r>
            <a:r>
              <a:rPr lang="es-ES" b="1" dirty="0" smtClean="0">
                <a:solidFill>
                  <a:schemeClr val="tx1"/>
                </a:solidFill>
              </a:rPr>
              <a:t> definitivo</a:t>
            </a:r>
            <a:endParaRPr lang="es-ES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29140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dirty="0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</a:rPr>
              <a:t>TX POSOPERATORIO</a:t>
            </a:r>
            <a:endParaRPr lang="es-ES" dirty="0"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dirty="0" smtClean="0"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  <a:p>
            <a:endParaRPr lang="es-ES" dirty="0"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  <a:p>
            <a:endParaRPr lang="es-ES" dirty="0" smtClean="0"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  <a:p>
            <a:endParaRPr lang="es-ES" dirty="0"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  <a:p>
            <a:pPr marL="82296" indent="0">
              <a:buNone/>
            </a:pPr>
            <a:r>
              <a:rPr lang="es-ES" dirty="0" err="1" smtClean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Observaciòn</a:t>
            </a:r>
            <a:r>
              <a:rPr lang="es-ES" dirty="0" smtClean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         </a:t>
            </a:r>
            <a:r>
              <a:rPr lang="es-ES" dirty="0" err="1" smtClean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Radiaciòn</a:t>
            </a:r>
            <a:r>
              <a:rPr lang="es-ES" dirty="0" smtClean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 de la </a:t>
            </a:r>
            <a:r>
              <a:rPr lang="es-ES" dirty="0" err="1" smtClean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bòveda</a:t>
            </a:r>
            <a:r>
              <a:rPr lang="es-ES" dirty="0" smtClean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 v.</a:t>
            </a:r>
          </a:p>
          <a:p>
            <a:pPr marL="82296" indent="0">
              <a:buNone/>
            </a:pPr>
            <a:r>
              <a:rPr lang="es-ES" dirty="0" smtClean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 </a:t>
            </a:r>
          </a:p>
        </p:txBody>
      </p:sp>
      <p:sp>
        <p:nvSpPr>
          <p:cNvPr id="4" name="3 Rectángulo redondeado"/>
          <p:cNvSpPr/>
          <p:nvPr/>
        </p:nvSpPr>
        <p:spPr>
          <a:xfrm>
            <a:off x="1115616" y="1556792"/>
            <a:ext cx="7920880" cy="504056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 smtClean="0">
                <a:solidFill>
                  <a:schemeClr val="bg1"/>
                </a:solidFill>
              </a:rPr>
              <a:t>Bajas recurrencias  y altas curaciones sin tratamiento posoperatorio</a:t>
            </a:r>
            <a:endParaRPr lang="es-ES" b="1" dirty="0">
              <a:solidFill>
                <a:schemeClr val="bg1"/>
              </a:solidFill>
            </a:endParaRPr>
          </a:p>
        </p:txBody>
      </p:sp>
      <p:sp>
        <p:nvSpPr>
          <p:cNvPr id="5" name="4 Rectángulo redondeado"/>
          <p:cNvSpPr/>
          <p:nvPr/>
        </p:nvSpPr>
        <p:spPr>
          <a:xfrm>
            <a:off x="1115616" y="2060848"/>
            <a:ext cx="7920880" cy="504056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 smtClean="0"/>
              <a:t>Reducida </a:t>
            </a:r>
            <a:r>
              <a:rPr lang="es-ES" b="1" dirty="0" err="1" smtClean="0"/>
              <a:t>curaciòn</a:t>
            </a:r>
            <a:r>
              <a:rPr lang="es-ES" b="1" dirty="0" smtClean="0"/>
              <a:t> </a:t>
            </a:r>
            <a:r>
              <a:rPr lang="es-ES" b="1" dirty="0" err="1" smtClean="0"/>
              <a:t>quirùrgica</a:t>
            </a:r>
            <a:r>
              <a:rPr lang="es-ES" b="1" dirty="0" smtClean="0"/>
              <a:t>  pueden o no beneficiarse con </a:t>
            </a:r>
            <a:r>
              <a:rPr lang="es-ES" b="1" dirty="0" err="1" smtClean="0"/>
              <a:t>tx</a:t>
            </a:r>
            <a:r>
              <a:rPr lang="es-ES" b="1" dirty="0" smtClean="0"/>
              <a:t> adicional</a:t>
            </a:r>
            <a:endParaRPr lang="es-ES" b="1" dirty="0"/>
          </a:p>
        </p:txBody>
      </p:sp>
      <p:sp>
        <p:nvSpPr>
          <p:cNvPr id="6" name="5 Rectángulo redondeado"/>
          <p:cNvSpPr/>
          <p:nvPr/>
        </p:nvSpPr>
        <p:spPr>
          <a:xfrm>
            <a:off x="1115616" y="2564904"/>
            <a:ext cx="7920880" cy="504056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 smtClean="0"/>
              <a:t>Altas recidivas  y supervivencia sin tratamiento posoperatorio </a:t>
            </a:r>
            <a:endParaRPr lang="es-ES" b="1" dirty="0"/>
          </a:p>
        </p:txBody>
      </p:sp>
      <p:sp>
        <p:nvSpPr>
          <p:cNvPr id="7" name="6 Rectángulo redondeado"/>
          <p:cNvSpPr/>
          <p:nvPr/>
        </p:nvSpPr>
        <p:spPr>
          <a:xfrm>
            <a:off x="1259632" y="1196752"/>
            <a:ext cx="1440160" cy="360040"/>
          </a:xfrm>
          <a:prstGeom prst="round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 smtClean="0"/>
              <a:t>riesgo bajo</a:t>
            </a:r>
            <a:endParaRPr lang="es-ES" b="1" dirty="0"/>
          </a:p>
        </p:txBody>
      </p:sp>
      <p:sp>
        <p:nvSpPr>
          <p:cNvPr id="8" name="7 Rectángulo redondeado"/>
          <p:cNvSpPr/>
          <p:nvPr/>
        </p:nvSpPr>
        <p:spPr>
          <a:xfrm>
            <a:off x="3635896" y="1196752"/>
            <a:ext cx="2232248" cy="360040"/>
          </a:xfrm>
          <a:prstGeom prst="round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 smtClean="0"/>
              <a:t>Riesgo intermedio</a:t>
            </a:r>
            <a:endParaRPr lang="es-ES" b="1" dirty="0"/>
          </a:p>
        </p:txBody>
      </p:sp>
      <p:sp>
        <p:nvSpPr>
          <p:cNvPr id="9" name="8 Rectángulo redondeado"/>
          <p:cNvSpPr/>
          <p:nvPr/>
        </p:nvSpPr>
        <p:spPr>
          <a:xfrm>
            <a:off x="6372200" y="1196752"/>
            <a:ext cx="1728192" cy="360040"/>
          </a:xfrm>
          <a:prstGeom prst="round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 smtClean="0"/>
              <a:t>Riesgo alto</a:t>
            </a:r>
            <a:endParaRPr lang="es-ES" b="1" dirty="0"/>
          </a:p>
        </p:txBody>
      </p:sp>
      <p:sp>
        <p:nvSpPr>
          <p:cNvPr id="10" name="9 Rectángulo redondeado"/>
          <p:cNvSpPr/>
          <p:nvPr/>
        </p:nvSpPr>
        <p:spPr>
          <a:xfrm>
            <a:off x="1115616" y="4293096"/>
            <a:ext cx="2808312" cy="2448272"/>
          </a:xfrm>
          <a:prstGeom prst="roundRect">
            <a:avLst/>
          </a:prstGeom>
          <a:solidFill>
            <a:srgbClr val="00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 smtClean="0">
                <a:solidFill>
                  <a:schemeClr val="bg1"/>
                </a:solidFill>
              </a:rPr>
              <a:t>Grados I y II</a:t>
            </a:r>
          </a:p>
          <a:p>
            <a:pPr algn="ctr"/>
            <a:r>
              <a:rPr lang="es-ES" b="1" dirty="0" smtClean="0">
                <a:solidFill>
                  <a:schemeClr val="bg1"/>
                </a:solidFill>
              </a:rPr>
              <a:t> </a:t>
            </a:r>
          </a:p>
          <a:p>
            <a:pPr algn="ctr"/>
            <a:r>
              <a:rPr lang="es-ES" b="1" dirty="0" smtClean="0">
                <a:solidFill>
                  <a:schemeClr val="bg1"/>
                </a:solidFill>
              </a:rPr>
              <a:t>Sin </a:t>
            </a:r>
            <a:r>
              <a:rPr lang="es-ES" b="1" dirty="0" err="1" smtClean="0">
                <a:solidFill>
                  <a:schemeClr val="bg1"/>
                </a:solidFill>
              </a:rPr>
              <a:t>invasiòn</a:t>
            </a:r>
            <a:r>
              <a:rPr lang="es-ES" b="1" dirty="0" smtClean="0">
                <a:solidFill>
                  <a:schemeClr val="bg1"/>
                </a:solidFill>
              </a:rPr>
              <a:t> </a:t>
            </a:r>
            <a:r>
              <a:rPr lang="es-ES" b="1" dirty="0" err="1" smtClean="0">
                <a:solidFill>
                  <a:schemeClr val="bg1"/>
                </a:solidFill>
              </a:rPr>
              <a:t>miometrial</a:t>
            </a:r>
            <a:endParaRPr lang="es-ES" b="1" dirty="0" smtClean="0">
              <a:solidFill>
                <a:schemeClr val="bg1"/>
              </a:solidFill>
            </a:endParaRPr>
          </a:p>
          <a:p>
            <a:pPr algn="ctr"/>
            <a:r>
              <a:rPr lang="es-ES" b="1" dirty="0" err="1" smtClean="0">
                <a:solidFill>
                  <a:schemeClr val="bg1"/>
                </a:solidFill>
              </a:rPr>
              <a:t>Pronòstico</a:t>
            </a:r>
            <a:r>
              <a:rPr lang="es-ES" b="1" dirty="0" smtClean="0">
                <a:solidFill>
                  <a:schemeClr val="bg1"/>
                </a:solidFill>
              </a:rPr>
              <a:t> excelente </a:t>
            </a:r>
          </a:p>
          <a:p>
            <a:pPr algn="ctr"/>
            <a:r>
              <a:rPr lang="es-ES" b="1" dirty="0" smtClean="0">
                <a:solidFill>
                  <a:schemeClr val="bg1"/>
                </a:solidFill>
              </a:rPr>
              <a:t>No </a:t>
            </a:r>
            <a:r>
              <a:rPr lang="es-ES" b="1" dirty="0" err="1" smtClean="0">
                <a:solidFill>
                  <a:schemeClr val="bg1"/>
                </a:solidFill>
              </a:rPr>
              <a:t>Tx</a:t>
            </a:r>
            <a:r>
              <a:rPr lang="es-ES" b="1" dirty="0" smtClean="0">
                <a:solidFill>
                  <a:schemeClr val="bg1"/>
                </a:solidFill>
              </a:rPr>
              <a:t> posoperatorio</a:t>
            </a:r>
            <a:endParaRPr lang="es-ES" b="1" dirty="0">
              <a:solidFill>
                <a:schemeClr val="bg1"/>
              </a:solidFill>
            </a:endParaRPr>
          </a:p>
        </p:txBody>
      </p:sp>
      <p:sp>
        <p:nvSpPr>
          <p:cNvPr id="11" name="10 Rectángulo redondeado"/>
          <p:cNvSpPr/>
          <p:nvPr/>
        </p:nvSpPr>
        <p:spPr>
          <a:xfrm>
            <a:off x="4427984" y="4437112"/>
            <a:ext cx="4392488" cy="2088232"/>
          </a:xfrm>
          <a:prstGeom prst="roundRect">
            <a:avLst/>
          </a:prstGeom>
          <a:solidFill>
            <a:srgbClr val="00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 smtClean="0"/>
              <a:t>Reduce recurrencia vaginal 15 %  hasta 1 – 2 % </a:t>
            </a:r>
          </a:p>
          <a:p>
            <a:pPr algn="ctr"/>
            <a:endParaRPr lang="es-ES" b="1" dirty="0"/>
          </a:p>
          <a:p>
            <a:pPr algn="ctr"/>
            <a:r>
              <a:rPr lang="es-ES" b="1" dirty="0" smtClean="0"/>
              <a:t>Recidivas </a:t>
            </a:r>
            <a:r>
              <a:rPr lang="es-ES" b="1" dirty="0" err="1" smtClean="0"/>
              <a:t>boveda</a:t>
            </a:r>
            <a:r>
              <a:rPr lang="es-ES" b="1" dirty="0" smtClean="0"/>
              <a:t> vaginal ( mal </a:t>
            </a:r>
            <a:r>
              <a:rPr lang="es-ES" b="1" dirty="0" err="1" smtClean="0"/>
              <a:t>pronòstico</a:t>
            </a:r>
            <a:r>
              <a:rPr lang="es-ES" b="1" dirty="0" smtClean="0"/>
              <a:t>)</a:t>
            </a:r>
            <a:endParaRPr lang="es-ES" b="1" dirty="0"/>
          </a:p>
        </p:txBody>
      </p:sp>
      <p:pic>
        <p:nvPicPr>
          <p:cNvPr id="12" name="11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65662" y="1"/>
            <a:ext cx="1172716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980988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dirty="0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</a:rPr>
              <a:t>Variables </a:t>
            </a:r>
            <a:r>
              <a:rPr lang="es-ES" dirty="0" err="1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</a:rPr>
              <a:t>pronòsticas</a:t>
            </a:r>
            <a:r>
              <a:rPr lang="es-ES" dirty="0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es-ES" dirty="0"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3 Rectángulo redondeado"/>
          <p:cNvSpPr/>
          <p:nvPr/>
        </p:nvSpPr>
        <p:spPr>
          <a:xfrm>
            <a:off x="1907704" y="1628800"/>
            <a:ext cx="6192688" cy="504056"/>
          </a:xfrm>
          <a:prstGeom prst="roundRect">
            <a:avLst/>
          </a:prstGeom>
          <a:solidFill>
            <a:srgbClr val="FFCC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err="1" smtClean="0">
                <a:solidFill>
                  <a:schemeClr val="tx1"/>
                </a:solidFill>
              </a:rPr>
              <a:t>Invasiòn</a:t>
            </a:r>
            <a:r>
              <a:rPr lang="es-ES" dirty="0" smtClean="0">
                <a:solidFill>
                  <a:schemeClr val="tx1"/>
                </a:solidFill>
              </a:rPr>
              <a:t> del espacio </a:t>
            </a:r>
            <a:r>
              <a:rPr lang="es-ES" dirty="0" err="1" smtClean="0">
                <a:solidFill>
                  <a:schemeClr val="tx1"/>
                </a:solidFill>
              </a:rPr>
              <a:t>linfovesicular</a:t>
            </a:r>
            <a:r>
              <a:rPr lang="es-ES" dirty="0" smtClean="0">
                <a:solidFill>
                  <a:schemeClr val="tx1"/>
                </a:solidFill>
              </a:rPr>
              <a:t> </a:t>
            </a:r>
            <a:endParaRPr lang="es-ES" dirty="0">
              <a:solidFill>
                <a:schemeClr val="tx1"/>
              </a:solidFill>
            </a:endParaRPr>
          </a:p>
        </p:txBody>
      </p:sp>
      <p:sp>
        <p:nvSpPr>
          <p:cNvPr id="5" name="4 Rectángulo redondeado"/>
          <p:cNvSpPr/>
          <p:nvPr/>
        </p:nvSpPr>
        <p:spPr>
          <a:xfrm>
            <a:off x="1907704" y="2132856"/>
            <a:ext cx="6192688" cy="504056"/>
          </a:xfrm>
          <a:prstGeom prst="roundRect">
            <a:avLst/>
          </a:prstGeom>
          <a:solidFill>
            <a:srgbClr val="FF99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err="1" smtClean="0">
                <a:solidFill>
                  <a:schemeClr val="tx1"/>
                </a:solidFill>
              </a:rPr>
              <a:t>Extensiòn</a:t>
            </a:r>
            <a:r>
              <a:rPr lang="es-ES" dirty="0" smtClean="0">
                <a:solidFill>
                  <a:schemeClr val="tx1"/>
                </a:solidFill>
              </a:rPr>
              <a:t> hacia </a:t>
            </a:r>
            <a:r>
              <a:rPr lang="es-ES" dirty="0" err="1" smtClean="0">
                <a:solidFill>
                  <a:schemeClr val="tx1"/>
                </a:solidFill>
              </a:rPr>
              <a:t>itsmo</a:t>
            </a:r>
            <a:r>
              <a:rPr lang="es-ES" dirty="0" smtClean="0">
                <a:solidFill>
                  <a:schemeClr val="tx1"/>
                </a:solidFill>
              </a:rPr>
              <a:t> y cuello uterino</a:t>
            </a:r>
            <a:endParaRPr lang="es-ES" dirty="0">
              <a:solidFill>
                <a:schemeClr val="tx1"/>
              </a:solidFill>
            </a:endParaRPr>
          </a:p>
        </p:txBody>
      </p:sp>
      <p:sp>
        <p:nvSpPr>
          <p:cNvPr id="6" name="5 Rectángulo redondeado"/>
          <p:cNvSpPr/>
          <p:nvPr/>
        </p:nvSpPr>
        <p:spPr>
          <a:xfrm>
            <a:off x="1907704" y="2636912"/>
            <a:ext cx="6192688" cy="504056"/>
          </a:xfrm>
          <a:prstGeom prst="roundRect">
            <a:avLst/>
          </a:prstGeom>
          <a:solidFill>
            <a:srgbClr val="FFCC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err="1" smtClean="0">
                <a:solidFill>
                  <a:schemeClr val="tx1"/>
                </a:solidFill>
              </a:rPr>
              <a:t>Invasiòn</a:t>
            </a:r>
            <a:r>
              <a:rPr lang="es-ES" dirty="0" smtClean="0">
                <a:solidFill>
                  <a:schemeClr val="tx1"/>
                </a:solidFill>
              </a:rPr>
              <a:t> de los anexos </a:t>
            </a:r>
            <a:endParaRPr lang="es-ES" dirty="0">
              <a:solidFill>
                <a:schemeClr val="tx1"/>
              </a:solidFill>
            </a:endParaRPr>
          </a:p>
        </p:txBody>
      </p:sp>
      <p:sp>
        <p:nvSpPr>
          <p:cNvPr id="7" name="6 Rectángulo redondeado"/>
          <p:cNvSpPr/>
          <p:nvPr/>
        </p:nvSpPr>
        <p:spPr>
          <a:xfrm>
            <a:off x="1907704" y="3140968"/>
            <a:ext cx="6192688" cy="504056"/>
          </a:xfrm>
          <a:prstGeom prst="roundRect">
            <a:avLst/>
          </a:prstGeom>
          <a:solidFill>
            <a:srgbClr val="FF99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err="1" smtClean="0">
                <a:solidFill>
                  <a:schemeClr val="tx1"/>
                </a:solidFill>
              </a:rPr>
              <a:t>Metàstasis</a:t>
            </a:r>
            <a:r>
              <a:rPr lang="es-ES" dirty="0" smtClean="0">
                <a:solidFill>
                  <a:schemeClr val="tx1"/>
                </a:solidFill>
              </a:rPr>
              <a:t> hacia ganglios </a:t>
            </a:r>
            <a:r>
              <a:rPr lang="es-ES" dirty="0" err="1" smtClean="0">
                <a:solidFill>
                  <a:schemeClr val="tx1"/>
                </a:solidFill>
              </a:rPr>
              <a:t>linfaticos</a:t>
            </a:r>
            <a:endParaRPr lang="es-ES" dirty="0">
              <a:solidFill>
                <a:schemeClr val="tx1"/>
              </a:solidFill>
            </a:endParaRPr>
          </a:p>
        </p:txBody>
      </p:sp>
      <p:sp>
        <p:nvSpPr>
          <p:cNvPr id="8" name="7 Rectángulo redondeado"/>
          <p:cNvSpPr/>
          <p:nvPr/>
        </p:nvSpPr>
        <p:spPr>
          <a:xfrm>
            <a:off x="1907704" y="3645024"/>
            <a:ext cx="6192688" cy="504056"/>
          </a:xfrm>
          <a:prstGeom prst="roundRect">
            <a:avLst/>
          </a:prstGeom>
          <a:solidFill>
            <a:srgbClr val="FFCC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>
                <a:solidFill>
                  <a:schemeClr val="tx1"/>
                </a:solidFill>
              </a:rPr>
              <a:t>Tumor </a:t>
            </a:r>
            <a:r>
              <a:rPr lang="es-ES" dirty="0" err="1" smtClean="0">
                <a:solidFill>
                  <a:schemeClr val="tx1"/>
                </a:solidFill>
              </a:rPr>
              <a:t>intraperitoneal</a:t>
            </a:r>
            <a:endParaRPr lang="es-ES" dirty="0">
              <a:solidFill>
                <a:schemeClr val="tx1"/>
              </a:solidFill>
            </a:endParaRPr>
          </a:p>
        </p:txBody>
      </p:sp>
      <p:sp>
        <p:nvSpPr>
          <p:cNvPr id="9" name="8 Rectángulo redondeado"/>
          <p:cNvSpPr/>
          <p:nvPr/>
        </p:nvSpPr>
        <p:spPr>
          <a:xfrm>
            <a:off x="1907704" y="4149080"/>
            <a:ext cx="6192688" cy="504056"/>
          </a:xfrm>
          <a:prstGeom prst="roundRect">
            <a:avLst/>
          </a:prstGeom>
          <a:solidFill>
            <a:srgbClr val="FF99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err="1" smtClean="0">
                <a:solidFill>
                  <a:schemeClr val="tx1"/>
                </a:solidFill>
              </a:rPr>
              <a:t>Ìndice</a:t>
            </a:r>
            <a:r>
              <a:rPr lang="es-ES" dirty="0" smtClean="0">
                <a:solidFill>
                  <a:schemeClr val="tx1"/>
                </a:solidFill>
              </a:rPr>
              <a:t> de </a:t>
            </a:r>
            <a:r>
              <a:rPr lang="es-ES" dirty="0" err="1" smtClean="0">
                <a:solidFill>
                  <a:schemeClr val="tx1"/>
                </a:solidFill>
              </a:rPr>
              <a:t>euploidìa</a:t>
            </a:r>
            <a:r>
              <a:rPr lang="es-ES" dirty="0" smtClean="0">
                <a:solidFill>
                  <a:schemeClr val="tx1"/>
                </a:solidFill>
              </a:rPr>
              <a:t> y </a:t>
            </a:r>
            <a:r>
              <a:rPr lang="es-ES" dirty="0" err="1" smtClean="0">
                <a:solidFill>
                  <a:schemeClr val="tx1"/>
                </a:solidFill>
              </a:rPr>
              <a:t>proliferaciòn</a:t>
            </a:r>
            <a:r>
              <a:rPr lang="es-ES" dirty="0" smtClean="0">
                <a:solidFill>
                  <a:schemeClr val="tx1"/>
                </a:solidFill>
              </a:rPr>
              <a:t> del DNA</a:t>
            </a:r>
            <a:endParaRPr lang="es-ES" dirty="0">
              <a:solidFill>
                <a:schemeClr val="tx1"/>
              </a:solidFill>
            </a:endParaRPr>
          </a:p>
        </p:txBody>
      </p:sp>
      <p:sp>
        <p:nvSpPr>
          <p:cNvPr id="10" name="9 Rectángulo redondeado"/>
          <p:cNvSpPr/>
          <p:nvPr/>
        </p:nvSpPr>
        <p:spPr>
          <a:xfrm>
            <a:off x="1907704" y="4653136"/>
            <a:ext cx="6192688" cy="504056"/>
          </a:xfrm>
          <a:prstGeom prst="roundRect">
            <a:avLst/>
          </a:prstGeom>
          <a:solidFill>
            <a:srgbClr val="FFCC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err="1" smtClean="0">
                <a:solidFill>
                  <a:schemeClr val="tx1"/>
                </a:solidFill>
              </a:rPr>
              <a:t>Amplificaciòn</a:t>
            </a:r>
            <a:r>
              <a:rPr lang="es-ES" dirty="0" smtClean="0">
                <a:solidFill>
                  <a:schemeClr val="tx1"/>
                </a:solidFill>
              </a:rPr>
              <a:t> y </a:t>
            </a:r>
            <a:r>
              <a:rPr lang="es-ES" dirty="0" err="1" smtClean="0">
                <a:solidFill>
                  <a:schemeClr val="tx1"/>
                </a:solidFill>
              </a:rPr>
              <a:t>expresiòn</a:t>
            </a:r>
            <a:r>
              <a:rPr lang="es-ES" dirty="0" smtClean="0">
                <a:solidFill>
                  <a:schemeClr val="tx1"/>
                </a:solidFill>
              </a:rPr>
              <a:t> de oncogenes </a:t>
            </a:r>
            <a:endParaRPr lang="es-ES" dirty="0">
              <a:solidFill>
                <a:schemeClr val="tx1"/>
              </a:solidFill>
            </a:endParaRPr>
          </a:p>
        </p:txBody>
      </p:sp>
      <p:sp>
        <p:nvSpPr>
          <p:cNvPr id="11" name="10 Rectángulo redondeado"/>
          <p:cNvSpPr/>
          <p:nvPr/>
        </p:nvSpPr>
        <p:spPr>
          <a:xfrm>
            <a:off x="1907704" y="5157192"/>
            <a:ext cx="6192688" cy="576064"/>
          </a:xfrm>
          <a:prstGeom prst="roundRect">
            <a:avLst/>
          </a:prstGeom>
          <a:solidFill>
            <a:srgbClr val="FF99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err="1" smtClean="0">
                <a:solidFill>
                  <a:schemeClr val="tx1"/>
                </a:solidFill>
              </a:rPr>
              <a:t>Afectaciòn</a:t>
            </a:r>
            <a:r>
              <a:rPr lang="es-ES" dirty="0" smtClean="0">
                <a:solidFill>
                  <a:schemeClr val="tx1"/>
                </a:solidFill>
              </a:rPr>
              <a:t> de los ganglios </a:t>
            </a:r>
            <a:r>
              <a:rPr lang="es-ES" dirty="0" err="1" smtClean="0">
                <a:solidFill>
                  <a:schemeClr val="tx1"/>
                </a:solidFill>
              </a:rPr>
              <a:t>linfàticos</a:t>
            </a:r>
            <a:r>
              <a:rPr lang="es-ES" dirty="0" smtClean="0">
                <a:solidFill>
                  <a:schemeClr val="tx1"/>
                </a:solidFill>
              </a:rPr>
              <a:t> </a:t>
            </a:r>
            <a:r>
              <a:rPr lang="es-ES" dirty="0" err="1" smtClean="0">
                <a:solidFill>
                  <a:schemeClr val="tx1"/>
                </a:solidFill>
              </a:rPr>
              <a:t>pelvicos</a:t>
            </a:r>
            <a:r>
              <a:rPr lang="es-ES" dirty="0" smtClean="0">
                <a:solidFill>
                  <a:schemeClr val="tx1"/>
                </a:solidFill>
              </a:rPr>
              <a:t> y </a:t>
            </a:r>
            <a:r>
              <a:rPr lang="es-ES" dirty="0" err="1" smtClean="0">
                <a:solidFill>
                  <a:schemeClr val="tx1"/>
                </a:solidFill>
              </a:rPr>
              <a:t>paraaòrticos</a:t>
            </a:r>
            <a:r>
              <a:rPr lang="es-ES" dirty="0" smtClean="0">
                <a:solidFill>
                  <a:schemeClr val="tx1"/>
                </a:solidFill>
              </a:rPr>
              <a:t> </a:t>
            </a:r>
            <a:endParaRPr lang="es-E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33765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dirty="0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</a:rPr>
              <a:t>EDAD</a:t>
            </a:r>
            <a:endParaRPr lang="es-ES" dirty="0"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" name="3 Marcador de contenido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260648"/>
            <a:ext cx="1714500" cy="1905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4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740352" y="188640"/>
            <a:ext cx="1181100" cy="20193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5 Rectángulo redondeado"/>
          <p:cNvSpPr/>
          <p:nvPr/>
        </p:nvSpPr>
        <p:spPr>
          <a:xfrm>
            <a:off x="6458445" y="2464265"/>
            <a:ext cx="2232248" cy="432048"/>
          </a:xfrm>
          <a:prstGeom prst="round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>
                <a:solidFill>
                  <a:schemeClr val="tx1"/>
                </a:solidFill>
              </a:rPr>
              <a:t>Recurrencia </a:t>
            </a:r>
            <a:endParaRPr lang="es-ES" dirty="0">
              <a:solidFill>
                <a:schemeClr val="tx1"/>
              </a:solidFill>
            </a:endParaRPr>
          </a:p>
        </p:txBody>
      </p:sp>
      <p:sp>
        <p:nvSpPr>
          <p:cNvPr id="7" name="6 Rectángulo redondeado"/>
          <p:cNvSpPr/>
          <p:nvPr/>
        </p:nvSpPr>
        <p:spPr>
          <a:xfrm>
            <a:off x="5990393" y="2896313"/>
            <a:ext cx="3168352" cy="576064"/>
          </a:xfrm>
          <a:prstGeom prst="roundRect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Tumores grado 3 </a:t>
            </a:r>
          </a:p>
          <a:p>
            <a:pPr algn="ctr"/>
            <a:r>
              <a:rPr lang="es-ES" dirty="0" smtClean="0"/>
              <a:t>Subtipos desfavorables</a:t>
            </a:r>
            <a:endParaRPr lang="es-ES" dirty="0"/>
          </a:p>
        </p:txBody>
      </p:sp>
      <p:sp>
        <p:nvSpPr>
          <p:cNvPr id="8" name="7 Rectángulo redondeado"/>
          <p:cNvSpPr/>
          <p:nvPr/>
        </p:nvSpPr>
        <p:spPr>
          <a:xfrm>
            <a:off x="179512" y="2564904"/>
            <a:ext cx="1080120" cy="72008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>
                <a:solidFill>
                  <a:schemeClr val="tx1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68.6 años</a:t>
            </a:r>
            <a:endParaRPr lang="es-ES" dirty="0">
              <a:solidFill>
                <a:schemeClr val="tx1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9" name="8 Rectángulo redondeado"/>
          <p:cNvSpPr/>
          <p:nvPr/>
        </p:nvSpPr>
        <p:spPr>
          <a:xfrm>
            <a:off x="1259632" y="2622596"/>
            <a:ext cx="4320480" cy="604695"/>
          </a:xfrm>
          <a:prstGeom prst="round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err="1" smtClean="0">
                <a:solidFill>
                  <a:schemeClr val="bg1"/>
                </a:solidFill>
              </a:rPr>
              <a:t>Dx</a:t>
            </a:r>
            <a:r>
              <a:rPr lang="es-ES" dirty="0" smtClean="0">
                <a:solidFill>
                  <a:schemeClr val="bg1"/>
                </a:solidFill>
              </a:rPr>
              <a:t> pacientes con recidiva o fallecimiento </a:t>
            </a:r>
            <a:endParaRPr lang="es-ES" dirty="0">
              <a:solidFill>
                <a:schemeClr val="bg1"/>
              </a:solidFill>
            </a:endParaRPr>
          </a:p>
        </p:txBody>
      </p:sp>
      <p:sp>
        <p:nvSpPr>
          <p:cNvPr id="10" name="9 Rectángulo redondeado"/>
          <p:cNvSpPr/>
          <p:nvPr/>
        </p:nvSpPr>
        <p:spPr>
          <a:xfrm>
            <a:off x="179512" y="3472377"/>
            <a:ext cx="1080120" cy="676703"/>
          </a:xfrm>
          <a:prstGeom prst="round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60.3 años</a:t>
            </a:r>
            <a:endParaRPr lang="es-ES" dirty="0">
              <a:effectLst>
                <a:glow rad="2286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11" name="10 Rectángulo redondeado"/>
          <p:cNvSpPr/>
          <p:nvPr/>
        </p:nvSpPr>
        <p:spPr>
          <a:xfrm>
            <a:off x="1259632" y="3472377"/>
            <a:ext cx="3096344" cy="676703"/>
          </a:xfrm>
          <a:prstGeom prst="roundRect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Pacientes sin recidiva</a:t>
            </a:r>
            <a:endParaRPr lang="es-ES" dirty="0"/>
          </a:p>
        </p:txBody>
      </p:sp>
      <p:sp>
        <p:nvSpPr>
          <p:cNvPr id="12" name="11 Elipse"/>
          <p:cNvSpPr/>
          <p:nvPr/>
        </p:nvSpPr>
        <p:spPr>
          <a:xfrm>
            <a:off x="5076056" y="3810728"/>
            <a:ext cx="3254846" cy="25706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>
                <a:solidFill>
                  <a:schemeClr val="tx1"/>
                </a:solidFill>
              </a:rPr>
              <a:t>Por cada año</a:t>
            </a:r>
          </a:p>
          <a:p>
            <a:pPr algn="ctr"/>
            <a:r>
              <a:rPr lang="es-ES" dirty="0" smtClean="0">
                <a:solidFill>
                  <a:schemeClr val="tx1"/>
                </a:solidFill>
              </a:rPr>
              <a:t>Tasa recidiva 7%</a:t>
            </a:r>
            <a:endParaRPr lang="es-ES" dirty="0">
              <a:solidFill>
                <a:schemeClr val="tx1"/>
              </a:solidFill>
            </a:endParaRPr>
          </a:p>
        </p:txBody>
      </p:sp>
      <p:pic>
        <p:nvPicPr>
          <p:cNvPr id="13" name="12 Imagen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2" y="4787083"/>
            <a:ext cx="4536504" cy="1932256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4" name="13 Imagen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51720" y="321140"/>
            <a:ext cx="2143125" cy="21431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234900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dirty="0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</a:rPr>
              <a:t>Tipo </a:t>
            </a:r>
            <a:r>
              <a:rPr lang="es-ES" dirty="0" err="1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</a:rPr>
              <a:t>histològico</a:t>
            </a:r>
            <a:endParaRPr lang="es-ES" dirty="0"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82296" indent="0">
              <a:buNone/>
            </a:pPr>
            <a:endParaRPr lang="es-ES" dirty="0" smtClean="0"/>
          </a:p>
          <a:p>
            <a:r>
              <a:rPr lang="es-ES" dirty="0" smtClean="0"/>
              <a:t> </a:t>
            </a:r>
            <a:r>
              <a:rPr lang="es-ES" sz="1800" dirty="0" smtClean="0"/>
              <a:t>mayor recurrencia </a:t>
            </a:r>
          </a:p>
          <a:p>
            <a:pPr marL="82296" indent="0">
              <a:buNone/>
            </a:pPr>
            <a:r>
              <a:rPr lang="es-ES" sz="1800" dirty="0" err="1" smtClean="0"/>
              <a:t>Diseminaciòn</a:t>
            </a:r>
            <a:r>
              <a:rPr lang="es-ES" sz="1800" dirty="0" smtClean="0"/>
              <a:t> a distancia </a:t>
            </a:r>
          </a:p>
          <a:p>
            <a:pPr marL="82296" indent="0">
              <a:buNone/>
            </a:pPr>
            <a:endParaRPr lang="es-ES" sz="1800" dirty="0"/>
          </a:p>
          <a:p>
            <a:pPr marL="82296" indent="0">
              <a:buNone/>
            </a:pPr>
            <a:endParaRPr lang="es-ES" sz="1800" dirty="0" smtClean="0"/>
          </a:p>
          <a:p>
            <a:r>
              <a:rPr lang="es-ES" sz="1800" dirty="0" err="1" smtClean="0"/>
              <a:t>Metastasis</a:t>
            </a:r>
            <a:r>
              <a:rPr lang="es-ES" sz="1800" dirty="0" smtClean="0"/>
              <a:t> extrauterinas 72%</a:t>
            </a:r>
          </a:p>
          <a:p>
            <a:r>
              <a:rPr lang="es-ES" sz="1800" dirty="0" smtClean="0"/>
              <a:t>Tasas supervivencia inferiores </a:t>
            </a:r>
          </a:p>
          <a:p>
            <a:r>
              <a:rPr lang="es-E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Estadios I y II </a:t>
            </a:r>
            <a:r>
              <a:rPr lang="es-ES" sz="1800" dirty="0" smtClean="0"/>
              <a:t>36 – 40%</a:t>
            </a:r>
          </a:p>
          <a:p>
            <a:r>
              <a:rPr lang="es-E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Estadios III y IV  </a:t>
            </a:r>
            <a:r>
              <a:rPr lang="es-ES" sz="1800" dirty="0" smtClean="0"/>
              <a:t>0%</a:t>
            </a:r>
            <a:endParaRPr lang="es-ES" dirty="0" smtClean="0"/>
          </a:p>
        </p:txBody>
      </p:sp>
      <p:sp>
        <p:nvSpPr>
          <p:cNvPr id="4" name="3 Rectángulo redondeado"/>
          <p:cNvSpPr/>
          <p:nvPr/>
        </p:nvSpPr>
        <p:spPr>
          <a:xfrm>
            <a:off x="1835696" y="1772816"/>
            <a:ext cx="3528392" cy="432048"/>
          </a:xfrm>
          <a:prstGeom prst="roundRect">
            <a:avLst/>
          </a:prstGeom>
          <a:solidFill>
            <a:srgbClr val="FF99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 smtClean="0">
                <a:solidFill>
                  <a:schemeClr val="bg1"/>
                </a:solidFill>
              </a:rPr>
              <a:t>No endometriales </a:t>
            </a:r>
            <a:endParaRPr lang="es-ES" b="1" dirty="0">
              <a:solidFill>
                <a:schemeClr val="bg1"/>
              </a:solidFill>
            </a:endParaRPr>
          </a:p>
        </p:txBody>
      </p:sp>
      <p:sp>
        <p:nvSpPr>
          <p:cNvPr id="5" name="4 Rectángulo redondeado"/>
          <p:cNvSpPr/>
          <p:nvPr/>
        </p:nvSpPr>
        <p:spPr>
          <a:xfrm>
            <a:off x="1835696" y="1196752"/>
            <a:ext cx="864096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>
                <a:solidFill>
                  <a:schemeClr val="tx1"/>
                </a:solidFill>
                <a:effectLst>
                  <a:glow rad="101600">
                    <a:srgbClr val="7030A0">
                      <a:alpha val="60000"/>
                    </a:srgbClr>
                  </a:glow>
                </a:effectLst>
              </a:rPr>
              <a:t>10%</a:t>
            </a:r>
            <a:endParaRPr lang="es-ES" dirty="0">
              <a:solidFill>
                <a:schemeClr val="tx1"/>
              </a:solidFill>
              <a:effectLst>
                <a:glow rad="101600">
                  <a:srgbClr val="7030A0">
                    <a:alpha val="60000"/>
                  </a:srgbClr>
                </a:glow>
              </a:effectLst>
            </a:endParaRPr>
          </a:p>
        </p:txBody>
      </p:sp>
      <p:sp>
        <p:nvSpPr>
          <p:cNvPr id="6" name="5 Rectángulo redondeado"/>
          <p:cNvSpPr/>
          <p:nvPr/>
        </p:nvSpPr>
        <p:spPr>
          <a:xfrm rot="1043022">
            <a:off x="6716823" y="1443932"/>
            <a:ext cx="2232248" cy="720080"/>
          </a:xfrm>
          <a:prstGeom prst="round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 smtClean="0">
                <a:solidFill>
                  <a:schemeClr val="bg1"/>
                </a:solidFill>
              </a:rPr>
              <a:t>Adenocarcinoma</a:t>
            </a:r>
          </a:p>
          <a:p>
            <a:pPr algn="ctr"/>
            <a:r>
              <a:rPr lang="es-ES" b="1" dirty="0" err="1" smtClean="0">
                <a:solidFill>
                  <a:schemeClr val="bg1"/>
                </a:solidFill>
              </a:rPr>
              <a:t>endometrioide</a:t>
            </a:r>
            <a:endParaRPr lang="es-ES" b="1" dirty="0">
              <a:solidFill>
                <a:schemeClr val="bg1"/>
              </a:solidFill>
            </a:endParaRPr>
          </a:p>
        </p:txBody>
      </p:sp>
      <p:pic>
        <p:nvPicPr>
          <p:cNvPr id="7" name="6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33103">
            <a:off x="6156176" y="2463163"/>
            <a:ext cx="2409825" cy="14859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7 Rectángulo redondeado"/>
          <p:cNvSpPr/>
          <p:nvPr/>
        </p:nvSpPr>
        <p:spPr>
          <a:xfrm>
            <a:off x="6156176" y="4509121"/>
            <a:ext cx="2987824" cy="93610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 smtClean="0">
                <a:solidFill>
                  <a:schemeClr val="accent5">
                    <a:lumMod val="50000"/>
                  </a:schemeClr>
                </a:solidFill>
              </a:rPr>
              <a:t>Tipo </a:t>
            </a:r>
            <a:r>
              <a:rPr lang="es-ES" b="1" dirty="0" err="1" smtClean="0">
                <a:solidFill>
                  <a:schemeClr val="accent5">
                    <a:lumMod val="50000"/>
                  </a:schemeClr>
                </a:solidFill>
              </a:rPr>
              <a:t>histològico</a:t>
            </a:r>
            <a:r>
              <a:rPr lang="es-ES" b="1" dirty="0" smtClean="0">
                <a:solidFill>
                  <a:schemeClr val="accent5">
                    <a:lumMod val="50000"/>
                  </a:schemeClr>
                </a:solidFill>
              </a:rPr>
              <a:t> mas frecuente</a:t>
            </a:r>
          </a:p>
          <a:p>
            <a:pPr algn="ctr"/>
            <a:r>
              <a:rPr lang="es-ES" b="1" dirty="0" smtClean="0">
                <a:solidFill>
                  <a:schemeClr val="accent5">
                    <a:lumMod val="50000"/>
                  </a:schemeClr>
                </a:solidFill>
              </a:rPr>
              <a:t>Mejor </a:t>
            </a:r>
            <a:r>
              <a:rPr lang="es-ES" b="1" dirty="0" err="1" smtClean="0">
                <a:solidFill>
                  <a:schemeClr val="accent5">
                    <a:lumMod val="50000"/>
                  </a:schemeClr>
                </a:solidFill>
              </a:rPr>
              <a:t>pronòstico</a:t>
            </a:r>
            <a:endParaRPr lang="es-ES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9" name="8 Rectángulo redondeado"/>
          <p:cNvSpPr/>
          <p:nvPr/>
        </p:nvSpPr>
        <p:spPr>
          <a:xfrm>
            <a:off x="323528" y="3206113"/>
            <a:ext cx="4896544" cy="438911"/>
          </a:xfrm>
          <a:prstGeom prst="roundRect">
            <a:avLst/>
          </a:prstGeom>
          <a:solidFill>
            <a:srgbClr val="FF7C8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>
                <a:solidFill>
                  <a:schemeClr val="bg1"/>
                </a:solidFill>
              </a:rPr>
              <a:t>CE </a:t>
            </a:r>
            <a:r>
              <a:rPr lang="es-ES" b="1" dirty="0" smtClean="0">
                <a:solidFill>
                  <a:schemeClr val="bg1"/>
                </a:solidFill>
              </a:rPr>
              <a:t>seroso papilar o de </a:t>
            </a:r>
            <a:r>
              <a:rPr lang="es-ES" b="1" dirty="0" err="1" smtClean="0">
                <a:solidFill>
                  <a:schemeClr val="bg1"/>
                </a:solidFill>
              </a:rPr>
              <a:t>celulas</a:t>
            </a:r>
            <a:r>
              <a:rPr lang="es-ES" b="1" dirty="0" smtClean="0">
                <a:solidFill>
                  <a:schemeClr val="bg1"/>
                </a:solidFill>
              </a:rPr>
              <a:t> claras </a:t>
            </a:r>
            <a:endParaRPr lang="es-ES" dirty="0">
              <a:solidFill>
                <a:schemeClr val="bg1"/>
              </a:solidFill>
            </a:endParaRPr>
          </a:p>
        </p:txBody>
      </p:sp>
      <p:pic>
        <p:nvPicPr>
          <p:cNvPr id="10" name="9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71800" y="4977173"/>
            <a:ext cx="3384198" cy="17523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50403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dirty="0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</a:rPr>
              <a:t>Grado </a:t>
            </a:r>
            <a:r>
              <a:rPr lang="es-ES" dirty="0" err="1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</a:rPr>
              <a:t>histològico</a:t>
            </a:r>
            <a:endParaRPr lang="es-ES" dirty="0"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dirty="0" smtClean="0"/>
          </a:p>
          <a:p>
            <a:pPr marL="82296" indent="0">
              <a:buNone/>
            </a:pPr>
            <a:endParaRPr lang="es-ES" dirty="0"/>
          </a:p>
          <a:p>
            <a:pPr marL="82296" indent="0">
              <a:buNone/>
            </a:pPr>
            <a:r>
              <a:rPr lang="es-ES" sz="2400" dirty="0" smtClean="0"/>
              <a:t>                                                  5 veces mas riesgo de </a:t>
            </a:r>
          </a:p>
          <a:p>
            <a:pPr marL="82296" indent="0">
              <a:buNone/>
            </a:pPr>
            <a:r>
              <a:rPr lang="es-ES" sz="2400" dirty="0"/>
              <a:t> </a:t>
            </a:r>
            <a:r>
              <a:rPr lang="es-ES" sz="2400" dirty="0" smtClean="0"/>
              <a:t>                                             recidiva que las de grado</a:t>
            </a:r>
          </a:p>
          <a:p>
            <a:pPr marL="82296" indent="0">
              <a:buNone/>
            </a:pPr>
            <a:r>
              <a:rPr lang="es-ES" sz="2400" dirty="0"/>
              <a:t> </a:t>
            </a:r>
            <a:r>
              <a:rPr lang="es-ES" sz="2400" dirty="0" smtClean="0"/>
              <a:t>                                              I y II </a:t>
            </a:r>
            <a:endParaRPr lang="es-ES" sz="2400" dirty="0"/>
          </a:p>
        </p:txBody>
      </p:sp>
      <p:sp>
        <p:nvSpPr>
          <p:cNvPr id="4" name="3 Elipse"/>
          <p:cNvSpPr/>
          <p:nvPr/>
        </p:nvSpPr>
        <p:spPr>
          <a:xfrm>
            <a:off x="2051720" y="1700808"/>
            <a:ext cx="2808312" cy="2304256"/>
          </a:xfrm>
          <a:prstGeom prst="ellipse">
            <a:avLst/>
          </a:prstGeom>
          <a:solidFill>
            <a:srgbClr val="FF7C8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 smtClean="0">
                <a:solidFill>
                  <a:schemeClr val="bg1"/>
                </a:solidFill>
              </a:rPr>
              <a:t>Se relaciona con el </a:t>
            </a:r>
            <a:r>
              <a:rPr lang="es-ES" b="1" dirty="0" err="1" smtClean="0">
                <a:solidFill>
                  <a:schemeClr val="bg1"/>
                </a:solidFill>
              </a:rPr>
              <a:t>pronòstico</a:t>
            </a:r>
            <a:endParaRPr lang="es-ES" b="1" dirty="0">
              <a:solidFill>
                <a:schemeClr val="bg1"/>
              </a:solidFill>
            </a:endParaRPr>
          </a:p>
        </p:txBody>
      </p:sp>
      <p:sp>
        <p:nvSpPr>
          <p:cNvPr id="5" name="4 Rectángulo redondeado"/>
          <p:cNvSpPr/>
          <p:nvPr/>
        </p:nvSpPr>
        <p:spPr>
          <a:xfrm>
            <a:off x="5508104" y="1700808"/>
            <a:ext cx="3024336" cy="576064"/>
          </a:xfrm>
          <a:prstGeom prst="roundRect">
            <a:avLst/>
          </a:prstGeom>
          <a:solidFill>
            <a:srgbClr val="FF99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 smtClean="0"/>
              <a:t>Tumores grado 3 </a:t>
            </a:r>
            <a:endParaRPr lang="es-ES" b="1" dirty="0"/>
          </a:p>
        </p:txBody>
      </p:sp>
      <p:sp>
        <p:nvSpPr>
          <p:cNvPr id="6" name="5 Rectángulo redondeado"/>
          <p:cNvSpPr/>
          <p:nvPr/>
        </p:nvSpPr>
        <p:spPr>
          <a:xfrm>
            <a:off x="2051720" y="4365104"/>
            <a:ext cx="3816424" cy="1728192"/>
          </a:xfrm>
          <a:prstGeom prst="roundRect">
            <a:avLst/>
          </a:prstGeom>
          <a:solidFill>
            <a:schemeClr val="tx1">
              <a:lumMod val="85000"/>
              <a:lumOff val="1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 smtClean="0"/>
              <a:t>Supervivencia a 5 años</a:t>
            </a:r>
          </a:p>
          <a:p>
            <a:pPr algn="ctr"/>
            <a:endParaRPr lang="es-ES" b="1" dirty="0"/>
          </a:p>
          <a:p>
            <a:pPr algn="ctr"/>
            <a:r>
              <a:rPr lang="es-ES" b="1" dirty="0" smtClean="0"/>
              <a:t>Grado I y II    92 a 86 %</a:t>
            </a:r>
          </a:p>
          <a:p>
            <a:pPr algn="ctr"/>
            <a:r>
              <a:rPr lang="es-ES" b="1" dirty="0" smtClean="0"/>
              <a:t>Grado III    64 % </a:t>
            </a:r>
          </a:p>
          <a:p>
            <a:pPr algn="ctr"/>
            <a:endParaRPr lang="es-ES" b="1" dirty="0"/>
          </a:p>
        </p:txBody>
      </p:sp>
      <p:pic>
        <p:nvPicPr>
          <p:cNvPr id="7" name="6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504" y="116632"/>
            <a:ext cx="2151112" cy="25202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7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72200" y="3815122"/>
            <a:ext cx="2304256" cy="282815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2474047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dirty="0" err="1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</a:rPr>
              <a:t>Invasiòn</a:t>
            </a:r>
            <a:r>
              <a:rPr lang="es-ES" dirty="0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s-ES" dirty="0" err="1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</a:rPr>
              <a:t>miometrial</a:t>
            </a:r>
            <a:endParaRPr lang="es-ES" dirty="0"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5" name="4 Marcador de contenido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47664" y="2420888"/>
            <a:ext cx="4040410" cy="36636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3 Rectángulo redondeado"/>
          <p:cNvSpPr/>
          <p:nvPr/>
        </p:nvSpPr>
        <p:spPr>
          <a:xfrm>
            <a:off x="1547664" y="1556792"/>
            <a:ext cx="4176464" cy="504056"/>
          </a:xfrm>
          <a:prstGeom prst="roundRect">
            <a:avLst/>
          </a:prstGeom>
          <a:solidFill>
            <a:srgbClr val="FF7C8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 smtClean="0"/>
              <a:t>Mitad mas exterior del </a:t>
            </a:r>
            <a:r>
              <a:rPr lang="es-ES" b="1" dirty="0" err="1" smtClean="0"/>
              <a:t>miometrio</a:t>
            </a:r>
            <a:r>
              <a:rPr lang="es-ES" b="1" dirty="0" smtClean="0"/>
              <a:t> </a:t>
            </a:r>
            <a:endParaRPr lang="es-ES" b="1" dirty="0"/>
          </a:p>
        </p:txBody>
      </p:sp>
      <p:sp>
        <p:nvSpPr>
          <p:cNvPr id="6" name="5 Elipse"/>
          <p:cNvSpPr/>
          <p:nvPr/>
        </p:nvSpPr>
        <p:spPr>
          <a:xfrm>
            <a:off x="6084168" y="1340768"/>
            <a:ext cx="1872208" cy="1296144"/>
          </a:xfrm>
          <a:prstGeom prst="ellipse">
            <a:avLst/>
          </a:prstGeom>
          <a:solidFill>
            <a:srgbClr val="FF99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 smtClean="0"/>
              <a:t>Sistema </a:t>
            </a:r>
            <a:r>
              <a:rPr lang="es-ES" b="1" dirty="0" err="1" smtClean="0"/>
              <a:t>linfàtico</a:t>
            </a:r>
            <a:endParaRPr lang="es-ES" b="1" dirty="0"/>
          </a:p>
        </p:txBody>
      </p:sp>
      <p:sp>
        <p:nvSpPr>
          <p:cNvPr id="7" name="6 Elipse"/>
          <p:cNvSpPr/>
          <p:nvPr/>
        </p:nvSpPr>
        <p:spPr>
          <a:xfrm>
            <a:off x="6702330" y="2276872"/>
            <a:ext cx="2508092" cy="2016224"/>
          </a:xfrm>
          <a:prstGeom prst="ellipse">
            <a:avLst/>
          </a:prstGeom>
          <a:solidFill>
            <a:srgbClr val="DF535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 err="1" smtClean="0"/>
              <a:t>Diseminacion</a:t>
            </a:r>
            <a:r>
              <a:rPr lang="es-ES" b="1" dirty="0" smtClean="0"/>
              <a:t> extrauterina y recurrencia</a:t>
            </a:r>
            <a:endParaRPr lang="es-ES" b="1" dirty="0"/>
          </a:p>
        </p:txBody>
      </p:sp>
      <p:sp>
        <p:nvSpPr>
          <p:cNvPr id="8" name="7 Rectángulo redondeado"/>
          <p:cNvSpPr/>
          <p:nvPr/>
        </p:nvSpPr>
        <p:spPr>
          <a:xfrm>
            <a:off x="5724128" y="3068960"/>
            <a:ext cx="864096" cy="86409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glow rad="101600">
                    <a:srgbClr val="DF5353">
                      <a:alpha val="60000"/>
                    </a:srgb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1%</a:t>
            </a:r>
            <a:endParaRPr lang="es-ES" b="1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glow rad="101600">
                  <a:srgbClr val="DF5353">
                    <a:alpha val="60000"/>
                  </a:srgb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9" name="8 Rectángulo redondeado"/>
          <p:cNvSpPr/>
          <p:nvPr/>
        </p:nvSpPr>
        <p:spPr>
          <a:xfrm>
            <a:off x="-18256" y="6165304"/>
            <a:ext cx="5292080" cy="692696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 smtClean="0"/>
              <a:t>Tumores invasivos o no invasivos ( superficial) </a:t>
            </a:r>
          </a:p>
          <a:p>
            <a:pPr algn="ctr"/>
            <a:r>
              <a:rPr lang="es-ES" b="1" dirty="0" smtClean="0"/>
              <a:t>Supervivencia a 5 años de     80 a 90%</a:t>
            </a:r>
            <a:endParaRPr lang="es-ES" b="1" dirty="0"/>
          </a:p>
        </p:txBody>
      </p:sp>
      <p:sp>
        <p:nvSpPr>
          <p:cNvPr id="10" name="9 Rectángulo redondeado"/>
          <p:cNvSpPr/>
          <p:nvPr/>
        </p:nvSpPr>
        <p:spPr>
          <a:xfrm>
            <a:off x="5273824" y="6165304"/>
            <a:ext cx="3870176" cy="692696"/>
          </a:xfrm>
          <a:prstGeom prst="roundRect">
            <a:avLst/>
          </a:prstGeom>
          <a:solidFill>
            <a:srgbClr val="33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 smtClean="0"/>
              <a:t>Los invasivos profundos  60% </a:t>
            </a:r>
            <a:endParaRPr lang="es-ES" b="1" dirty="0"/>
          </a:p>
        </p:txBody>
      </p:sp>
      <p:pic>
        <p:nvPicPr>
          <p:cNvPr id="12" name="11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29275" y="4007143"/>
            <a:ext cx="2114550" cy="21621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512493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115616" y="188640"/>
            <a:ext cx="7818072" cy="6059760"/>
          </a:xfrm>
        </p:spPr>
        <p:txBody>
          <a:bodyPr>
            <a:normAutofit/>
          </a:bodyPr>
          <a:lstStyle/>
          <a:p>
            <a:pPr marL="82296" indent="0">
              <a:buNone/>
            </a:pPr>
            <a:r>
              <a:rPr lang="es-ES" sz="2800" dirty="0" smtClean="0"/>
              <a:t>Indicador mas sensible para </a:t>
            </a:r>
          </a:p>
          <a:p>
            <a:pPr marL="82296" indent="0">
              <a:buNone/>
            </a:pPr>
            <a:r>
              <a:rPr lang="es-ES" sz="2800" dirty="0"/>
              <a:t> </a:t>
            </a:r>
            <a:r>
              <a:rPr lang="es-ES" sz="2800" dirty="0" smtClean="0"/>
              <a:t>         supervivencia</a:t>
            </a:r>
            <a:endParaRPr lang="es-ES" sz="2800" dirty="0"/>
          </a:p>
        </p:txBody>
      </p:sp>
      <p:sp>
        <p:nvSpPr>
          <p:cNvPr id="4" name="3 Rectángulo redondeado"/>
          <p:cNvSpPr/>
          <p:nvPr/>
        </p:nvSpPr>
        <p:spPr>
          <a:xfrm>
            <a:off x="1115616" y="1412776"/>
            <a:ext cx="5616624" cy="756084"/>
          </a:xfrm>
          <a:prstGeom prst="round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 smtClean="0"/>
              <a:t>Distancia entre </a:t>
            </a:r>
            <a:r>
              <a:rPr lang="es-ES" b="1" dirty="0" err="1" smtClean="0"/>
              <a:t>uniòn</a:t>
            </a:r>
            <a:r>
              <a:rPr lang="es-ES" b="1" dirty="0" smtClean="0"/>
              <a:t> del tumor, </a:t>
            </a:r>
            <a:r>
              <a:rPr lang="es-ES" b="1" dirty="0" err="1" smtClean="0"/>
              <a:t>miometrio</a:t>
            </a:r>
            <a:r>
              <a:rPr lang="es-ES" b="1" dirty="0" smtClean="0"/>
              <a:t> y serosa uterina</a:t>
            </a:r>
            <a:endParaRPr lang="es-ES" b="1" dirty="0"/>
          </a:p>
        </p:txBody>
      </p:sp>
      <p:sp>
        <p:nvSpPr>
          <p:cNvPr id="5" name="4 Elipse"/>
          <p:cNvSpPr/>
          <p:nvPr/>
        </p:nvSpPr>
        <p:spPr>
          <a:xfrm>
            <a:off x="6876256" y="476672"/>
            <a:ext cx="1872208" cy="1872208"/>
          </a:xfrm>
          <a:prstGeom prst="ellipse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 smtClean="0"/>
              <a:t>5mm superficie serosa </a:t>
            </a:r>
            <a:endParaRPr lang="es-ES" b="1" dirty="0"/>
          </a:p>
        </p:txBody>
      </p:sp>
      <p:sp>
        <p:nvSpPr>
          <p:cNvPr id="6" name="5 Rectángulo redondeado"/>
          <p:cNvSpPr/>
          <p:nvPr/>
        </p:nvSpPr>
        <p:spPr>
          <a:xfrm>
            <a:off x="6586086" y="44624"/>
            <a:ext cx="2160240" cy="43204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err="1" smtClean="0"/>
              <a:t>R</a:t>
            </a:r>
            <a:r>
              <a:rPr lang="es-ES" dirty="0" err="1" smtClean="0">
                <a:solidFill>
                  <a:schemeClr val="tx1"/>
                </a:solidFill>
              </a:rPr>
              <a:t>recidivas</a:t>
            </a:r>
            <a:r>
              <a:rPr lang="es-ES" dirty="0" smtClean="0">
                <a:solidFill>
                  <a:schemeClr val="tx1"/>
                </a:solidFill>
              </a:rPr>
              <a:t> y muerte</a:t>
            </a:r>
            <a:endParaRPr lang="es-ES" dirty="0"/>
          </a:p>
        </p:txBody>
      </p:sp>
      <p:pic>
        <p:nvPicPr>
          <p:cNvPr id="7" name="6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2348880"/>
            <a:ext cx="9144000" cy="4509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31624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err="1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</a:rPr>
              <a:t>Invasiòn</a:t>
            </a:r>
            <a:r>
              <a:rPr lang="es-ES" dirty="0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</a:rPr>
              <a:t> del espacio </a:t>
            </a:r>
            <a:r>
              <a:rPr lang="es-ES" dirty="0" err="1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</a:rPr>
              <a:t>linfovascular</a:t>
            </a:r>
            <a:r>
              <a:rPr lang="es-ES" dirty="0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es-ES" dirty="0"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6" name="5 Marcador de contenido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39751" y="1988840"/>
            <a:ext cx="6451823" cy="4221460"/>
          </a:xfrm>
        </p:spPr>
      </p:pic>
      <p:sp>
        <p:nvSpPr>
          <p:cNvPr id="4" name="3 Elipse"/>
          <p:cNvSpPr/>
          <p:nvPr/>
        </p:nvSpPr>
        <p:spPr>
          <a:xfrm>
            <a:off x="-23548" y="2060848"/>
            <a:ext cx="2339752" cy="3168352"/>
          </a:xfrm>
          <a:prstGeom prst="ellipse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 err="1" smtClean="0"/>
              <a:t>Càncer</a:t>
            </a:r>
            <a:r>
              <a:rPr lang="es-ES" b="1" dirty="0" smtClean="0"/>
              <a:t> endometrial temprano  </a:t>
            </a:r>
          </a:p>
          <a:p>
            <a:pPr algn="ctr"/>
            <a:r>
              <a:rPr lang="es-ES" b="1" dirty="0" smtClean="0"/>
              <a:t>15 %</a:t>
            </a:r>
          </a:p>
          <a:p>
            <a:pPr algn="ctr"/>
            <a:endParaRPr lang="es-ES" b="1" dirty="0"/>
          </a:p>
          <a:p>
            <a:pPr algn="ctr"/>
            <a:r>
              <a:rPr lang="es-ES" b="1" dirty="0" smtClean="0"/>
              <a:t>Grado y profundidad </a:t>
            </a:r>
            <a:endParaRPr lang="es-ES" b="1" dirty="0"/>
          </a:p>
        </p:txBody>
      </p:sp>
    </p:spTree>
    <p:extLst>
      <p:ext uri="{BB962C8B-B14F-4D97-AF65-F5344CB8AC3E}">
        <p14:creationId xmlns:p14="http://schemas.microsoft.com/office/powerpoint/2010/main" xmlns="" val="2245044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io">
  <a:themeElements>
    <a:clrScheme name="Solsticio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io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olsticio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538</TotalTime>
  <Words>726</Words>
  <Application>Microsoft Office PowerPoint</Application>
  <PresentationFormat>Presentación en pantalla (4:3)</PresentationFormat>
  <Paragraphs>190</Paragraphs>
  <Slides>24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24</vt:i4>
      </vt:variant>
    </vt:vector>
  </HeadingPairs>
  <TitlesOfParts>
    <vt:vector size="25" baseType="lpstr">
      <vt:lpstr>Solsticio</vt:lpstr>
      <vt:lpstr>VARIABLES PRONÒSTICAS</vt:lpstr>
      <vt:lpstr>Variables pronòsticas </vt:lpstr>
      <vt:lpstr>Variables pronòsticas </vt:lpstr>
      <vt:lpstr>EDAD</vt:lpstr>
      <vt:lpstr>Tipo histològico</vt:lpstr>
      <vt:lpstr>Grado histològico</vt:lpstr>
      <vt:lpstr>Invasiòn miometrial</vt:lpstr>
      <vt:lpstr>Diapositiva 8</vt:lpstr>
      <vt:lpstr>Invasiòn del espacio linfovascular </vt:lpstr>
      <vt:lpstr>Extensiòn a istmo y cuello uterino</vt:lpstr>
      <vt:lpstr>Invasiòn de los anexos </vt:lpstr>
      <vt:lpstr>Citologìa peritoneal</vt:lpstr>
      <vt:lpstr>Conclusiones</vt:lpstr>
      <vt:lpstr>Metàstasis a ganglios linfàticos</vt:lpstr>
      <vt:lpstr>Tumor intraperitoneal </vt:lpstr>
      <vt:lpstr>Tamaño tumoral</vt:lpstr>
      <vt:lpstr>Estado de los receptores hormonales</vt:lpstr>
      <vt:lpstr>Ploidìa del DNA e ìndice proliferativo</vt:lpstr>
      <vt:lpstr>TX</vt:lpstr>
      <vt:lpstr>Histerectomìa vaginal</vt:lpstr>
      <vt:lpstr>Tratamiento laparoscòpico</vt:lpstr>
      <vt:lpstr>Histerectomìa radical </vt:lpstr>
      <vt:lpstr>Radioterapia</vt:lpstr>
      <vt:lpstr>TX POSOPERATORIO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VARIABLES PRONÒSTICAS</dc:title>
  <dc:creator>DAFNNE</dc:creator>
  <cp:lastModifiedBy>test</cp:lastModifiedBy>
  <cp:revision>34</cp:revision>
  <dcterms:created xsi:type="dcterms:W3CDTF">2011-10-16T22:20:50Z</dcterms:created>
  <dcterms:modified xsi:type="dcterms:W3CDTF">2011-12-09T11:46:24Z</dcterms:modified>
</cp:coreProperties>
</file>