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8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>
        <p:scale>
          <a:sx n="62" d="100"/>
          <a:sy n="62" d="100"/>
        </p:scale>
        <p:origin x="-1620" y="-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ctrTitle"/>
          </p:nvPr>
        </p:nvSpPr>
        <p:spPr>
          <a:xfrm>
            <a:off x="928662" y="1928803"/>
            <a:ext cx="7172348" cy="1470025"/>
          </a:xfrm>
        </p:spPr>
        <p:txBody>
          <a:bodyPr/>
          <a:lstStyle/>
          <a:p>
            <a:r>
              <a:rPr kumimoji="1" lang="es-ES" altLang="ja-JP" smtClean="0"/>
              <a:t>Haga clic para modificar el estilo de título del patrón</a:t>
            </a:r>
            <a:endParaRPr kumimoji="1" lang="ja-JP" altLang="en-US" dirty="0"/>
          </a:p>
        </p:txBody>
      </p:sp>
      <p:sp>
        <p:nvSpPr>
          <p:cNvPr id="8" name="図形 7"/>
          <p:cNvSpPr>
            <a:spLocks noGrp="1"/>
          </p:cNvSpPr>
          <p:nvPr>
            <p:ph type="subTitle" idx="1"/>
          </p:nvPr>
        </p:nvSpPr>
        <p:spPr>
          <a:xfrm>
            <a:off x="1371600" y="3643314"/>
            <a:ext cx="6400800" cy="12858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s-ES" altLang="ja-JP" smtClean="0"/>
              <a:t>Haga clic para modificar el estilo de subtítulo del patrón</a:t>
            </a:r>
            <a:endParaRPr kumimoji="1" lang="ja-JP" altLang="en-US" dirty="0"/>
          </a:p>
        </p:txBody>
      </p:sp>
      <p:sp>
        <p:nvSpPr>
          <p:cNvPr id="12" name="図形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D6FB6-E671-4C23-B349-4DCD24FD3D3D}" type="datetimeFigureOut">
              <a:rPr lang="en-US" smtClean="0"/>
              <a:t>4/6/2012</a:t>
            </a:fld>
            <a:endParaRPr lang="en-US"/>
          </a:p>
        </p:txBody>
      </p:sp>
      <p:sp>
        <p:nvSpPr>
          <p:cNvPr id="11" name="図形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図形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59D-8430-4815-80E9-19BBF512CB9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671514" y="274638"/>
            <a:ext cx="7829576" cy="1011222"/>
          </a:xfrm>
        </p:spPr>
        <p:txBody>
          <a:bodyPr/>
          <a:lstStyle/>
          <a:p>
            <a:r>
              <a:rPr kumimoji="1" lang="es-ES" altLang="ja-JP" smtClean="0"/>
              <a:t>Haga clic para modificar el estilo de título del patrón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671514" y="1285860"/>
            <a:ext cx="7829576" cy="4357718"/>
          </a:xfrm>
        </p:spPr>
        <p:txBody>
          <a:bodyPr vert="eaVert"/>
          <a:lstStyle/>
          <a:p>
            <a:pPr lvl="0"/>
            <a:r>
              <a:rPr kumimoji="1" lang="es-ES" altLang="ja-JP" smtClean="0"/>
              <a:t>Haga clic para modificar el estilo de texto del patrón</a:t>
            </a:r>
          </a:p>
          <a:p>
            <a:pPr lvl="1"/>
            <a:r>
              <a:rPr kumimoji="1" lang="es-ES" altLang="ja-JP" smtClean="0"/>
              <a:t>Segundo nivel</a:t>
            </a:r>
          </a:p>
          <a:p>
            <a:pPr lvl="2"/>
            <a:r>
              <a:rPr kumimoji="1" lang="es-ES" altLang="ja-JP" smtClean="0"/>
              <a:t>Tercer nivel</a:t>
            </a:r>
          </a:p>
          <a:p>
            <a:pPr lvl="3"/>
            <a:r>
              <a:rPr kumimoji="1" lang="es-ES" altLang="ja-JP" smtClean="0"/>
              <a:t>Cuarto nivel</a:t>
            </a:r>
          </a:p>
          <a:p>
            <a:pPr lvl="4"/>
            <a:r>
              <a:rPr kumimoji="1" lang="es-ES" altLang="ja-JP" smtClean="0"/>
              <a:t>Quinto nivel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D6FB6-E671-4C23-B349-4DCD24FD3D3D}" type="datetimeFigureOut">
              <a:rPr lang="en-US" smtClean="0"/>
              <a:t>4/6/2012</a:t>
            </a:fld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59D-8430-4815-80E9-19BBF512CB9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 orient="vert"/>
          </p:nvPr>
        </p:nvSpPr>
        <p:spPr>
          <a:xfrm>
            <a:off x="6643702" y="285730"/>
            <a:ext cx="1785950" cy="5565797"/>
          </a:xfrm>
        </p:spPr>
        <p:txBody>
          <a:bodyPr vert="eaVert"/>
          <a:lstStyle>
            <a:lvl1pPr>
              <a:defRPr>
                <a:gradFill flip="none" rotWithShape="1">
                  <a:gsLst>
                    <a:gs pos="0">
                      <a:schemeClr val="tx1">
                        <a:tint val="65000"/>
                      </a:schemeClr>
                    </a:gs>
                    <a:gs pos="49900">
                      <a:schemeClr val="tx1">
                        <a:tint val="95000"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tint val="95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kumimoji="1" lang="es-ES" altLang="ja-JP" smtClean="0"/>
              <a:t>Haga clic para modificar el estilo de título del patrón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642910" y="274640"/>
            <a:ext cx="5834090" cy="5583253"/>
          </a:xfrm>
        </p:spPr>
        <p:txBody>
          <a:bodyPr vert="eaVert"/>
          <a:lstStyle/>
          <a:p>
            <a:pPr lvl="0"/>
            <a:r>
              <a:rPr kumimoji="1" lang="es-ES" altLang="ja-JP" smtClean="0"/>
              <a:t>Haga clic para modificar el estilo de texto del patrón</a:t>
            </a:r>
          </a:p>
          <a:p>
            <a:pPr lvl="1"/>
            <a:r>
              <a:rPr kumimoji="1" lang="es-ES" altLang="ja-JP" smtClean="0"/>
              <a:t>Segundo nivel</a:t>
            </a:r>
          </a:p>
          <a:p>
            <a:pPr lvl="2"/>
            <a:r>
              <a:rPr kumimoji="1" lang="es-ES" altLang="ja-JP" smtClean="0"/>
              <a:t>Tercer nivel</a:t>
            </a:r>
          </a:p>
          <a:p>
            <a:pPr lvl="3"/>
            <a:r>
              <a:rPr kumimoji="1" lang="es-ES" altLang="ja-JP" smtClean="0"/>
              <a:t>Cuarto nivel</a:t>
            </a:r>
          </a:p>
          <a:p>
            <a:pPr lvl="4"/>
            <a:r>
              <a:rPr kumimoji="1" lang="es-ES" altLang="ja-JP" smtClean="0"/>
              <a:t>Quinto nivel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652450" y="6356350"/>
            <a:ext cx="2133600" cy="365125"/>
          </a:xfrm>
        </p:spPr>
        <p:txBody>
          <a:bodyPr/>
          <a:lstStyle/>
          <a:p>
            <a:fld id="{17CD6FB6-E671-4C23-B349-4DCD24FD3D3D}" type="datetimeFigureOut">
              <a:rPr lang="en-US" smtClean="0"/>
              <a:t>4/6/2012</a:t>
            </a:fld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6286512" y="6356350"/>
            <a:ext cx="2133600" cy="365125"/>
          </a:xfrm>
        </p:spPr>
        <p:txBody>
          <a:bodyPr/>
          <a:lstStyle/>
          <a:p>
            <a:fld id="{51D9159D-8430-4815-80E9-19BBF512CB9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es-ES" altLang="ja-JP" smtClean="0"/>
              <a:t>Haga clic para modificar el estilo de título del patrón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s-ES" altLang="ja-JP" smtClean="0"/>
              <a:t>Haga clic para modificar el estilo de subtítulo del patrón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D6FB6-E671-4C23-B349-4DCD24FD3D3D}" type="datetimeFigureOut">
              <a:rPr lang="en-US" smtClean="0"/>
              <a:t>4/6/2012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59D-8430-4815-80E9-19BBF512CB9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s-ES" altLang="ja-JP" smtClean="0"/>
              <a:t>Haga clic para modificar el estilo de título del patrón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s-ES" altLang="ja-JP" smtClean="0"/>
              <a:t>Haga clic para modificar el estilo de texto del patrón</a:t>
            </a:r>
          </a:p>
          <a:p>
            <a:pPr lvl="1"/>
            <a:r>
              <a:rPr kumimoji="1" lang="es-ES" altLang="ja-JP" smtClean="0"/>
              <a:t>Segundo nivel</a:t>
            </a:r>
          </a:p>
          <a:p>
            <a:pPr lvl="2"/>
            <a:r>
              <a:rPr kumimoji="1" lang="es-ES" altLang="ja-JP" smtClean="0"/>
              <a:t>Tercer nivel</a:t>
            </a:r>
          </a:p>
          <a:p>
            <a:pPr lvl="3"/>
            <a:r>
              <a:rPr kumimoji="1" lang="es-ES" altLang="ja-JP" smtClean="0"/>
              <a:t>Cuarto nivel</a:t>
            </a:r>
          </a:p>
          <a:p>
            <a:pPr lvl="4"/>
            <a:r>
              <a:rPr kumimoji="1" lang="es-ES" altLang="ja-JP" smtClean="0"/>
              <a:t>Quinto nivel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D6FB6-E671-4C23-B349-4DCD24FD3D3D}" type="datetimeFigureOut">
              <a:rPr lang="en-US" smtClean="0"/>
              <a:t>4/6/2012</a:t>
            </a:fld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59D-8430-4815-80E9-19BBF512CB9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000100" y="4714884"/>
            <a:ext cx="7215239" cy="86200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es-ES" altLang="ja-JP" smtClean="0"/>
              <a:t>Haga clic para modificar el estilo de título del patrón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1000101" y="2857496"/>
            <a:ext cx="7215238" cy="178595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s-ES" altLang="ja-JP" smtClean="0"/>
              <a:t>Haga clic para modificar el estilo de texto del patrón</a:t>
            </a:r>
          </a:p>
          <a:p>
            <a:pPr lvl="1"/>
            <a:r>
              <a:rPr kumimoji="1" lang="es-ES" altLang="ja-JP" smtClean="0"/>
              <a:t>Segundo nivel</a:t>
            </a:r>
          </a:p>
          <a:p>
            <a:pPr lvl="2"/>
            <a:r>
              <a:rPr kumimoji="1" lang="es-ES" altLang="ja-JP" smtClean="0"/>
              <a:t>Tercer nivel</a:t>
            </a:r>
          </a:p>
          <a:p>
            <a:pPr lvl="3"/>
            <a:r>
              <a:rPr kumimoji="1" lang="es-ES" altLang="ja-JP" smtClean="0"/>
              <a:t>Cuarto nivel</a:t>
            </a:r>
          </a:p>
          <a:p>
            <a:pPr lvl="4"/>
            <a:r>
              <a:rPr kumimoji="1" lang="es-ES" altLang="ja-JP" smtClean="0"/>
              <a:t>Quinto nivel</a:t>
            </a:r>
            <a:endParaRPr lang="ja-JP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D6FB6-E671-4C23-B349-4DCD24FD3D3D}" type="datetimeFigureOut">
              <a:rPr lang="en-US" smtClean="0"/>
              <a:t>4/6/2012</a:t>
            </a:fld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9159D-8430-4815-80E9-19BBF512CB9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s-ES" altLang="ja-JP" smtClean="0"/>
              <a:t>Haga clic para modificar el estilo de título del patrón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s-ES" altLang="ja-JP" smtClean="0"/>
              <a:t>Haga clic para modificar el estilo de texto del patrón</a:t>
            </a:r>
          </a:p>
          <a:p>
            <a:pPr lvl="1"/>
            <a:r>
              <a:rPr kumimoji="1" lang="es-ES" altLang="ja-JP" smtClean="0"/>
              <a:t>Segundo nivel</a:t>
            </a:r>
          </a:p>
          <a:p>
            <a:pPr lvl="2"/>
            <a:r>
              <a:rPr kumimoji="1" lang="es-ES" altLang="ja-JP" smtClean="0"/>
              <a:t>Tercer nivel</a:t>
            </a:r>
          </a:p>
          <a:p>
            <a:pPr lvl="3"/>
            <a:r>
              <a:rPr kumimoji="1" lang="es-ES" altLang="ja-JP" smtClean="0"/>
              <a:t>Cuarto nivel</a:t>
            </a:r>
          </a:p>
          <a:p>
            <a:pPr lvl="4"/>
            <a:r>
              <a:rPr kumimoji="1" lang="es-ES" altLang="ja-JP" smtClean="0"/>
              <a:t>Quinto nivel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s-ES" altLang="ja-JP" smtClean="0"/>
              <a:t>Haga clic para modificar el estilo de texto del patrón</a:t>
            </a:r>
          </a:p>
          <a:p>
            <a:pPr lvl="1"/>
            <a:r>
              <a:rPr kumimoji="1" lang="es-ES" altLang="ja-JP" smtClean="0"/>
              <a:t>Segundo nivel</a:t>
            </a:r>
          </a:p>
          <a:p>
            <a:pPr lvl="2"/>
            <a:r>
              <a:rPr kumimoji="1" lang="es-ES" altLang="ja-JP" smtClean="0"/>
              <a:t>Tercer nivel</a:t>
            </a:r>
          </a:p>
          <a:p>
            <a:pPr lvl="3"/>
            <a:r>
              <a:rPr kumimoji="1" lang="es-ES" altLang="ja-JP" smtClean="0"/>
              <a:t>Cuarto nivel</a:t>
            </a:r>
          </a:p>
          <a:p>
            <a:pPr lvl="4"/>
            <a:r>
              <a:rPr kumimoji="1" lang="es-ES" altLang="ja-JP" smtClean="0"/>
              <a:t>Quinto nivel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D6FB6-E671-4C23-B349-4DCD24FD3D3D}" type="datetimeFigureOut">
              <a:rPr lang="en-US" smtClean="0"/>
              <a:t>4/6/2012</a:t>
            </a:fld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59D-8430-4815-80E9-19BBF512CB9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s-ES" altLang="ja-JP" smtClean="0"/>
              <a:t>Haga clic para modificar el estilo de título del patrón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s-ES" altLang="ja-JP" smtClean="0"/>
              <a:t>Haga clic para modificar el estilo de texto del patrón</a:t>
            </a:r>
          </a:p>
          <a:p>
            <a:pPr lvl="1"/>
            <a:r>
              <a:rPr kumimoji="1" lang="es-ES" altLang="ja-JP" smtClean="0"/>
              <a:t>Segundo nivel</a:t>
            </a:r>
          </a:p>
          <a:p>
            <a:pPr lvl="2"/>
            <a:r>
              <a:rPr kumimoji="1" lang="es-ES" altLang="ja-JP" smtClean="0"/>
              <a:t>Tercer nivel</a:t>
            </a:r>
          </a:p>
          <a:p>
            <a:pPr lvl="3"/>
            <a:r>
              <a:rPr kumimoji="1" lang="es-ES" altLang="ja-JP" smtClean="0"/>
              <a:t>Cuarto nivel</a:t>
            </a:r>
          </a:p>
          <a:p>
            <a:pPr lvl="4"/>
            <a:r>
              <a:rPr kumimoji="1" lang="es-ES" altLang="ja-JP" smtClean="0"/>
              <a:t>Quinto nivel</a:t>
            </a:r>
            <a:endParaRPr lang="ja-JP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s-ES" altLang="ja-JP" smtClean="0"/>
              <a:t>Haga clic para modificar el estilo de texto del patrón</a:t>
            </a:r>
          </a:p>
          <a:p>
            <a:pPr lvl="1"/>
            <a:r>
              <a:rPr kumimoji="1" lang="es-ES" altLang="ja-JP" smtClean="0"/>
              <a:t>Segundo nivel</a:t>
            </a:r>
          </a:p>
          <a:p>
            <a:pPr lvl="2"/>
            <a:r>
              <a:rPr kumimoji="1" lang="es-ES" altLang="ja-JP" smtClean="0"/>
              <a:t>Tercer nivel</a:t>
            </a:r>
          </a:p>
          <a:p>
            <a:pPr lvl="3"/>
            <a:r>
              <a:rPr kumimoji="1" lang="es-ES" altLang="ja-JP" smtClean="0"/>
              <a:t>Cuarto nivel</a:t>
            </a:r>
          </a:p>
          <a:p>
            <a:pPr lvl="4"/>
            <a:r>
              <a:rPr kumimoji="1" lang="es-ES" altLang="ja-JP" smtClean="0"/>
              <a:t>Quinto nivel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s-ES" altLang="ja-JP" smtClean="0"/>
              <a:t>Haga clic para modificar el estilo de texto del patrón</a:t>
            </a:r>
          </a:p>
          <a:p>
            <a:pPr lvl="1"/>
            <a:r>
              <a:rPr kumimoji="1" lang="es-ES" altLang="ja-JP" smtClean="0"/>
              <a:t>Segundo nivel</a:t>
            </a:r>
          </a:p>
          <a:p>
            <a:pPr lvl="2"/>
            <a:r>
              <a:rPr kumimoji="1" lang="es-ES" altLang="ja-JP" smtClean="0"/>
              <a:t>Tercer nivel</a:t>
            </a:r>
          </a:p>
          <a:p>
            <a:pPr lvl="3"/>
            <a:r>
              <a:rPr kumimoji="1" lang="es-ES" altLang="ja-JP" smtClean="0"/>
              <a:t>Cuarto nivel</a:t>
            </a:r>
          </a:p>
          <a:p>
            <a:pPr lvl="4"/>
            <a:r>
              <a:rPr kumimoji="1" lang="es-ES" altLang="ja-JP" smtClean="0"/>
              <a:t>Quinto nivel</a:t>
            </a:r>
            <a:endParaRPr lang="ja-JP"/>
          </a:p>
        </p:txBody>
      </p:sp>
      <p:sp>
        <p:nvSpPr>
          <p:cNvPr id="6" name="図形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s-ES" altLang="ja-JP" smtClean="0"/>
              <a:t>Haga clic para modificar el estilo de texto del patrón</a:t>
            </a:r>
          </a:p>
          <a:p>
            <a:pPr lvl="1"/>
            <a:r>
              <a:rPr kumimoji="1" lang="es-ES" altLang="ja-JP" smtClean="0"/>
              <a:t>Segundo nivel</a:t>
            </a:r>
          </a:p>
          <a:p>
            <a:pPr lvl="2"/>
            <a:r>
              <a:rPr kumimoji="1" lang="es-ES" altLang="ja-JP" smtClean="0"/>
              <a:t>Tercer nivel</a:t>
            </a:r>
          </a:p>
          <a:p>
            <a:pPr lvl="3"/>
            <a:r>
              <a:rPr kumimoji="1" lang="es-ES" altLang="ja-JP" smtClean="0"/>
              <a:t>Cuarto nivel</a:t>
            </a:r>
          </a:p>
          <a:p>
            <a:pPr lvl="4"/>
            <a:r>
              <a:rPr kumimoji="1" lang="es-ES" altLang="ja-JP" smtClean="0"/>
              <a:t>Quinto nivel</a:t>
            </a:r>
            <a:endParaRPr kumimoji="1" lang="ja-JP" altLang="en-US"/>
          </a:p>
        </p:txBody>
      </p:sp>
      <p:sp>
        <p:nvSpPr>
          <p:cNvPr id="7" name="図形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D6FB6-E671-4C23-B349-4DCD24FD3D3D}" type="datetimeFigureOut">
              <a:rPr lang="en-US" smtClean="0"/>
              <a:t>4/6/2012</a:t>
            </a:fld>
            <a:endParaRPr lang="en-US"/>
          </a:p>
        </p:txBody>
      </p:sp>
      <p:sp>
        <p:nvSpPr>
          <p:cNvPr id="8" name="図形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図形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59D-8430-4815-80E9-19BBF512CB9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671646" y="4572008"/>
            <a:ext cx="6400816" cy="928686"/>
          </a:xfrm>
        </p:spPr>
        <p:txBody>
          <a:bodyPr/>
          <a:lstStyle/>
          <a:p>
            <a:r>
              <a:rPr kumimoji="1" lang="es-ES" altLang="ja-JP" smtClean="0"/>
              <a:t>Haga clic para modificar el estilo de título del patrón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D6FB6-E671-4C23-B349-4DCD24FD3D3D}" type="datetimeFigureOut">
              <a:rPr lang="en-US" smtClean="0"/>
              <a:t>4/6/2012</a:t>
            </a:fld>
            <a:endParaRPr lang="en-US"/>
          </a:p>
        </p:txBody>
      </p:sp>
      <p:sp>
        <p:nvSpPr>
          <p:cNvPr id="4" name="図形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59D-8430-4815-80E9-19BBF512CB9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D6FB6-E671-4C23-B349-4DCD24FD3D3D}" type="datetimeFigureOut">
              <a:rPr lang="en-US" smtClean="0"/>
              <a:t>4/6/2012</a:t>
            </a:fld>
            <a:endParaRPr lang="en-US"/>
          </a:p>
        </p:txBody>
      </p:sp>
      <p:sp>
        <p:nvSpPr>
          <p:cNvPr id="3" name="図形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図形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59D-8430-4815-80E9-19BBF512CB9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s-ES" altLang="ja-JP" smtClean="0"/>
              <a:t>Haga clic para modificar el estilo de título del patrón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>
          <a:xfrm>
            <a:off x="3575050" y="1428737"/>
            <a:ext cx="5111750" cy="469742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es-ES" altLang="ja-JP" smtClean="0"/>
              <a:t>Haga clic para modificar el estilo de texto del patrón</a:t>
            </a:r>
          </a:p>
          <a:p>
            <a:pPr lvl="1"/>
            <a:r>
              <a:rPr kumimoji="1" lang="es-ES" altLang="ja-JP" smtClean="0"/>
              <a:t>Segundo nivel</a:t>
            </a:r>
          </a:p>
          <a:p>
            <a:pPr lvl="2"/>
            <a:r>
              <a:rPr kumimoji="1" lang="es-ES" altLang="ja-JP" smtClean="0"/>
              <a:t>Tercer nivel</a:t>
            </a:r>
          </a:p>
          <a:p>
            <a:pPr lvl="3"/>
            <a:r>
              <a:rPr kumimoji="1" lang="es-ES" altLang="ja-JP" smtClean="0"/>
              <a:t>Cuarto nivel</a:t>
            </a:r>
          </a:p>
          <a:p>
            <a:pPr lvl="4"/>
            <a:r>
              <a:rPr kumimoji="1" lang="es-ES" altLang="ja-JP" smtClean="0"/>
              <a:t>Quinto nivel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s-ES" altLang="ja-JP" smtClean="0"/>
              <a:t>Haga clic para modificar el estilo de texto del patrón</a:t>
            </a:r>
          </a:p>
          <a:p>
            <a:pPr lvl="1"/>
            <a:r>
              <a:rPr kumimoji="1" lang="es-ES" altLang="ja-JP" smtClean="0"/>
              <a:t>Segundo nivel</a:t>
            </a:r>
          </a:p>
          <a:p>
            <a:pPr lvl="2"/>
            <a:r>
              <a:rPr kumimoji="1" lang="es-ES" altLang="ja-JP" smtClean="0"/>
              <a:t>Tercer nivel</a:t>
            </a:r>
          </a:p>
          <a:p>
            <a:pPr lvl="3"/>
            <a:r>
              <a:rPr kumimoji="1" lang="es-ES" altLang="ja-JP" smtClean="0"/>
              <a:t>Cuarto nivel</a:t>
            </a:r>
          </a:p>
          <a:p>
            <a:pPr lvl="4"/>
            <a:r>
              <a:rPr kumimoji="1" lang="es-ES" altLang="ja-JP" smtClean="0"/>
              <a:t>Quinto nivel</a:t>
            </a:r>
            <a:endParaRPr lang="ja-JP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D6FB6-E671-4C23-B349-4DCD24FD3D3D}" type="datetimeFigureOut">
              <a:rPr lang="en-US" smtClean="0"/>
              <a:t>4/6/2012</a:t>
            </a:fld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59D-8430-4815-80E9-19BBF512CB9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792288" y="5014914"/>
            <a:ext cx="5486400" cy="414350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kumimoji="1" lang="es-ES" altLang="ja-JP" smtClean="0"/>
              <a:t>Haga clic para modificar el estilo de título del patrón</a:t>
            </a:r>
            <a:endParaRPr kumimoji="1" lang="ja-JP" altLang="en-US" dirty="0"/>
          </a:p>
        </p:txBody>
      </p:sp>
      <p:sp>
        <p:nvSpPr>
          <p:cNvPr id="3" name="正方形/長方形 2"/>
          <p:cNvSpPr>
            <a:spLocks noGrp="1"/>
          </p:cNvSpPr>
          <p:nvPr>
            <p:ph type="pic" idx="1"/>
          </p:nvPr>
        </p:nvSpPr>
        <p:spPr>
          <a:xfrm>
            <a:off x="1792288" y="742960"/>
            <a:ext cx="5486400" cy="4114800"/>
          </a:xfrm>
          <a:prstGeom prst="rect">
            <a:avLst/>
          </a:prstGeom>
          <a:noFill/>
          <a:ln w="50800" cap="sq">
            <a:solidFill>
              <a:schemeClr val="tx1"/>
            </a:solidFill>
            <a:miter lim="800000"/>
          </a:ln>
          <a:effectLst>
            <a:outerShdw blurRad="76200" dist="50800" dir="13500000" algn="tl" rotWithShape="0">
              <a:schemeClr val="bg1">
                <a:alpha val="80000"/>
              </a:scheme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es-ES" altLang="ja-JP" smtClean="0"/>
              <a:t>Haga clic en el icono para agregar una imagen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1792288" y="5481658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s-ES" altLang="ja-JP" smtClean="0"/>
              <a:t>Haga clic para modificar el estilo de texto del patrón</a:t>
            </a:r>
          </a:p>
          <a:p>
            <a:pPr lvl="1"/>
            <a:r>
              <a:rPr kumimoji="1" lang="es-ES" altLang="ja-JP" smtClean="0"/>
              <a:t>Segundo nivel</a:t>
            </a:r>
          </a:p>
          <a:p>
            <a:pPr lvl="2"/>
            <a:r>
              <a:rPr kumimoji="1" lang="es-ES" altLang="ja-JP" smtClean="0"/>
              <a:t>Tercer nivel</a:t>
            </a:r>
          </a:p>
          <a:p>
            <a:pPr lvl="3"/>
            <a:r>
              <a:rPr kumimoji="1" lang="es-ES" altLang="ja-JP" smtClean="0"/>
              <a:t>Cuarto nivel</a:t>
            </a:r>
          </a:p>
          <a:p>
            <a:pPr lvl="4"/>
            <a:r>
              <a:rPr kumimoji="1" lang="es-ES" altLang="ja-JP" smtClean="0"/>
              <a:t>Quinto nivel</a:t>
            </a:r>
            <a:endParaRPr lang="ja-JP" dirty="0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D6FB6-E671-4C23-B349-4DCD24FD3D3D}" type="datetimeFigureOut">
              <a:rPr lang="en-US" smtClean="0"/>
              <a:t>4/6/2012</a:t>
            </a:fld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59D-8430-4815-80E9-19BBF512CB9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  <a:endParaRPr lang="ja-JP" dirty="0"/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</a:p>
          <a:p>
            <a:pPr lvl="8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9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29" name="正方形/長方形 28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17CD6FB6-E671-4C23-B349-4DCD24FD3D3D}" type="datetimeFigureOut">
              <a:rPr lang="en-US" smtClean="0"/>
              <a:t>4/6/2012</a:t>
            </a:fld>
            <a:endParaRPr lang="en-US"/>
          </a:p>
        </p:txBody>
      </p:sp>
      <p:sp>
        <p:nvSpPr>
          <p:cNvPr id="4" name="正方形/長方形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正方形/長方形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1D9159D-8430-4815-80E9-19BBF512CB9D}" type="slidenum">
              <a:rPr lang="en-US" smtClean="0"/>
              <a:t>‹Nº›</a:t>
            </a:fld>
            <a:endParaRPr lang="en-US"/>
          </a:p>
        </p:txBody>
      </p:sp>
      <p:sp>
        <p:nvSpPr>
          <p:cNvPr id="22" name="正方形/長方形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 vert="horz" rtlCol="0" anchor="ctr">
            <a:normAutofit/>
          </a:bodyPr>
          <a:lstStyle/>
          <a:p>
            <a:r>
              <a:rPr kumimoji="1" lang="ja-JP" altLang="en-US" dirty="0" smtClean="0"/>
              <a:t>マスタ タイトルの書式設定</a:t>
            </a:r>
            <a:endParaRPr kumimoji="1"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rtl="0" eaLnBrk="1" latinLnBrk="0" hangingPunct="1">
        <a:spcBef>
          <a:spcPct val="0"/>
        </a:spcBef>
        <a:buNone/>
        <a:defRPr kumimoji="1" sz="4400" baseline="0">
          <a:ln w="12700">
            <a:solidFill>
              <a:schemeClr val="tx1">
                <a:tint val="95000"/>
              </a:schemeClr>
            </a:solidFill>
          </a:ln>
          <a:gradFill>
            <a:gsLst>
              <a:gs pos="0">
                <a:schemeClr val="tx1">
                  <a:tint val="65000"/>
                </a:schemeClr>
              </a:gs>
              <a:gs pos="49900">
                <a:schemeClr val="tx1">
                  <a:tint val="95000"/>
                </a:schemeClr>
              </a:gs>
              <a:gs pos="50000">
                <a:schemeClr val="tx1"/>
              </a:gs>
              <a:gs pos="100000">
                <a:schemeClr val="tx1">
                  <a:tint val="95000"/>
                </a:schemeClr>
              </a:gs>
            </a:gsLst>
            <a:lin ang="5400000" scaled="1"/>
          </a:gradFill>
          <a:effectLst>
            <a:outerShdw blurRad="127000" algn="tl" rotWithShape="0">
              <a:schemeClr val="bg1">
                <a:alpha val="5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tx1"/>
        </a:buClr>
        <a:buFont typeface="Wingdings"/>
        <a:buChar char="n"/>
        <a:defRPr kumimoji="1" sz="3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>
            <a:shade val="75000"/>
          </a:schemeClr>
        </a:buClr>
        <a:buSzPct val="85000"/>
        <a:buFont typeface="Wingdings"/>
        <a:buChar char="n"/>
        <a:defRPr kumimoji="1" sz="28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4">
            <a:shade val="50000"/>
          </a:schemeClr>
        </a:buClr>
        <a:buSzPct val="75000"/>
        <a:buFont typeface="Wingdings"/>
        <a:buChar char="n"/>
        <a:defRPr kumimoji="1" sz="24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6">
            <a:shade val="50000"/>
          </a:schemeClr>
        </a:buClr>
        <a:buSzPct val="75000"/>
        <a:buFont typeface="Wingdings"/>
        <a:buChar char="n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3">
            <a:shade val="50000"/>
          </a:schemeClr>
        </a:buClr>
        <a:buSzPct val="70000"/>
        <a:buFont typeface="Wingdings"/>
        <a:buChar char="n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2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5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tx1"/>
        </a:buClr>
        <a:buSzPct val="5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62000" y="990600"/>
            <a:ext cx="7772400" cy="1470025"/>
          </a:xfrm>
        </p:spPr>
        <p:txBody>
          <a:bodyPr>
            <a:normAutofit/>
            <a:scene3d>
              <a:camera prst="perspectiveFront"/>
              <a:lightRig rig="threePt" dir="t"/>
            </a:scene3d>
          </a:bodyPr>
          <a:lstStyle/>
          <a:p>
            <a:r>
              <a:rPr lang="es-CO" dirty="0" smtClean="0"/>
              <a:t>Características y componentes del suelo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0" y="4114800"/>
            <a:ext cx="9144000" cy="2529840"/>
          </a:xfrm>
          <a:blipFill dpi="0" rotWithShape="0">
            <a:blip r:embed="rId3">
              <a:alphaModFix amt="38000"/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FilmGrain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effectLst>
            <a:reflection blurRad="6350" stA="52000" endA="300" endPos="35000" dir="5400000" sy="-100000" algn="bl" rotWithShape="0"/>
            <a:softEdge rad="12700"/>
          </a:effectLst>
          <a:scene3d>
            <a:camera prst="perspectiveFront"/>
            <a:lightRig rig="threePt" dir="t"/>
          </a:scene3d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es-CO" sz="2400" dirty="0" smtClean="0">
                <a:solidFill>
                  <a:schemeClr val="tx1">
                    <a:lumMod val="75000"/>
                  </a:schemeClr>
                </a:solidFill>
              </a:rPr>
              <a:t>8C</a:t>
            </a:r>
          </a:p>
          <a:p>
            <a:pPr algn="l"/>
            <a:r>
              <a:rPr lang="es-CO" sz="2400" dirty="0" smtClean="0">
                <a:solidFill>
                  <a:schemeClr val="tx1">
                    <a:lumMod val="75000"/>
                  </a:schemeClr>
                </a:solidFill>
              </a:rPr>
              <a:t>    Juliana </a:t>
            </a:r>
            <a:r>
              <a:rPr lang="es-CO" sz="2400" dirty="0" smtClean="0">
                <a:solidFill>
                  <a:schemeClr val="tx1">
                    <a:lumMod val="75000"/>
                  </a:schemeClr>
                </a:solidFill>
              </a:rPr>
              <a:t>Cruz 					</a:t>
            </a:r>
            <a:r>
              <a:rPr lang="es-CO" sz="2400" dirty="0" smtClean="0">
                <a:solidFill>
                  <a:schemeClr val="tx1">
                    <a:lumMod val="75000"/>
                  </a:schemeClr>
                </a:solidFill>
              </a:rPr>
              <a:t> 8</a:t>
            </a:r>
            <a:endParaRPr lang="es-CO" sz="2400" dirty="0" smtClean="0">
              <a:solidFill>
                <a:schemeClr val="tx1">
                  <a:lumMod val="75000"/>
                </a:schemeClr>
              </a:solidFill>
            </a:endParaRPr>
          </a:p>
          <a:p>
            <a:pPr algn="l"/>
            <a:r>
              <a:rPr lang="es-CO" sz="2400" dirty="0" smtClean="0">
                <a:solidFill>
                  <a:schemeClr val="tx1">
                    <a:lumMod val="75000"/>
                  </a:schemeClr>
                </a:solidFill>
              </a:rPr>
              <a:t>    Isabella </a:t>
            </a:r>
            <a:r>
              <a:rPr lang="es-CO" sz="2400" dirty="0" smtClean="0">
                <a:solidFill>
                  <a:schemeClr val="tx1">
                    <a:lumMod val="75000"/>
                  </a:schemeClr>
                </a:solidFill>
              </a:rPr>
              <a:t>García				</a:t>
            </a:r>
            <a:r>
              <a:rPr lang="es-CO" sz="2400" dirty="0" smtClean="0">
                <a:solidFill>
                  <a:schemeClr val="tx1">
                    <a:lumMod val="75000"/>
                  </a:schemeClr>
                </a:solidFill>
              </a:rPr>
              <a:t>	11</a:t>
            </a:r>
            <a:endParaRPr lang="es-CO" sz="2400" dirty="0" smtClean="0">
              <a:solidFill>
                <a:schemeClr val="tx1">
                  <a:lumMod val="75000"/>
                </a:schemeClr>
              </a:solidFill>
            </a:endParaRPr>
          </a:p>
          <a:p>
            <a:pPr algn="l"/>
            <a:r>
              <a:rPr lang="es-CO" sz="2400" dirty="0" smtClean="0">
                <a:solidFill>
                  <a:schemeClr val="tx1">
                    <a:lumMod val="75000"/>
                  </a:schemeClr>
                </a:solidFill>
              </a:rPr>
              <a:t>    Claudia </a:t>
            </a:r>
            <a:r>
              <a:rPr lang="es-CO" sz="2400" dirty="0" smtClean="0">
                <a:solidFill>
                  <a:schemeClr val="tx1">
                    <a:lumMod val="75000"/>
                  </a:schemeClr>
                </a:solidFill>
              </a:rPr>
              <a:t>Valentina Guerrero			13</a:t>
            </a:r>
          </a:p>
          <a:p>
            <a:pPr algn="l"/>
            <a:r>
              <a:rPr lang="es-CO" sz="2400" dirty="0" smtClean="0">
                <a:solidFill>
                  <a:schemeClr val="tx1">
                    <a:lumMod val="75000"/>
                  </a:schemeClr>
                </a:solidFill>
              </a:rPr>
              <a:t>    Montserrat </a:t>
            </a:r>
            <a:r>
              <a:rPr lang="es-CO" sz="2400" dirty="0" smtClean="0">
                <a:solidFill>
                  <a:schemeClr val="tx1">
                    <a:lumMod val="75000"/>
                  </a:schemeClr>
                </a:solidFill>
              </a:rPr>
              <a:t>Saavedra				25</a:t>
            </a:r>
          </a:p>
        </p:txBody>
      </p:sp>
      <p:sp>
        <p:nvSpPr>
          <p:cNvPr id="4" name="3 Rectángulo"/>
          <p:cNvSpPr/>
          <p:nvPr/>
        </p:nvSpPr>
        <p:spPr>
          <a:xfrm>
            <a:off x="15240" y="4038600"/>
            <a:ext cx="9144000" cy="762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1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Desomposicion</a:t>
            </a:r>
            <a:r>
              <a:rPr lang="en-US" dirty="0" smtClean="0"/>
              <a:t> de la </a:t>
            </a:r>
            <a:r>
              <a:rPr lang="en-US" dirty="0" err="1" smtClean="0"/>
              <a:t>materia</a:t>
            </a:r>
            <a:r>
              <a:rPr lang="en-US" dirty="0" smtClean="0"/>
              <a:t> </a:t>
            </a:r>
            <a:r>
              <a:rPr lang="en-US" dirty="0" err="1" smtClean="0"/>
              <a:t>organica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err="1" smtClean="0"/>
              <a:t>Existen</a:t>
            </a:r>
            <a:r>
              <a:rPr lang="en-US" dirty="0" smtClean="0"/>
              <a:t> </a:t>
            </a:r>
            <a:r>
              <a:rPr lang="en-US" dirty="0" err="1" smtClean="0"/>
              <a:t>organismos</a:t>
            </a:r>
            <a:r>
              <a:rPr lang="en-US" dirty="0" smtClean="0"/>
              <a:t> </a:t>
            </a:r>
            <a:r>
              <a:rPr lang="en-US" dirty="0" err="1" smtClean="0"/>
              <a:t>llamados</a:t>
            </a:r>
            <a:r>
              <a:rPr lang="en-US" dirty="0" smtClean="0"/>
              <a:t> </a:t>
            </a:r>
            <a:r>
              <a:rPr lang="en-US" dirty="0" err="1" smtClean="0"/>
              <a:t>descomponedores</a:t>
            </a:r>
            <a:r>
              <a:rPr lang="en-US" dirty="0" smtClean="0"/>
              <a:t> y </a:t>
            </a:r>
            <a:r>
              <a:rPr lang="en-US" dirty="0" err="1" smtClean="0"/>
              <a:t>detritivoros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degradan</a:t>
            </a:r>
            <a:r>
              <a:rPr lang="en-US" dirty="0" smtClean="0"/>
              <a:t> la </a:t>
            </a:r>
            <a:r>
              <a:rPr lang="en-US" dirty="0" err="1" smtClean="0"/>
              <a:t>hojarasca</a:t>
            </a:r>
            <a:r>
              <a:rPr lang="en-US" dirty="0" smtClean="0"/>
              <a:t> en </a:t>
            </a:r>
            <a:r>
              <a:rPr lang="en-US" dirty="0" err="1" smtClean="0"/>
              <a:t>sustancias</a:t>
            </a:r>
            <a:r>
              <a:rPr lang="en-US" dirty="0" smtClean="0"/>
              <a:t> mas simples</a:t>
            </a:r>
          </a:p>
        </p:txBody>
      </p:sp>
    </p:spTree>
    <p:extLst>
      <p:ext uri="{BB962C8B-B14F-4D97-AF65-F5344CB8AC3E}">
        <p14:creationId xmlns:p14="http://schemas.microsoft.com/office/powerpoint/2010/main" val="383398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Etapas</a:t>
            </a:r>
            <a:r>
              <a:rPr lang="en-US" dirty="0" smtClean="0"/>
              <a:t> de </a:t>
            </a:r>
            <a:r>
              <a:rPr lang="en-US" dirty="0" err="1" smtClean="0"/>
              <a:t>descomposicion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Degradacion</a:t>
            </a:r>
            <a:endParaRPr lang="en-US" dirty="0" smtClean="0"/>
          </a:p>
          <a:p>
            <a:r>
              <a:rPr lang="en-US" dirty="0" err="1" smtClean="0"/>
              <a:t>Transformacion</a:t>
            </a:r>
            <a:endParaRPr lang="en-US" dirty="0" smtClean="0"/>
          </a:p>
          <a:p>
            <a:r>
              <a:rPr lang="en-US" dirty="0" err="1" smtClean="0"/>
              <a:t>Mineralizacion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66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Importacia</a:t>
            </a:r>
            <a:r>
              <a:rPr lang="en-US" dirty="0" smtClean="0"/>
              <a:t> de la </a:t>
            </a:r>
            <a:r>
              <a:rPr lang="en-US" dirty="0" err="1" smtClean="0"/>
              <a:t>materia</a:t>
            </a:r>
            <a:r>
              <a:rPr lang="en-US" dirty="0" smtClean="0"/>
              <a:t> </a:t>
            </a:r>
            <a:r>
              <a:rPr lang="en-US" dirty="0" err="1" smtClean="0"/>
              <a:t>organica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materia</a:t>
            </a:r>
            <a:r>
              <a:rPr lang="en-US" dirty="0" smtClean="0"/>
              <a:t> </a:t>
            </a:r>
            <a:r>
              <a:rPr lang="en-US" dirty="0" err="1" smtClean="0"/>
              <a:t>organica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determinante</a:t>
            </a:r>
            <a:r>
              <a:rPr lang="en-US" dirty="0" smtClean="0"/>
              <a:t> en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propiedades</a:t>
            </a:r>
            <a:r>
              <a:rPr lang="en-US" dirty="0" smtClean="0"/>
              <a:t> </a:t>
            </a:r>
            <a:r>
              <a:rPr lang="en-US" dirty="0" err="1" smtClean="0"/>
              <a:t>edaficas</a:t>
            </a:r>
            <a:r>
              <a:rPr lang="en-US" dirty="0" smtClean="0"/>
              <a:t> y en el </a:t>
            </a:r>
            <a:r>
              <a:rPr lang="en-US" dirty="0" err="1" smtClean="0"/>
              <a:t>desarrollo</a:t>
            </a:r>
            <a:r>
              <a:rPr lang="en-US" dirty="0" smtClean="0"/>
              <a:t> de la </a:t>
            </a:r>
            <a:r>
              <a:rPr lang="en-US" dirty="0" err="1" smtClean="0"/>
              <a:t>vegetacion</a:t>
            </a:r>
            <a:endParaRPr lang="en-US" dirty="0" smtClean="0"/>
          </a:p>
          <a:p>
            <a:r>
              <a:rPr lang="en-US" dirty="0" err="1" smtClean="0"/>
              <a:t>Incrementa</a:t>
            </a:r>
            <a:r>
              <a:rPr lang="en-US" dirty="0" smtClean="0"/>
              <a:t> la </a:t>
            </a:r>
            <a:r>
              <a:rPr lang="en-US" dirty="0" err="1" smtClean="0"/>
              <a:t>porosidad</a:t>
            </a:r>
            <a:r>
              <a:rPr lang="en-US" dirty="0" smtClean="0"/>
              <a:t> del </a:t>
            </a:r>
            <a:r>
              <a:rPr lang="en-US" dirty="0" err="1" smtClean="0"/>
              <a:t>suelo</a:t>
            </a:r>
            <a:endParaRPr lang="en-US" dirty="0" smtClean="0"/>
          </a:p>
          <a:p>
            <a:r>
              <a:rPr lang="en-US" dirty="0" err="1" smtClean="0"/>
              <a:t>Aumenta</a:t>
            </a:r>
            <a:r>
              <a:rPr lang="en-US" dirty="0" smtClean="0"/>
              <a:t> la </a:t>
            </a:r>
            <a:r>
              <a:rPr lang="en-US" dirty="0" err="1" smtClean="0"/>
              <a:t>disponibilidad</a:t>
            </a:r>
            <a:r>
              <a:rPr lang="en-US" dirty="0" smtClean="0"/>
              <a:t> de </a:t>
            </a:r>
            <a:r>
              <a:rPr lang="en-US" dirty="0" err="1" smtClean="0"/>
              <a:t>ciertos</a:t>
            </a:r>
            <a:r>
              <a:rPr lang="en-US" dirty="0" smtClean="0"/>
              <a:t> </a:t>
            </a:r>
            <a:r>
              <a:rPr lang="en-US" dirty="0" err="1" smtClean="0"/>
              <a:t>nutrientes</a:t>
            </a:r>
            <a:endParaRPr lang="en-US" dirty="0" smtClean="0"/>
          </a:p>
          <a:p>
            <a:r>
              <a:rPr lang="en-US" dirty="0" err="1" smtClean="0"/>
              <a:t>Sirve</a:t>
            </a:r>
            <a:r>
              <a:rPr lang="en-US" dirty="0" smtClean="0"/>
              <a:t> de </a:t>
            </a:r>
            <a:r>
              <a:rPr lang="en-US" dirty="0" err="1" smtClean="0"/>
              <a:t>sustrato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la </a:t>
            </a:r>
            <a:r>
              <a:rPr lang="en-US" dirty="0" err="1" smtClean="0"/>
              <a:t>actividad</a:t>
            </a:r>
            <a:r>
              <a:rPr lang="en-US" dirty="0" smtClean="0"/>
              <a:t> </a:t>
            </a:r>
            <a:r>
              <a:rPr lang="en-US" dirty="0" err="1" smtClean="0"/>
              <a:t>biologica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50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 </a:t>
            </a:r>
            <a:r>
              <a:rPr lang="en-US" dirty="0" err="1" smtClean="0"/>
              <a:t>organismos</a:t>
            </a:r>
            <a:r>
              <a:rPr lang="en-US" dirty="0" smtClean="0"/>
              <a:t> del </a:t>
            </a:r>
            <a:r>
              <a:rPr lang="en-US" dirty="0" err="1" smtClean="0"/>
              <a:t>suelo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En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mayoria</a:t>
            </a:r>
            <a:r>
              <a:rPr lang="en-US" dirty="0" smtClean="0"/>
              <a:t> son </a:t>
            </a:r>
            <a:r>
              <a:rPr lang="en-US" dirty="0" err="1" smtClean="0"/>
              <a:t>descomponedores</a:t>
            </a:r>
            <a:r>
              <a:rPr lang="en-US" dirty="0" smtClean="0"/>
              <a:t> y </a:t>
            </a:r>
            <a:r>
              <a:rPr lang="en-US" dirty="0" err="1" smtClean="0"/>
              <a:t>detritivoros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Bacterias</a:t>
            </a:r>
            <a:endParaRPr lang="en-US" dirty="0" smtClean="0"/>
          </a:p>
          <a:p>
            <a:r>
              <a:rPr lang="en-US" dirty="0" err="1" smtClean="0"/>
              <a:t>Protozoarios</a:t>
            </a:r>
            <a:endParaRPr lang="en-US" dirty="0" smtClean="0"/>
          </a:p>
          <a:p>
            <a:r>
              <a:rPr lang="en-US" dirty="0" err="1" smtClean="0"/>
              <a:t>Hongos</a:t>
            </a:r>
            <a:endParaRPr lang="en-US" dirty="0" smtClean="0"/>
          </a:p>
          <a:p>
            <a:r>
              <a:rPr lang="en-US" dirty="0" err="1" smtClean="0"/>
              <a:t>Anelidos</a:t>
            </a:r>
            <a:endParaRPr lang="en-US" dirty="0" smtClean="0"/>
          </a:p>
          <a:p>
            <a:r>
              <a:rPr lang="en-US" dirty="0" err="1" smtClean="0"/>
              <a:t>Artropodos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56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agua</a:t>
            </a:r>
            <a:r>
              <a:rPr lang="en-US" dirty="0" smtClean="0"/>
              <a:t> en el </a:t>
            </a:r>
            <a:r>
              <a:rPr lang="en-US" dirty="0" err="1" smtClean="0"/>
              <a:t>suelo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cantidad</a:t>
            </a:r>
            <a:r>
              <a:rPr lang="en-US" dirty="0" smtClean="0"/>
              <a:t> de </a:t>
            </a:r>
            <a:r>
              <a:rPr lang="en-US" dirty="0" err="1" smtClean="0"/>
              <a:t>agua</a:t>
            </a:r>
            <a:r>
              <a:rPr lang="en-US" dirty="0" smtClean="0"/>
              <a:t> </a:t>
            </a:r>
            <a:r>
              <a:rPr lang="en-US" dirty="0" err="1" smtClean="0"/>
              <a:t>depende</a:t>
            </a:r>
            <a:r>
              <a:rPr lang="en-US" dirty="0" smtClean="0"/>
              <a:t> de</a:t>
            </a:r>
          </a:p>
          <a:p>
            <a:r>
              <a:rPr lang="en-US" dirty="0" err="1" smtClean="0"/>
              <a:t>Factores</a:t>
            </a:r>
            <a:r>
              <a:rPr lang="en-US" dirty="0" smtClean="0"/>
              <a:t> </a:t>
            </a:r>
            <a:r>
              <a:rPr lang="en-US" dirty="0" err="1" smtClean="0"/>
              <a:t>internos</a:t>
            </a:r>
            <a:r>
              <a:rPr lang="en-US" dirty="0" smtClean="0"/>
              <a:t>: </a:t>
            </a:r>
            <a:r>
              <a:rPr lang="en-US" dirty="0" err="1" smtClean="0"/>
              <a:t>textura</a:t>
            </a:r>
            <a:r>
              <a:rPr lang="en-US" dirty="0" smtClean="0"/>
              <a:t>, </a:t>
            </a:r>
            <a:r>
              <a:rPr lang="en-US" dirty="0" err="1" smtClean="0"/>
              <a:t>estructura</a:t>
            </a:r>
            <a:r>
              <a:rPr lang="en-US" dirty="0" smtClean="0"/>
              <a:t> y </a:t>
            </a:r>
            <a:r>
              <a:rPr lang="en-US" dirty="0" err="1" smtClean="0"/>
              <a:t>consistencia</a:t>
            </a:r>
            <a:endParaRPr lang="en-US" dirty="0" smtClean="0"/>
          </a:p>
          <a:p>
            <a:r>
              <a:rPr lang="en-US" dirty="0" err="1" smtClean="0"/>
              <a:t>Factores</a:t>
            </a:r>
            <a:r>
              <a:rPr lang="en-US" dirty="0" smtClean="0"/>
              <a:t> </a:t>
            </a:r>
            <a:r>
              <a:rPr lang="en-US" dirty="0" err="1" smtClean="0"/>
              <a:t>externos</a:t>
            </a:r>
            <a:r>
              <a:rPr lang="en-US" dirty="0" smtClean="0"/>
              <a:t>: </a:t>
            </a:r>
            <a:r>
              <a:rPr lang="en-US" dirty="0" err="1" smtClean="0"/>
              <a:t>lluvia</a:t>
            </a:r>
            <a:r>
              <a:rPr lang="en-US" dirty="0" smtClean="0"/>
              <a:t>, </a:t>
            </a:r>
            <a:r>
              <a:rPr lang="en-US" dirty="0" err="1" smtClean="0"/>
              <a:t>temperatura</a:t>
            </a:r>
            <a:r>
              <a:rPr lang="en-US" dirty="0" smtClean="0"/>
              <a:t>, </a:t>
            </a:r>
            <a:r>
              <a:rPr lang="en-US" dirty="0" err="1" smtClean="0"/>
              <a:t>humedad</a:t>
            </a:r>
            <a:r>
              <a:rPr lang="en-US" dirty="0" smtClean="0"/>
              <a:t> </a:t>
            </a:r>
            <a:r>
              <a:rPr lang="en-US" dirty="0" err="1" smtClean="0"/>
              <a:t>ambiental</a:t>
            </a:r>
            <a:r>
              <a:rPr lang="en-US" dirty="0" smtClean="0"/>
              <a:t> y </a:t>
            </a:r>
            <a:r>
              <a:rPr lang="en-US" dirty="0" err="1" smtClean="0"/>
              <a:t>riego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044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Formas</a:t>
            </a:r>
            <a:r>
              <a:rPr lang="en-US" dirty="0" smtClean="0"/>
              <a:t> de </a:t>
            </a:r>
            <a:r>
              <a:rPr lang="en-US" dirty="0" err="1" smtClean="0"/>
              <a:t>presencia</a:t>
            </a:r>
            <a:r>
              <a:rPr lang="en-US" dirty="0" smtClean="0"/>
              <a:t> de </a:t>
            </a:r>
            <a:r>
              <a:rPr lang="en-US" dirty="0" err="1" smtClean="0"/>
              <a:t>agua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90600" y="1600200"/>
            <a:ext cx="7315200" cy="5077623"/>
          </a:xfrm>
        </p:spPr>
        <p:txBody>
          <a:bodyPr>
            <a:normAutofit/>
          </a:bodyPr>
          <a:lstStyle/>
          <a:p>
            <a:r>
              <a:rPr lang="en-US" dirty="0" smtClean="0"/>
              <a:t>Agua </a:t>
            </a:r>
            <a:r>
              <a:rPr lang="en-US" dirty="0" err="1" smtClean="0"/>
              <a:t>capilar</a:t>
            </a:r>
            <a:r>
              <a:rPr lang="en-US" dirty="0" smtClean="0"/>
              <a:t>: </a:t>
            </a:r>
            <a:r>
              <a:rPr lang="en-US" dirty="0" err="1" smtClean="0"/>
              <a:t>debido</a:t>
            </a:r>
            <a:r>
              <a:rPr lang="en-US" dirty="0" smtClean="0"/>
              <a:t> a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fuerzas</a:t>
            </a:r>
            <a:r>
              <a:rPr lang="en-US" dirty="0" smtClean="0"/>
              <a:t> de cohesion, el </a:t>
            </a:r>
            <a:r>
              <a:rPr lang="en-US" dirty="0" err="1" smtClean="0"/>
              <a:t>agua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retenida</a:t>
            </a:r>
            <a:r>
              <a:rPr lang="en-US" dirty="0" smtClean="0"/>
              <a:t> en </a:t>
            </a:r>
            <a:r>
              <a:rPr lang="en-US" dirty="0" err="1" smtClean="0"/>
              <a:t>microporos</a:t>
            </a:r>
            <a:endParaRPr lang="en-US" dirty="0" smtClean="0"/>
          </a:p>
          <a:p>
            <a:r>
              <a:rPr lang="en-US" dirty="0" smtClean="0"/>
              <a:t>Agua </a:t>
            </a:r>
            <a:r>
              <a:rPr lang="en-US" dirty="0" err="1" smtClean="0"/>
              <a:t>gravitacional</a:t>
            </a:r>
            <a:r>
              <a:rPr lang="en-US" dirty="0" smtClean="0"/>
              <a:t>: </a:t>
            </a:r>
            <a:r>
              <a:rPr lang="en-US" dirty="0" err="1" smtClean="0"/>
              <a:t>proveniene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lluvias</a:t>
            </a:r>
            <a:r>
              <a:rPr lang="en-US" dirty="0" smtClean="0"/>
              <a:t>, </a:t>
            </a:r>
            <a:r>
              <a:rPr lang="en-US" dirty="0" err="1" smtClean="0"/>
              <a:t>ocupa</a:t>
            </a:r>
            <a:r>
              <a:rPr lang="en-US" dirty="0" smtClean="0"/>
              <a:t> los </a:t>
            </a:r>
            <a:r>
              <a:rPr lang="en-US" dirty="0" err="1" smtClean="0"/>
              <a:t>macroporos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239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219200" y="1600200"/>
            <a:ext cx="7315200" cy="4525963"/>
          </a:xfrm>
        </p:spPr>
        <p:txBody>
          <a:bodyPr/>
          <a:lstStyle/>
          <a:p>
            <a:r>
              <a:rPr lang="en-US" dirty="0"/>
              <a:t>Agua </a:t>
            </a:r>
            <a:r>
              <a:rPr lang="en-US" dirty="0" err="1"/>
              <a:t>higroscopica</a:t>
            </a:r>
            <a:r>
              <a:rPr lang="en-US" dirty="0"/>
              <a:t>: </a:t>
            </a:r>
            <a:r>
              <a:rPr lang="en-US" dirty="0" err="1"/>
              <a:t>es</a:t>
            </a:r>
            <a:r>
              <a:rPr lang="en-US" dirty="0"/>
              <a:t> </a:t>
            </a:r>
            <a:r>
              <a:rPr lang="en-US" dirty="0" err="1"/>
              <a:t>capa</a:t>
            </a:r>
            <a:r>
              <a:rPr lang="en-US" dirty="0"/>
              <a:t> </a:t>
            </a:r>
            <a:r>
              <a:rPr lang="en-US" dirty="0" err="1"/>
              <a:t>fina</a:t>
            </a:r>
            <a:r>
              <a:rPr lang="en-US" dirty="0"/>
              <a:t>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rodea</a:t>
            </a:r>
            <a:r>
              <a:rPr lang="en-US" dirty="0"/>
              <a:t> </a:t>
            </a:r>
            <a:r>
              <a:rPr lang="en-US" dirty="0" err="1"/>
              <a:t>las</a:t>
            </a:r>
            <a:r>
              <a:rPr lang="en-US" dirty="0"/>
              <a:t> </a:t>
            </a:r>
            <a:r>
              <a:rPr lang="en-US" dirty="0" err="1"/>
              <a:t>particulas</a:t>
            </a:r>
            <a:r>
              <a:rPr lang="en-US" dirty="0"/>
              <a:t> del </a:t>
            </a:r>
            <a:r>
              <a:rPr lang="en-US" dirty="0" err="1"/>
              <a:t>suelo</a:t>
            </a:r>
            <a:r>
              <a:rPr lang="en-US" dirty="0"/>
              <a:t>.</a:t>
            </a:r>
          </a:p>
          <a:p>
            <a:r>
              <a:rPr lang="en-US" dirty="0" smtClean="0"/>
              <a:t>Agua </a:t>
            </a:r>
            <a:r>
              <a:rPr lang="en-US" dirty="0" err="1" smtClean="0"/>
              <a:t>combinada</a:t>
            </a:r>
            <a:r>
              <a:rPr lang="en-US" dirty="0" smtClean="0"/>
              <a:t>: </a:t>
            </a:r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quimicamente</a:t>
            </a:r>
            <a:r>
              <a:rPr lang="en-US" dirty="0" smtClean="0"/>
              <a:t> </a:t>
            </a:r>
            <a:r>
              <a:rPr lang="en-US" dirty="0" err="1" smtClean="0"/>
              <a:t>unida</a:t>
            </a:r>
            <a:r>
              <a:rPr lang="en-US" dirty="0" smtClean="0"/>
              <a:t> a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particulas</a:t>
            </a:r>
            <a:r>
              <a:rPr lang="en-US" dirty="0" smtClean="0"/>
              <a:t> del </a:t>
            </a:r>
            <a:r>
              <a:rPr lang="en-US" dirty="0" err="1" smtClean="0"/>
              <a:t>suelo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317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Nutrientes</a:t>
            </a:r>
            <a:r>
              <a:rPr lang="en-US" dirty="0" smtClean="0"/>
              <a:t> del </a:t>
            </a:r>
            <a:r>
              <a:rPr lang="en-US" dirty="0" err="1" smtClean="0"/>
              <a:t>suelo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Son los </a:t>
            </a:r>
            <a:r>
              <a:rPr lang="en-US" dirty="0" err="1" smtClean="0"/>
              <a:t>compuestos</a:t>
            </a:r>
            <a:r>
              <a:rPr lang="en-US" dirty="0" smtClean="0"/>
              <a:t> </a:t>
            </a:r>
            <a:r>
              <a:rPr lang="en-US" dirty="0" err="1" smtClean="0"/>
              <a:t>bionicos</a:t>
            </a:r>
            <a:r>
              <a:rPr lang="en-US" dirty="0" smtClean="0"/>
              <a:t> e </a:t>
            </a:r>
            <a:r>
              <a:rPr lang="en-US" dirty="0" err="1" smtClean="0"/>
              <a:t>inorganicos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necesitan</a:t>
            </a:r>
            <a:r>
              <a:rPr lang="en-US" dirty="0" smtClean="0"/>
              <a:t>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plantas</a:t>
            </a:r>
            <a:r>
              <a:rPr lang="en-US" dirty="0" smtClean="0"/>
              <a:t>. </a:t>
            </a:r>
          </a:p>
          <a:p>
            <a:r>
              <a:rPr lang="en-US" dirty="0" smtClean="0"/>
              <a:t>Los </a:t>
            </a:r>
            <a:r>
              <a:rPr lang="en-US" dirty="0" err="1" smtClean="0"/>
              <a:t>nutrientes</a:t>
            </a:r>
            <a:r>
              <a:rPr lang="en-US" dirty="0" smtClean="0"/>
              <a:t> </a:t>
            </a:r>
            <a:r>
              <a:rPr lang="en-US" dirty="0" err="1" smtClean="0"/>
              <a:t>pueden</a:t>
            </a:r>
            <a:r>
              <a:rPr lang="en-US" dirty="0" smtClean="0"/>
              <a:t> </a:t>
            </a:r>
            <a:r>
              <a:rPr lang="en-US" dirty="0" err="1" smtClean="0"/>
              <a:t>presentarse</a:t>
            </a:r>
            <a:r>
              <a:rPr lang="en-US" dirty="0" smtClean="0"/>
              <a:t> </a:t>
            </a:r>
            <a:r>
              <a:rPr lang="en-US" dirty="0" err="1" smtClean="0"/>
              <a:t>disueltos</a:t>
            </a:r>
            <a:r>
              <a:rPr lang="en-US" dirty="0" smtClean="0"/>
              <a:t> en la </a:t>
            </a:r>
            <a:r>
              <a:rPr lang="en-US" dirty="0" err="1" smtClean="0"/>
              <a:t>fase</a:t>
            </a:r>
            <a:r>
              <a:rPr lang="en-US" dirty="0" smtClean="0"/>
              <a:t> </a:t>
            </a:r>
            <a:r>
              <a:rPr lang="en-US" dirty="0" err="1" smtClean="0"/>
              <a:t>liquida</a:t>
            </a:r>
            <a:r>
              <a:rPr lang="en-US" dirty="0" smtClean="0"/>
              <a:t>, o </a:t>
            </a:r>
            <a:r>
              <a:rPr lang="en-US" dirty="0" err="1" smtClean="0"/>
              <a:t>adheridos</a:t>
            </a:r>
            <a:r>
              <a:rPr lang="en-US" dirty="0" smtClean="0"/>
              <a:t> a la </a:t>
            </a:r>
            <a:r>
              <a:rPr lang="en-US" dirty="0" err="1" smtClean="0"/>
              <a:t>superficie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particulas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005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Lavado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 smtClean="0"/>
              <a:t>suelos</a:t>
            </a:r>
            <a:r>
              <a:rPr lang="en-US" dirty="0" smtClean="0"/>
              <a:t>: los </a:t>
            </a:r>
            <a:r>
              <a:rPr lang="en-US" dirty="0" err="1" smtClean="0"/>
              <a:t>nutriente</a:t>
            </a:r>
            <a:r>
              <a:rPr lang="en-US" dirty="0" smtClean="0"/>
              <a:t> </a:t>
            </a:r>
            <a:r>
              <a:rPr lang="en-US" dirty="0" err="1" smtClean="0"/>
              <a:t>disueltos</a:t>
            </a:r>
            <a:r>
              <a:rPr lang="en-US" dirty="0" smtClean="0"/>
              <a:t> son </a:t>
            </a:r>
            <a:r>
              <a:rPr lang="en-US" dirty="0" err="1" smtClean="0"/>
              <a:t>arrastrados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el </a:t>
            </a:r>
            <a:r>
              <a:rPr lang="en-US" dirty="0" err="1" smtClean="0"/>
              <a:t>agua</a:t>
            </a:r>
            <a:r>
              <a:rPr lang="en-US" dirty="0" smtClean="0"/>
              <a:t> de </a:t>
            </a:r>
            <a:r>
              <a:rPr lang="en-US" dirty="0" err="1" smtClean="0"/>
              <a:t>lluvia</a:t>
            </a:r>
            <a:r>
              <a:rPr lang="en-US" dirty="0" smtClean="0"/>
              <a:t> hasta los </a:t>
            </a:r>
            <a:r>
              <a:rPr lang="en-US" dirty="0" err="1" smtClean="0"/>
              <a:t>estratos</a:t>
            </a:r>
            <a:r>
              <a:rPr lang="en-US" dirty="0" smtClean="0"/>
              <a:t> </a:t>
            </a:r>
            <a:r>
              <a:rPr lang="en-US" dirty="0" err="1" smtClean="0"/>
              <a:t>profundos</a:t>
            </a:r>
            <a:endParaRPr lang="en-US" dirty="0" smtClean="0"/>
          </a:p>
          <a:p>
            <a:r>
              <a:rPr lang="en-US" dirty="0" err="1" smtClean="0"/>
              <a:t>Capacidad</a:t>
            </a:r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794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Características y componentes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O" dirty="0" smtClean="0"/>
              <a:t>El suelo es la capa superficial que alberga en su interior materia viva y sobre la que se desarrolla algún tipo de cubierta vegetal.</a:t>
            </a:r>
          </a:p>
          <a:p>
            <a:pPr marL="0" indent="0">
              <a:buNone/>
            </a:pPr>
            <a:r>
              <a:rPr lang="es-CO" dirty="0" smtClean="0"/>
              <a:t>Los componentes del suelo son según dos criterios:</a:t>
            </a:r>
          </a:p>
          <a:p>
            <a:pPr>
              <a:buFont typeface="Courier New" pitchFamily="49" charset="0"/>
              <a:buChar char="o"/>
            </a:pPr>
            <a:r>
              <a:rPr lang="es-CO" dirty="0" smtClean="0"/>
              <a:t>Las fracciones del suelo </a:t>
            </a:r>
          </a:p>
          <a:p>
            <a:pPr>
              <a:buFont typeface="Courier New" pitchFamily="49" charset="0"/>
              <a:buChar char="o"/>
            </a:pPr>
            <a:r>
              <a:rPr lang="es-CO" dirty="0" smtClean="0"/>
              <a:t>Las fases del suelo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8400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Fracciones del suelo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O" dirty="0" smtClean="0"/>
              <a:t>Fracción inorgánica: producto de desintegración de rocas por viento, agua y acción de seres vivos.</a:t>
            </a:r>
          </a:p>
          <a:p>
            <a:r>
              <a:rPr lang="es-CO" dirty="0" smtClean="0"/>
              <a:t>Fracción orgánica: material orgánico proveniente de la descomposición y desechos de los seres vivos, y por todos los organismos que habitan dentro del suelo.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11770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Fases del suelo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CO" dirty="0" smtClean="0"/>
              <a:t>Fase solida: materiales minerales provenientes de la litosfera y compuestos orgánicos e inorgánicos producidos por la descomposición de organismos</a:t>
            </a:r>
          </a:p>
          <a:p>
            <a:r>
              <a:rPr lang="es-CO" dirty="0" smtClean="0"/>
              <a:t>Fase liquida: comprende el agua que se filtra entre las partículas del suelo y las sustancias disueltas en esta agua.</a:t>
            </a:r>
          </a:p>
          <a:p>
            <a:r>
              <a:rPr lang="es-CO" dirty="0" smtClean="0"/>
              <a:t>Fase gaseosa: gases provenientes del metabolismo de los organismos del suelo.</a:t>
            </a:r>
          </a:p>
        </p:txBody>
      </p:sp>
    </p:spTree>
    <p:extLst>
      <p:ext uri="{BB962C8B-B14F-4D97-AF65-F5344CB8AC3E}">
        <p14:creationId xmlns:p14="http://schemas.microsoft.com/office/powerpoint/2010/main" val="3643405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Horizontes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Son </a:t>
            </a:r>
            <a:r>
              <a:rPr lang="es-CO" dirty="0" smtClean="0"/>
              <a:t>capas</a:t>
            </a:r>
            <a:r>
              <a:rPr lang="en-US" dirty="0" smtClean="0"/>
              <a:t> </a:t>
            </a:r>
            <a:r>
              <a:rPr lang="es-CO" dirty="0" smtClean="0"/>
              <a:t>horizontales</a:t>
            </a:r>
            <a:r>
              <a:rPr lang="en-US" dirty="0" smtClean="0"/>
              <a:t>, en el </a:t>
            </a:r>
            <a:r>
              <a:rPr lang="en-US" dirty="0" err="1" smtClean="0"/>
              <a:t>perfil</a:t>
            </a:r>
            <a:r>
              <a:rPr lang="en-US" dirty="0" smtClean="0"/>
              <a:t> de un </a:t>
            </a:r>
            <a:r>
              <a:rPr lang="en-US" dirty="0" err="1" smtClean="0"/>
              <a:t>suelo</a:t>
            </a:r>
            <a:r>
              <a:rPr lang="en-US" dirty="0" smtClean="0"/>
              <a:t> ideal, se </a:t>
            </a:r>
            <a:r>
              <a:rPr lang="en-US" dirty="0" err="1" smtClean="0"/>
              <a:t>pueden</a:t>
            </a:r>
            <a:r>
              <a:rPr lang="en-US" dirty="0" smtClean="0"/>
              <a:t> </a:t>
            </a:r>
            <a:r>
              <a:rPr lang="es-CO" dirty="0" smtClean="0"/>
              <a:t>diferenciar</a:t>
            </a:r>
            <a:r>
              <a:rPr lang="en-US" dirty="0" smtClean="0"/>
              <a:t> los </a:t>
            </a:r>
            <a:r>
              <a:rPr lang="en-US" dirty="0" err="1" smtClean="0"/>
              <a:t>siguientes</a:t>
            </a:r>
            <a:endParaRPr lang="en-US" dirty="0" smtClean="0"/>
          </a:p>
          <a:p>
            <a:r>
              <a:rPr lang="en-US" dirty="0" smtClean="0"/>
              <a:t>Horizonte O: </a:t>
            </a:r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formado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la </a:t>
            </a:r>
            <a:r>
              <a:rPr lang="en-US" dirty="0" err="1" smtClean="0"/>
              <a:t>acomulacion</a:t>
            </a:r>
            <a:r>
              <a:rPr lang="en-US" dirty="0" smtClean="0"/>
              <a:t> de </a:t>
            </a:r>
            <a:r>
              <a:rPr lang="en-US" dirty="0" err="1" smtClean="0"/>
              <a:t>materia</a:t>
            </a:r>
            <a:r>
              <a:rPr lang="en-US" dirty="0" smtClean="0"/>
              <a:t> </a:t>
            </a:r>
            <a:r>
              <a:rPr lang="en-US" dirty="0" err="1" smtClean="0"/>
              <a:t>organica</a:t>
            </a:r>
            <a:r>
              <a:rPr lang="en-US" dirty="0" smtClean="0"/>
              <a:t> </a:t>
            </a:r>
            <a:r>
              <a:rPr lang="en-US" dirty="0" err="1" smtClean="0"/>
              <a:t>derivada</a:t>
            </a:r>
            <a:r>
              <a:rPr lang="en-US" dirty="0" smtClean="0"/>
              <a:t> de la </a:t>
            </a:r>
            <a:r>
              <a:rPr lang="en-US" dirty="0" err="1" smtClean="0"/>
              <a:t>descomposicion</a:t>
            </a:r>
            <a:r>
              <a:rPr lang="en-US" dirty="0" smtClean="0"/>
              <a:t> de los </a:t>
            </a:r>
            <a:r>
              <a:rPr lang="en-US" dirty="0" err="1" smtClean="0"/>
              <a:t>organismos</a:t>
            </a:r>
            <a:r>
              <a:rPr lang="en-US" dirty="0" smtClean="0"/>
              <a:t>. </a:t>
            </a:r>
            <a:r>
              <a:rPr lang="en-US" dirty="0" err="1" smtClean="0"/>
              <a:t>Es</a:t>
            </a:r>
            <a:r>
              <a:rPr lang="en-US" dirty="0" smtClean="0"/>
              <a:t> el mas superficial</a:t>
            </a:r>
          </a:p>
        </p:txBody>
      </p:sp>
    </p:spTree>
    <p:extLst>
      <p:ext uri="{BB962C8B-B14F-4D97-AF65-F5344CB8AC3E}">
        <p14:creationId xmlns:p14="http://schemas.microsoft.com/office/powerpoint/2010/main" val="1101149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Horizonte A: </a:t>
            </a:r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formado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gran </a:t>
            </a:r>
            <a:r>
              <a:rPr lang="en-US" dirty="0" err="1" smtClean="0"/>
              <a:t>cantidad</a:t>
            </a:r>
            <a:r>
              <a:rPr lang="en-US" dirty="0" smtClean="0"/>
              <a:t> de </a:t>
            </a:r>
            <a:r>
              <a:rPr lang="en-US" dirty="0" err="1" smtClean="0"/>
              <a:t>materia</a:t>
            </a:r>
            <a:r>
              <a:rPr lang="en-US" dirty="0" smtClean="0"/>
              <a:t> </a:t>
            </a:r>
            <a:r>
              <a:rPr lang="en-US" dirty="0" err="1" smtClean="0"/>
              <a:t>organica</a:t>
            </a:r>
            <a:r>
              <a:rPr lang="en-US" dirty="0" smtClean="0"/>
              <a:t> y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porcion</a:t>
            </a:r>
            <a:r>
              <a:rPr lang="en-US" dirty="0" smtClean="0"/>
              <a:t> mineral o </a:t>
            </a:r>
            <a:r>
              <a:rPr lang="en-US" dirty="0" err="1" smtClean="0"/>
              <a:t>fraccion</a:t>
            </a:r>
            <a:r>
              <a:rPr lang="en-US" dirty="0" smtClean="0"/>
              <a:t> </a:t>
            </a:r>
            <a:r>
              <a:rPr lang="en-US" dirty="0" err="1" smtClean="0"/>
              <a:t>inorganica</a:t>
            </a:r>
            <a:r>
              <a:rPr lang="en-US" dirty="0" smtClean="0"/>
              <a:t>. </a:t>
            </a:r>
          </a:p>
          <a:p>
            <a:r>
              <a:rPr lang="en-US" dirty="0" smtClean="0"/>
              <a:t>Horizonte B: Su </a:t>
            </a:r>
            <a:r>
              <a:rPr lang="en-US" dirty="0" err="1" smtClean="0"/>
              <a:t>fraccion</a:t>
            </a:r>
            <a:r>
              <a:rPr lang="en-US" dirty="0" smtClean="0"/>
              <a:t> </a:t>
            </a:r>
            <a:r>
              <a:rPr lang="en-US" dirty="0" err="1" smtClean="0"/>
              <a:t>inorganica</a:t>
            </a:r>
            <a:r>
              <a:rPr lang="en-US" dirty="0" smtClean="0"/>
              <a:t> </a:t>
            </a:r>
            <a:r>
              <a:rPr lang="en-US" dirty="0" err="1" smtClean="0"/>
              <a:t>supera</a:t>
            </a:r>
            <a:r>
              <a:rPr lang="en-US" dirty="0" smtClean="0"/>
              <a:t> la </a:t>
            </a:r>
            <a:r>
              <a:rPr lang="en-US" dirty="0" err="1" smtClean="0"/>
              <a:t>organica</a:t>
            </a:r>
            <a:r>
              <a:rPr lang="en-US" dirty="0" smtClean="0"/>
              <a:t>, </a:t>
            </a:r>
            <a:r>
              <a:rPr lang="en-US" dirty="0" err="1" smtClean="0"/>
              <a:t>contiene</a:t>
            </a:r>
            <a:r>
              <a:rPr lang="en-US" dirty="0" smtClean="0"/>
              <a:t> </a:t>
            </a:r>
            <a:r>
              <a:rPr lang="en-US" dirty="0" err="1" smtClean="0"/>
              <a:t>diveras</a:t>
            </a:r>
            <a:r>
              <a:rPr lang="en-US" dirty="0" smtClean="0"/>
              <a:t> </a:t>
            </a:r>
            <a:r>
              <a:rPr lang="en-US" dirty="0" err="1" smtClean="0"/>
              <a:t>sustancias</a:t>
            </a:r>
            <a:r>
              <a:rPr lang="en-US" dirty="0" smtClean="0"/>
              <a:t> de </a:t>
            </a:r>
            <a:r>
              <a:rPr lang="en-US" dirty="0" err="1" smtClean="0"/>
              <a:t>horizontes</a:t>
            </a:r>
            <a:r>
              <a:rPr lang="en-US" dirty="0" smtClean="0"/>
              <a:t> </a:t>
            </a:r>
            <a:r>
              <a:rPr lang="en-US" dirty="0" err="1" smtClean="0"/>
              <a:t>superiores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922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Horizonte C: </a:t>
            </a:r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formado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fragmentos</a:t>
            </a:r>
            <a:r>
              <a:rPr lang="en-US" dirty="0" smtClean="0"/>
              <a:t> de </a:t>
            </a:r>
            <a:r>
              <a:rPr lang="en-US" dirty="0" err="1" smtClean="0"/>
              <a:t>roca</a:t>
            </a:r>
            <a:r>
              <a:rPr lang="en-US" dirty="0" smtClean="0"/>
              <a:t> </a:t>
            </a:r>
            <a:r>
              <a:rPr lang="en-US" dirty="0" err="1" smtClean="0"/>
              <a:t>alterados</a:t>
            </a:r>
            <a:r>
              <a:rPr lang="en-US" dirty="0" smtClean="0"/>
              <a:t>.</a:t>
            </a:r>
          </a:p>
          <a:p>
            <a:r>
              <a:rPr lang="en-US" dirty="0" smtClean="0"/>
              <a:t>Horizonte D: </a:t>
            </a:r>
            <a:r>
              <a:rPr lang="en-US" dirty="0" err="1" smtClean="0"/>
              <a:t>Es</a:t>
            </a:r>
            <a:r>
              <a:rPr lang="en-US" dirty="0" smtClean="0"/>
              <a:t> la </a:t>
            </a:r>
            <a:r>
              <a:rPr lang="en-US" dirty="0" err="1" smtClean="0"/>
              <a:t>capa</a:t>
            </a:r>
            <a:r>
              <a:rPr lang="en-US" dirty="0" smtClean="0"/>
              <a:t> mas </a:t>
            </a:r>
            <a:r>
              <a:rPr lang="en-US" dirty="0" err="1" smtClean="0"/>
              <a:t>profunda</a:t>
            </a:r>
            <a:r>
              <a:rPr lang="en-US" dirty="0" smtClean="0"/>
              <a:t> </a:t>
            </a:r>
            <a:r>
              <a:rPr lang="en-US" dirty="0" err="1" smtClean="0"/>
              <a:t>compuesta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roca</a:t>
            </a:r>
            <a:r>
              <a:rPr lang="en-US" dirty="0" smtClean="0"/>
              <a:t> </a:t>
            </a:r>
            <a:r>
              <a:rPr lang="en-US" dirty="0" err="1" smtClean="0"/>
              <a:t>madre</a:t>
            </a:r>
            <a:r>
              <a:rPr lang="en-US" dirty="0"/>
              <a:t> </a:t>
            </a:r>
            <a:r>
              <a:rPr lang="en-US" dirty="0" smtClean="0"/>
              <a:t>sin </a:t>
            </a:r>
            <a:r>
              <a:rPr lang="en-US" dirty="0" err="1" smtClean="0"/>
              <a:t>alterar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25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Propiedades</a:t>
            </a:r>
            <a:r>
              <a:rPr lang="en-US" dirty="0" smtClean="0"/>
              <a:t> </a:t>
            </a:r>
            <a:r>
              <a:rPr lang="en-US" dirty="0" err="1" smtClean="0"/>
              <a:t>Fisioquimicas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 rot="900000">
            <a:off x="3397122" y="1290963"/>
            <a:ext cx="4658735" cy="507762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err="1" smtClean="0"/>
              <a:t>Propiedades</a:t>
            </a:r>
            <a:r>
              <a:rPr lang="en-US" dirty="0" smtClean="0"/>
              <a:t> </a:t>
            </a:r>
            <a:r>
              <a:rPr lang="en-US" dirty="0" err="1" smtClean="0"/>
              <a:t>fisicas</a:t>
            </a:r>
            <a:r>
              <a:rPr lang="en-US" dirty="0" smtClean="0"/>
              <a:t>:</a:t>
            </a:r>
          </a:p>
          <a:p>
            <a:r>
              <a:rPr lang="en-US" dirty="0" smtClean="0"/>
              <a:t>Color</a:t>
            </a:r>
          </a:p>
          <a:p>
            <a:r>
              <a:rPr lang="en-US" dirty="0" err="1" smtClean="0"/>
              <a:t>Estructura</a:t>
            </a:r>
            <a:endParaRPr lang="en-US" dirty="0" smtClean="0"/>
          </a:p>
          <a:p>
            <a:r>
              <a:rPr lang="en-US" dirty="0" err="1" smtClean="0"/>
              <a:t>Textura</a:t>
            </a:r>
            <a:endParaRPr lang="en-US" dirty="0"/>
          </a:p>
          <a:p>
            <a:r>
              <a:rPr lang="en-US" dirty="0" err="1" smtClean="0"/>
              <a:t>Consistencia</a:t>
            </a:r>
            <a:endParaRPr lang="en-US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err="1"/>
              <a:t>Propiedades</a:t>
            </a:r>
            <a:r>
              <a:rPr lang="en-US" dirty="0"/>
              <a:t> </a:t>
            </a:r>
            <a:r>
              <a:rPr lang="en-US" dirty="0" err="1"/>
              <a:t>quimicas</a:t>
            </a:r>
            <a:r>
              <a:rPr lang="en-US" dirty="0"/>
              <a:t>:</a:t>
            </a:r>
          </a:p>
          <a:p>
            <a:r>
              <a:rPr lang="en-US" dirty="0" smtClean="0"/>
              <a:t>PH</a:t>
            </a:r>
          </a:p>
          <a:p>
            <a:r>
              <a:rPr lang="en-US" dirty="0" err="1" smtClean="0"/>
              <a:t>Composicion</a:t>
            </a:r>
            <a:r>
              <a:rPr lang="en-US" dirty="0" smtClean="0"/>
              <a:t> </a:t>
            </a:r>
            <a:r>
              <a:rPr lang="en-US" dirty="0" err="1"/>
              <a:t>quimica</a:t>
            </a: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21780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Componente</a:t>
            </a:r>
            <a:r>
              <a:rPr lang="en-US" dirty="0" smtClean="0"/>
              <a:t> </a:t>
            </a:r>
            <a:r>
              <a:rPr lang="en-US" dirty="0" err="1" smtClean="0"/>
              <a:t>organico</a:t>
            </a:r>
            <a:r>
              <a:rPr lang="en-US" dirty="0" smtClean="0"/>
              <a:t> del </a:t>
            </a:r>
            <a:r>
              <a:rPr lang="en-US" dirty="0" err="1" smtClean="0"/>
              <a:t>suelo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Corresponde</a:t>
            </a:r>
            <a:r>
              <a:rPr lang="en-US" dirty="0" smtClean="0"/>
              <a:t> a la </a:t>
            </a:r>
            <a:r>
              <a:rPr lang="en-US" dirty="0" err="1" smtClean="0"/>
              <a:t>materia</a:t>
            </a:r>
            <a:r>
              <a:rPr lang="en-US" dirty="0" smtClean="0"/>
              <a:t> </a:t>
            </a:r>
            <a:r>
              <a:rPr lang="en-US" dirty="0" err="1" smtClean="0"/>
              <a:t>organica</a:t>
            </a:r>
            <a:r>
              <a:rPr lang="en-US" dirty="0" smtClean="0"/>
              <a:t> en </a:t>
            </a:r>
            <a:r>
              <a:rPr lang="en-US" dirty="0" err="1" smtClean="0"/>
              <a:t>descomposicion</a:t>
            </a:r>
            <a:r>
              <a:rPr lang="en-US" dirty="0" smtClean="0"/>
              <a:t> y los </a:t>
            </a:r>
            <a:r>
              <a:rPr lang="en-US" dirty="0" err="1" smtClean="0"/>
              <a:t>organismos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contiene</a:t>
            </a:r>
            <a:r>
              <a:rPr lang="en-US" dirty="0" smtClean="0"/>
              <a:t> el </a:t>
            </a:r>
            <a:r>
              <a:rPr lang="en-US" dirty="0" err="1" smtClean="0"/>
              <a:t>suelo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334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YamatoPainting">
  <a:themeElements>
    <a:clrScheme name="Escala de grise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lásico de Offic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Yamato Painting">
      <a: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tint val="100000"/>
              </a:schemeClr>
            </a:gs>
            <a:gs pos="100000">
              <a:schemeClr val="phClr">
                <a:tint val="100000"/>
                <a:shade val="20000"/>
              </a:schemeClr>
            </a:gs>
          </a:gsLst>
          <a:lin ang="5400000" scaled="1"/>
        </a:gradFill>
        <a:blipFill>
          <a:blip xmlns:r="http://schemas.openxmlformats.org/officeDocument/2006/relationships" r:embed="rId1">
            <a:duotone>
              <a:srgbClr val="000000"/>
              <a:schemeClr val="phClr">
                <a:tint val="100000"/>
              </a:schemeClr>
            </a:duotone>
          </a:blip>
          <a:tile tx="0" ty="0" sx="35000" sy="35000" flip="none" algn="tl"/>
        </a:blipFill>
      </a:fillStyleLst>
      <a:lnStyleLst>
        <a:ln w="9525" cap="flat" cmpd="sng" algn="ctr">
          <a:solidFill>
            <a:schemeClr val="phClr">
              <a:alpha val="60000"/>
            </a:schemeClr>
          </a:solidFill>
          <a:prstDash val="solid"/>
        </a:ln>
        <a:ln w="19525" cap="flat" cmpd="sng" algn="ctr">
          <a:solidFill>
            <a:schemeClr val="phClr">
              <a:alpha val="90000"/>
            </a:schemeClr>
          </a:solidFill>
          <a:prstDash val="solid"/>
        </a:ln>
        <a:ln w="38100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  <a:scene3d>
            <a:camera prst="orthographicFront"/>
            <a:lightRig rig="soft" dir="tl">
              <a:rot lat="0" lon="0" rev="0"/>
            </a:lightRig>
          </a:scene3d>
          <a:sp3d>
            <a:bevelT prst="angle"/>
            <a:bevelB w="304800" h="4445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glow rad="51600">
              <a:schemeClr val="phClr">
                <a:alpha val="6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>
            <a:shade val="90000"/>
          </a:schemeClr>
        </a:solidFill>
        <a:blipFill>
          <a:blip xmlns:r="http://schemas.openxmlformats.org/officeDocument/2006/relationships" r:embed="rId2">
            <a:duotone>
              <a:schemeClr val="phClr">
                <a:tint val="100000"/>
                <a:shade val="5000"/>
              </a:schemeClr>
              <a:schemeClr val="phClr">
                <a:shade val="100000"/>
              </a:schemeClr>
            </a:duotone>
          </a:blip>
          <a:tile tx="0" ty="0" sx="120000" sy="120000" flip="xy" algn="t"/>
        </a:blipFill>
        <a:blipFill rotWithShape="0">
          <a:blip xmlns:r="http://schemas.openxmlformats.org/officeDocument/2006/relationships" r:embed="rId3">
            <a:duotone>
              <a:schemeClr val="phClr">
                <a:tint val="100000"/>
                <a:shade val="5000"/>
              </a:schemeClr>
              <a:schemeClr val="phClr">
                <a:shade val="100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TC101790491[[fn=Mylar]]</Template>
  <TotalTime>121</TotalTime>
  <Words>519</Words>
  <Application>Microsoft Office PowerPoint</Application>
  <PresentationFormat>Presentación en pantalla (4:3)</PresentationFormat>
  <Paragraphs>69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19" baseType="lpstr">
      <vt:lpstr>YamatoPainting</vt:lpstr>
      <vt:lpstr>Características y componentes del suelo</vt:lpstr>
      <vt:lpstr>Características y componentes</vt:lpstr>
      <vt:lpstr>Fracciones del suelo</vt:lpstr>
      <vt:lpstr>Fases del suelo</vt:lpstr>
      <vt:lpstr>Horizontes</vt:lpstr>
      <vt:lpstr>Presentación de PowerPoint</vt:lpstr>
      <vt:lpstr>Presentación de PowerPoint</vt:lpstr>
      <vt:lpstr>Propiedades Fisioquimicas</vt:lpstr>
      <vt:lpstr>Componente organico del suelo</vt:lpstr>
      <vt:lpstr>Presentación de PowerPoint</vt:lpstr>
      <vt:lpstr>Presentación de PowerPoint</vt:lpstr>
      <vt:lpstr>Importacia de la materia organica</vt:lpstr>
      <vt:lpstr>Los organismos del suelo</vt:lpstr>
      <vt:lpstr>El agua en el suelo</vt:lpstr>
      <vt:lpstr>Formas de presencia de agua</vt:lpstr>
      <vt:lpstr>Presentación de PowerPoint</vt:lpstr>
      <vt:lpstr>Nutrientes del suelo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Características y componentes del suelo</dc:title>
  <dc:creator>Juliana</dc:creator>
  <cp:lastModifiedBy>Juliana</cp:lastModifiedBy>
  <cp:revision>14</cp:revision>
  <dcterms:created xsi:type="dcterms:W3CDTF">2012-03-21T13:18:42Z</dcterms:created>
  <dcterms:modified xsi:type="dcterms:W3CDTF">2012-04-06T22:42:16Z</dcterms:modified>
</cp:coreProperties>
</file>