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4" r:id="rId8"/>
    <p:sldId id="267" r:id="rId9"/>
    <p:sldId id="265" r:id="rId10"/>
    <p:sldId id="262" r:id="rId11"/>
    <p:sldId id="263" r:id="rId12"/>
    <p:sldId id="268" r:id="rId13"/>
    <p:sldId id="266" r:id="rId14"/>
    <p:sldId id="269" r:id="rId15"/>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AR"/>
          </a:p>
        </p:txBody>
      </p:sp>
      <p:sp>
        <p:nvSpPr>
          <p:cNvPr id="4" name="3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5" name="4 Marcador de pie de página"/>
          <p:cNvSpPr>
            <a:spLocks noGrp="1"/>
          </p:cNvSpPr>
          <p:nvPr>
            <p:ph type="ftr" sz="quarter" idx="11"/>
          </p:nvPr>
        </p:nvSpPr>
        <p:spPr/>
        <p:txBody>
          <a:bodyPr/>
          <a:lstStyle/>
          <a:p>
            <a:endParaRPr lang="es-AR" dirty="0"/>
          </a:p>
        </p:txBody>
      </p:sp>
      <p:sp>
        <p:nvSpPr>
          <p:cNvPr id="6" name="5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5" name="4 Marcador de pie de página"/>
          <p:cNvSpPr>
            <a:spLocks noGrp="1"/>
          </p:cNvSpPr>
          <p:nvPr>
            <p:ph type="ftr" sz="quarter" idx="11"/>
          </p:nvPr>
        </p:nvSpPr>
        <p:spPr/>
        <p:txBody>
          <a:bodyPr/>
          <a:lstStyle/>
          <a:p>
            <a:endParaRPr lang="es-AR" dirty="0"/>
          </a:p>
        </p:txBody>
      </p:sp>
      <p:sp>
        <p:nvSpPr>
          <p:cNvPr id="6" name="5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5" name="4 Marcador de pie de página"/>
          <p:cNvSpPr>
            <a:spLocks noGrp="1"/>
          </p:cNvSpPr>
          <p:nvPr>
            <p:ph type="ftr" sz="quarter" idx="11"/>
          </p:nvPr>
        </p:nvSpPr>
        <p:spPr/>
        <p:txBody>
          <a:bodyPr/>
          <a:lstStyle/>
          <a:p>
            <a:endParaRPr lang="es-AR" dirty="0"/>
          </a:p>
        </p:txBody>
      </p:sp>
      <p:sp>
        <p:nvSpPr>
          <p:cNvPr id="6" name="5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5" name="4 Marcador de pie de página"/>
          <p:cNvSpPr>
            <a:spLocks noGrp="1"/>
          </p:cNvSpPr>
          <p:nvPr>
            <p:ph type="ftr" sz="quarter" idx="11"/>
          </p:nvPr>
        </p:nvSpPr>
        <p:spPr/>
        <p:txBody>
          <a:bodyPr/>
          <a:lstStyle/>
          <a:p>
            <a:endParaRPr lang="es-AR" dirty="0"/>
          </a:p>
        </p:txBody>
      </p:sp>
      <p:sp>
        <p:nvSpPr>
          <p:cNvPr id="6" name="5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5" name="4 Marcador de pie de página"/>
          <p:cNvSpPr>
            <a:spLocks noGrp="1"/>
          </p:cNvSpPr>
          <p:nvPr>
            <p:ph type="ftr" sz="quarter" idx="11"/>
          </p:nvPr>
        </p:nvSpPr>
        <p:spPr/>
        <p:txBody>
          <a:bodyPr/>
          <a:lstStyle/>
          <a:p>
            <a:endParaRPr lang="es-AR" dirty="0"/>
          </a:p>
        </p:txBody>
      </p:sp>
      <p:sp>
        <p:nvSpPr>
          <p:cNvPr id="6" name="5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6" name="5 Marcador de pie de página"/>
          <p:cNvSpPr>
            <a:spLocks noGrp="1"/>
          </p:cNvSpPr>
          <p:nvPr>
            <p:ph type="ftr" sz="quarter" idx="11"/>
          </p:nvPr>
        </p:nvSpPr>
        <p:spPr/>
        <p:txBody>
          <a:bodyPr/>
          <a:lstStyle/>
          <a:p>
            <a:endParaRPr lang="es-AR" dirty="0"/>
          </a:p>
        </p:txBody>
      </p:sp>
      <p:sp>
        <p:nvSpPr>
          <p:cNvPr id="7" name="6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6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8" name="7 Marcador de pie de página"/>
          <p:cNvSpPr>
            <a:spLocks noGrp="1"/>
          </p:cNvSpPr>
          <p:nvPr>
            <p:ph type="ftr" sz="quarter" idx="11"/>
          </p:nvPr>
        </p:nvSpPr>
        <p:spPr/>
        <p:txBody>
          <a:bodyPr/>
          <a:lstStyle/>
          <a:p>
            <a:endParaRPr lang="es-AR" dirty="0"/>
          </a:p>
        </p:txBody>
      </p:sp>
      <p:sp>
        <p:nvSpPr>
          <p:cNvPr id="9" name="8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4" name="3 Marcador de pie de página"/>
          <p:cNvSpPr>
            <a:spLocks noGrp="1"/>
          </p:cNvSpPr>
          <p:nvPr>
            <p:ph type="ftr" sz="quarter" idx="11"/>
          </p:nvPr>
        </p:nvSpPr>
        <p:spPr/>
        <p:txBody>
          <a:bodyPr/>
          <a:lstStyle/>
          <a:p>
            <a:endParaRPr lang="es-AR" dirty="0"/>
          </a:p>
        </p:txBody>
      </p:sp>
      <p:sp>
        <p:nvSpPr>
          <p:cNvPr id="5" name="4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3" name="2 Marcador de pie de página"/>
          <p:cNvSpPr>
            <a:spLocks noGrp="1"/>
          </p:cNvSpPr>
          <p:nvPr>
            <p:ph type="ftr" sz="quarter" idx="11"/>
          </p:nvPr>
        </p:nvSpPr>
        <p:spPr/>
        <p:txBody>
          <a:bodyPr/>
          <a:lstStyle/>
          <a:p>
            <a:endParaRPr lang="es-AR" dirty="0"/>
          </a:p>
        </p:txBody>
      </p:sp>
      <p:sp>
        <p:nvSpPr>
          <p:cNvPr id="4" name="3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6" name="5 Marcador de pie de página"/>
          <p:cNvSpPr>
            <a:spLocks noGrp="1"/>
          </p:cNvSpPr>
          <p:nvPr>
            <p:ph type="ftr" sz="quarter" idx="11"/>
          </p:nvPr>
        </p:nvSpPr>
        <p:spPr/>
        <p:txBody>
          <a:bodyPr/>
          <a:lstStyle/>
          <a:p>
            <a:endParaRPr lang="es-AR" dirty="0"/>
          </a:p>
        </p:txBody>
      </p:sp>
      <p:sp>
        <p:nvSpPr>
          <p:cNvPr id="7" name="6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B269006-87BF-47DD-83EE-D98175AAD438}" type="datetimeFigureOut">
              <a:rPr lang="es-AR" smtClean="0"/>
              <a:pPr/>
              <a:t>06/10/2011</a:t>
            </a:fld>
            <a:endParaRPr lang="es-AR" dirty="0"/>
          </a:p>
        </p:txBody>
      </p:sp>
      <p:sp>
        <p:nvSpPr>
          <p:cNvPr id="6" name="5 Marcador de pie de página"/>
          <p:cNvSpPr>
            <a:spLocks noGrp="1"/>
          </p:cNvSpPr>
          <p:nvPr>
            <p:ph type="ftr" sz="quarter" idx="11"/>
          </p:nvPr>
        </p:nvSpPr>
        <p:spPr/>
        <p:txBody>
          <a:bodyPr/>
          <a:lstStyle/>
          <a:p>
            <a:endParaRPr lang="es-AR" dirty="0"/>
          </a:p>
        </p:txBody>
      </p:sp>
      <p:sp>
        <p:nvSpPr>
          <p:cNvPr id="7" name="6 Marcador de número de diapositiva"/>
          <p:cNvSpPr>
            <a:spLocks noGrp="1"/>
          </p:cNvSpPr>
          <p:nvPr>
            <p:ph type="sldNum" sz="quarter" idx="12"/>
          </p:nvPr>
        </p:nvSpPr>
        <p:spPr/>
        <p:txBody>
          <a:bodyPr/>
          <a:lstStyle/>
          <a:p>
            <a:fld id="{18513B2C-6362-4631-BA9A-64B1FD5EDF9C}" type="slidenum">
              <a:rPr lang="es-AR" smtClean="0"/>
              <a:pPr/>
              <a:t>‹Nº›</a:t>
            </a:fld>
            <a:endParaRPr lang="es-A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269006-87BF-47DD-83EE-D98175AAD438}" type="datetimeFigureOut">
              <a:rPr lang="es-AR" smtClean="0"/>
              <a:pPr/>
              <a:t>06/10/2011</a:t>
            </a:fld>
            <a:endParaRPr lang="es-AR"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513B2C-6362-4631-BA9A-64B1FD5EDF9C}" type="slidenum">
              <a:rPr lang="es-AR" smtClean="0"/>
              <a:pPr/>
              <a:t>‹Nº›</a:t>
            </a:fld>
            <a:endParaRPr lang="es-A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4.xml"/><Relationship Id="rId1" Type="http://schemas.openxmlformats.org/officeDocument/2006/relationships/slideLayout" Target="../slideLayouts/slideLayout2.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1628800"/>
            <a:ext cx="7772400" cy="4176464"/>
          </a:xfrm>
        </p:spPr>
        <p:style>
          <a:lnRef idx="1">
            <a:schemeClr val="accent6"/>
          </a:lnRef>
          <a:fillRef idx="2">
            <a:schemeClr val="accent6"/>
          </a:fillRef>
          <a:effectRef idx="1">
            <a:schemeClr val="accent6"/>
          </a:effectRef>
          <a:fontRef idx="minor">
            <a:schemeClr val="dk1"/>
          </a:fontRef>
        </p:style>
        <p:txBody>
          <a:bodyPr>
            <a:normAutofit/>
          </a:bodyPr>
          <a:lstStyle/>
          <a:p>
            <a:r>
              <a:rPr lang="es-AR" sz="9600" dirty="0" smtClean="0"/>
              <a:t>ANTONIO</a:t>
            </a:r>
            <a:br>
              <a:rPr lang="es-AR" sz="9600" dirty="0" smtClean="0"/>
            </a:br>
            <a:r>
              <a:rPr lang="es-AR" sz="9600" dirty="0" smtClean="0"/>
              <a:t>GRAMSCI </a:t>
            </a:r>
            <a:endParaRPr lang="es-AR" sz="9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pPr algn="l"/>
            <a:r>
              <a:rPr lang="es-AR" dirty="0" smtClean="0">
                <a:hlinkClick r:id="rId2" action="ppaction://hlinksldjump"/>
              </a:rPr>
              <a:t>Lenin:</a:t>
            </a:r>
            <a:endParaRPr lang="es-AR" dirty="0"/>
          </a:p>
        </p:txBody>
      </p:sp>
      <p:sp>
        <p:nvSpPr>
          <p:cNvPr id="3" name="2 Marcador de contenido"/>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pPr>
              <a:buNone/>
            </a:pPr>
            <a:r>
              <a:rPr lang="es-AR" dirty="0" smtClean="0"/>
              <a:t>Líder ruso( 1870-1924) </a:t>
            </a:r>
          </a:p>
          <a:p>
            <a:pPr>
              <a:buNone/>
            </a:pPr>
            <a:r>
              <a:rPr lang="es-AR" dirty="0" smtClean="0"/>
              <a:t>Su verdadero nombre era Vladimir ilich ulianov.</a:t>
            </a:r>
          </a:p>
          <a:p>
            <a:pPr>
              <a:buNone/>
            </a:pPr>
            <a:r>
              <a:rPr lang="es-AR" dirty="0" smtClean="0"/>
              <a:t>Se inicio en la política luego de la muerte de su hermano. </a:t>
            </a:r>
          </a:p>
          <a:p>
            <a:pPr>
              <a:buNone/>
            </a:pPr>
            <a:r>
              <a:rPr lang="es-AR" dirty="0" smtClean="0"/>
              <a:t>fue deportado a Siberia en 1895 y vivió en otros países donde estudio la teoría marxista.</a:t>
            </a:r>
          </a:p>
          <a:p>
            <a:pPr>
              <a:buNone/>
            </a:pPr>
            <a:r>
              <a:rPr lang="es-AR" dirty="0" smtClean="0"/>
              <a:t>Escribió una obra en 1902 llamada ¿Qué hacer?</a:t>
            </a:r>
          </a:p>
          <a:p>
            <a:pPr>
              <a:buNone/>
            </a:pPr>
            <a:r>
              <a:rPr lang="es-AR" dirty="0" smtClean="0"/>
              <a:t>Luego de su muerte lo sucedió Stalin.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60648"/>
            <a:ext cx="8229600" cy="1143000"/>
          </a:xfrm>
        </p:spPr>
        <p:style>
          <a:lnRef idx="1">
            <a:schemeClr val="accent6"/>
          </a:lnRef>
          <a:fillRef idx="2">
            <a:schemeClr val="accent6"/>
          </a:fillRef>
          <a:effectRef idx="1">
            <a:schemeClr val="accent6"/>
          </a:effectRef>
          <a:fontRef idx="minor">
            <a:schemeClr val="dk1"/>
          </a:fontRef>
        </p:style>
        <p:txBody>
          <a:bodyPr>
            <a:normAutofit/>
          </a:bodyPr>
          <a:lstStyle/>
          <a:p>
            <a:pPr algn="l"/>
            <a:r>
              <a:rPr lang="es-AR" dirty="0" smtClean="0">
                <a:hlinkClick r:id="rId2" action="ppaction://hlinksldjump"/>
              </a:rPr>
              <a:t>Stalin:</a:t>
            </a:r>
            <a:endParaRPr lang="es-AR" dirty="0"/>
          </a:p>
        </p:txBody>
      </p:sp>
      <p:sp>
        <p:nvSpPr>
          <p:cNvPr id="3" name="2 Marcador de contenido"/>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pPr>
              <a:buNone/>
            </a:pPr>
            <a:r>
              <a:rPr lang="es-AR" dirty="0" smtClean="0"/>
              <a:t>Su nombre completo era: Iosiv Visarionovich dzugashvili.</a:t>
            </a:r>
          </a:p>
          <a:p>
            <a:pPr>
              <a:buNone/>
            </a:pPr>
            <a:r>
              <a:rPr lang="es-AR" dirty="0" smtClean="0"/>
              <a:t>Afiliado al partido obrero socialdemócrata ruso (POSDR) se alineo junto a Lenin en 1904.</a:t>
            </a:r>
          </a:p>
          <a:p>
            <a:pPr>
              <a:buNone/>
            </a:pPr>
            <a:r>
              <a:rPr lang="es-AR" dirty="0" smtClean="0"/>
              <a:t>En 1912 entra al comité central del partido bolchevique.</a:t>
            </a:r>
          </a:p>
          <a:p>
            <a:pPr>
              <a:buNone/>
            </a:pPr>
            <a:r>
              <a:rPr lang="es-AR" dirty="0" smtClean="0"/>
              <a:t>En 1924 sucede a Lenin</a:t>
            </a:r>
          </a:p>
          <a:p>
            <a:pPr>
              <a:buNone/>
            </a:pPr>
            <a:r>
              <a:rPr lang="es-AR" dirty="0" smtClean="0"/>
              <a:t>Fallece en 1953.</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l"/>
            <a:r>
              <a:rPr lang="es-AR" dirty="0" smtClean="0">
                <a:hlinkClick r:id="rId2" action="ppaction://hlinksldjump"/>
              </a:rPr>
              <a:t>Sociedad civil:</a:t>
            </a:r>
            <a:endParaRPr lang="es-AR" dirty="0"/>
          </a:p>
        </p:txBody>
      </p:sp>
      <p:sp>
        <p:nvSpPr>
          <p:cNvPr id="3" name="2 Marcador de contenido"/>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pPr>
              <a:buNone/>
            </a:pPr>
            <a:r>
              <a:rPr lang="es-AR" dirty="0" smtClean="0"/>
              <a:t>Seria el conjunto de organismos privados que corresponde a la función de hegemonía que desempeña el sector dominante en la sociedad. En este sentido cabe mencionar a la economía, el derecho, la religión, la educación, la enseñanza, el deporte. Es decir,</a:t>
            </a:r>
          </a:p>
          <a:p>
            <a:pPr>
              <a:buNone/>
            </a:pPr>
            <a:r>
              <a:rPr lang="es-AR" dirty="0" smtClean="0"/>
              <a:t>Dice gramsci a través de estas manifestaciones culturales y sus instituciones correspondiente, el sector social dominante intentara convencer a la sociedad con su dominio. </a:t>
            </a:r>
            <a:endParaRPr lang="es-A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l"/>
            <a:r>
              <a:rPr lang="es-AR" dirty="0" smtClean="0">
                <a:hlinkClick r:id="rId2" action="ppaction://hlinksldjump"/>
              </a:rPr>
              <a:t>Superestructura:</a:t>
            </a:r>
            <a:endParaRPr lang="es-AR" dirty="0"/>
          </a:p>
        </p:txBody>
      </p:sp>
      <p:sp>
        <p:nvSpPr>
          <p:cNvPr id="3" name="2 Marcador de contenido"/>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pPr>
              <a:buNone/>
            </a:pPr>
            <a:endParaRPr lang="es-AR" dirty="0" smtClean="0"/>
          </a:p>
          <a:p>
            <a:pPr>
              <a:buNone/>
            </a:pPr>
            <a:r>
              <a:rPr lang="es-AR" dirty="0" smtClean="0"/>
              <a:t>esta constituida por la economía, el derecho, la religión, etc.</a:t>
            </a:r>
            <a:endParaRPr lang="es-A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pPr algn="l"/>
            <a:r>
              <a:rPr lang="es-AR" dirty="0" smtClean="0">
                <a:hlinkClick r:id="rId2" action="ppaction://hlinksldjump"/>
              </a:rPr>
              <a:t>Sociedad política:</a:t>
            </a:r>
            <a:endParaRPr lang="es-AR" dirty="0"/>
          </a:p>
        </p:txBody>
      </p:sp>
      <p:sp>
        <p:nvSpPr>
          <p:cNvPr id="3" name="2 Marcador de contenido"/>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pPr>
              <a:buNone/>
            </a:pPr>
            <a:r>
              <a:rPr lang="es-AR" dirty="0" smtClean="0"/>
              <a:t>Conjunto de instituciones, tribunales, ejercito, policía, a través de las cuales la clase dominante, ejerce coerción. O sea que aquí se emplea la fuerza y en síntesis seria el estado. </a:t>
            </a:r>
            <a:endParaRPr lang="es-A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3528" y="908720"/>
            <a:ext cx="8229600" cy="5040560"/>
          </a:xfrm>
        </p:spPr>
        <p:style>
          <a:lnRef idx="1">
            <a:schemeClr val="accent6"/>
          </a:lnRef>
          <a:fillRef idx="2">
            <a:schemeClr val="accent6"/>
          </a:fillRef>
          <a:effectRef idx="1">
            <a:schemeClr val="accent6"/>
          </a:effectRef>
          <a:fontRef idx="minor">
            <a:schemeClr val="dk1"/>
          </a:fontRef>
        </p:style>
        <p:txBody>
          <a:bodyPr>
            <a:normAutofit lnSpcReduction="10000"/>
          </a:bodyPr>
          <a:lstStyle/>
          <a:p>
            <a:pPr>
              <a:buNone/>
            </a:pPr>
            <a:endParaRPr lang="es-AR" sz="5800" dirty="0" smtClean="0"/>
          </a:p>
          <a:p>
            <a:r>
              <a:rPr lang="es-AR" dirty="0" smtClean="0"/>
              <a:t>Nació en 1891 en la isla de Cerdeña, Italia.</a:t>
            </a:r>
          </a:p>
          <a:p>
            <a:r>
              <a:rPr lang="es-AR" dirty="0" smtClean="0"/>
              <a:t>Provenía de una familia pobre</a:t>
            </a:r>
          </a:p>
          <a:p>
            <a:r>
              <a:rPr lang="es-AR" dirty="0" smtClean="0"/>
              <a:t>Cuando ingresa a la universidad de Turín se afilia al partido comunista italiano.</a:t>
            </a:r>
          </a:p>
          <a:p>
            <a:r>
              <a:rPr lang="es-AR" dirty="0" smtClean="0"/>
              <a:t>Vive en Rusia por 4 años y conoce a </a:t>
            </a:r>
            <a:r>
              <a:rPr lang="es-AR" dirty="0" smtClean="0">
                <a:hlinkClick r:id="rId2" action="ppaction://hlinksldjump"/>
              </a:rPr>
              <a:t>Lenin</a:t>
            </a:r>
            <a:r>
              <a:rPr lang="es-AR" dirty="0" smtClean="0"/>
              <a:t> y </a:t>
            </a:r>
            <a:r>
              <a:rPr lang="es-AR" dirty="0" smtClean="0">
                <a:hlinkClick r:id="rId3" action="ppaction://hlinksldjump"/>
              </a:rPr>
              <a:t>Stalin</a:t>
            </a:r>
            <a:r>
              <a:rPr lang="es-AR" dirty="0" smtClean="0"/>
              <a:t>, luego de la revolución rusa de 1917.</a:t>
            </a:r>
          </a:p>
          <a:p>
            <a:r>
              <a:rPr lang="es-AR" dirty="0" smtClean="0"/>
              <a:t>Regresa a Italia y es elegido diputado.</a:t>
            </a:r>
          </a:p>
          <a:p>
            <a:r>
              <a:rPr lang="es-AR" dirty="0" smtClean="0"/>
              <a:t>Es encarcelado en 1929 y fallece en 1934.</a:t>
            </a:r>
            <a:endParaRPr lang="es-A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536" y="692696"/>
            <a:ext cx="8229600" cy="4525963"/>
          </a:xfrm>
        </p:spPr>
        <p:style>
          <a:lnRef idx="1">
            <a:schemeClr val="accent6"/>
          </a:lnRef>
          <a:fillRef idx="2">
            <a:schemeClr val="accent6"/>
          </a:fillRef>
          <a:effectRef idx="1">
            <a:schemeClr val="accent6"/>
          </a:effectRef>
          <a:fontRef idx="minor">
            <a:schemeClr val="dk1"/>
          </a:fontRef>
        </p:style>
        <p:txBody>
          <a:bodyPr/>
          <a:lstStyle/>
          <a:p>
            <a:pPr>
              <a:buNone/>
            </a:pPr>
            <a:endParaRPr lang="es-AR" dirty="0" smtClean="0"/>
          </a:p>
          <a:p>
            <a:pPr>
              <a:buNone/>
            </a:pPr>
            <a:r>
              <a:rPr lang="es-AR" dirty="0" smtClean="0"/>
              <a:t>Sus ideas son expresadas en su obra: “cuadernos de la cárcel”. En realidad no fue un libro sino notas que realizo en la cárcel  sobre la base de los diarios que se le acercaban.</a:t>
            </a:r>
          </a:p>
          <a:p>
            <a:pPr>
              <a:buNone/>
            </a:pPr>
            <a:r>
              <a:rPr lang="es-AR" dirty="0" smtClean="0"/>
              <a:t>Luego de su muerte las notas fueron ordenadas y así nació cuadernos de la cárcel.</a:t>
            </a:r>
          </a:p>
          <a:p>
            <a:pPr>
              <a:buNone/>
            </a:pPr>
            <a:endParaRPr lang="es-A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548680"/>
            <a:ext cx="8229600" cy="5688632"/>
          </a:xfrm>
        </p:spPr>
        <p:style>
          <a:lnRef idx="1">
            <a:schemeClr val="accent6"/>
          </a:lnRef>
          <a:fillRef idx="2">
            <a:schemeClr val="accent6"/>
          </a:fillRef>
          <a:effectRef idx="1">
            <a:schemeClr val="accent6"/>
          </a:effectRef>
          <a:fontRef idx="minor">
            <a:schemeClr val="dk1"/>
          </a:fontRef>
        </p:style>
        <p:txBody>
          <a:bodyPr/>
          <a:lstStyle/>
          <a:p>
            <a:pPr>
              <a:buNone/>
            </a:pPr>
            <a:r>
              <a:rPr lang="es-AR" dirty="0" smtClean="0"/>
              <a:t>Fue un teórico del comunismo, cuyas ideas están orientadas a ser un plan de acción para la toma del poder.</a:t>
            </a:r>
          </a:p>
          <a:p>
            <a:pPr>
              <a:buNone/>
            </a:pPr>
            <a:r>
              <a:rPr lang="es-AR" dirty="0" smtClean="0"/>
              <a:t>Siendo marxista, jamás llamo al marxismo como tal sino como “filosofía de la praxis” y en tal sentido concluye que es la culminación de lo que llama modernidad, expresada en la reforma protestante, la Rev. Francesa, la filosofía clásica alemana y la economía liberal inglesa.</a:t>
            </a:r>
            <a:endParaRPr lang="es-A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3528" y="548680"/>
            <a:ext cx="8229600" cy="5904656"/>
          </a:xfrm>
        </p:spPr>
        <p:style>
          <a:lnRef idx="1">
            <a:schemeClr val="accent6"/>
          </a:lnRef>
          <a:fillRef idx="2">
            <a:schemeClr val="accent6"/>
          </a:fillRef>
          <a:effectRef idx="1">
            <a:schemeClr val="accent6"/>
          </a:effectRef>
          <a:fontRef idx="minor">
            <a:schemeClr val="dk1"/>
          </a:fontRef>
        </p:style>
        <p:txBody>
          <a:bodyPr/>
          <a:lstStyle/>
          <a:p>
            <a:pPr>
              <a:buNone/>
            </a:pPr>
            <a:r>
              <a:rPr lang="es-AR" dirty="0" smtClean="0"/>
              <a:t>O sea: las vertientes del marxismo o “filosofía de la praxis” (según gramsci) son:</a:t>
            </a:r>
          </a:p>
          <a:p>
            <a:r>
              <a:rPr lang="es-AR" dirty="0" smtClean="0"/>
              <a:t>la literatura y practica política francesa</a:t>
            </a:r>
          </a:p>
          <a:p>
            <a:r>
              <a:rPr lang="es-AR" dirty="0" smtClean="0"/>
              <a:t>La filosofía clásica alemana</a:t>
            </a:r>
          </a:p>
          <a:p>
            <a:r>
              <a:rPr lang="es-AR" dirty="0" smtClean="0"/>
              <a:t>La economía liberal inglesa</a:t>
            </a:r>
          </a:p>
          <a:p>
            <a:pPr>
              <a:buNone/>
            </a:pPr>
            <a:r>
              <a:rPr lang="es-AR" dirty="0" smtClean="0"/>
              <a:t>Notas tipificantes de la “filosofía de la praxis” son:</a:t>
            </a:r>
          </a:p>
          <a:p>
            <a:pPr marL="514350" indent="-514350">
              <a:buFont typeface="+mj-lt"/>
              <a:buAutoNum type="alphaLcParenR"/>
            </a:pPr>
            <a:r>
              <a:rPr lang="es-AR" dirty="0" smtClean="0"/>
              <a:t>El materialismo</a:t>
            </a:r>
          </a:p>
          <a:p>
            <a:pPr marL="514350" indent="-514350">
              <a:buFont typeface="+mj-lt"/>
              <a:buAutoNum type="alphaLcParenR"/>
            </a:pPr>
            <a:r>
              <a:rPr lang="es-AR" dirty="0" smtClean="0"/>
              <a:t>El inmanentismo </a:t>
            </a:r>
          </a:p>
          <a:p>
            <a:pPr marL="514350" indent="-514350">
              <a:buFont typeface="+mj-lt"/>
              <a:buAutoNum type="alphaLcParenR"/>
            </a:pPr>
            <a:r>
              <a:rPr lang="es-AR" dirty="0" smtClean="0"/>
              <a:t>historicismo</a:t>
            </a:r>
            <a:endParaRPr lang="es-A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3528" y="548680"/>
            <a:ext cx="8229600" cy="5688632"/>
          </a:xfrm>
        </p:spPr>
        <p:style>
          <a:lnRef idx="1">
            <a:schemeClr val="accent6"/>
          </a:lnRef>
          <a:fillRef idx="2">
            <a:schemeClr val="accent6"/>
          </a:fillRef>
          <a:effectRef idx="1">
            <a:schemeClr val="accent6"/>
          </a:effectRef>
          <a:fontRef idx="minor">
            <a:schemeClr val="dk1"/>
          </a:fontRef>
        </p:style>
        <p:txBody>
          <a:bodyPr/>
          <a:lstStyle/>
          <a:p>
            <a:pPr>
              <a:buNone/>
            </a:pPr>
            <a:r>
              <a:rPr lang="es-AR" dirty="0" smtClean="0"/>
              <a:t>Gramsci no entiende el materialismo como la deificación de la materia, según el es el repudio a toda cosmovisión religiosa de la existencia, es el rechazo a toda idea trascendente de la vida.</a:t>
            </a:r>
          </a:p>
          <a:p>
            <a:pPr>
              <a:buNone/>
            </a:pPr>
            <a:r>
              <a:rPr lang="es-AR" dirty="0" smtClean="0"/>
              <a:t>Inmanentismo: rechazo de toda idea respecto a la búsqueda del paraíso fuera de los limites de esta vida . el paraíso debe buscarse y encontrarse en la tierra.</a:t>
            </a:r>
            <a:endParaRPr lang="es-A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536" y="980728"/>
            <a:ext cx="8229600" cy="4525963"/>
          </a:xfrm>
        </p:spPr>
        <p:style>
          <a:lnRef idx="1">
            <a:schemeClr val="accent6"/>
          </a:lnRef>
          <a:fillRef idx="2">
            <a:schemeClr val="accent6"/>
          </a:fillRef>
          <a:effectRef idx="1">
            <a:schemeClr val="accent6"/>
          </a:effectRef>
          <a:fontRef idx="minor">
            <a:schemeClr val="dk1"/>
          </a:fontRef>
        </p:style>
        <p:txBody>
          <a:bodyPr/>
          <a:lstStyle/>
          <a:p>
            <a:pPr>
              <a:buNone/>
            </a:pPr>
            <a:r>
              <a:rPr lang="es-AR" dirty="0" smtClean="0"/>
              <a:t>Historicismo: movimiento donde se lleva a cabo la realización de lo real, y donde el hombre se crea a si mismo, en contacto con la sociedad y con la naturaleza.</a:t>
            </a:r>
          </a:p>
          <a:p>
            <a:pPr>
              <a:buNone/>
            </a:pPr>
            <a:r>
              <a:rPr lang="es-AR" dirty="0" smtClean="0"/>
              <a:t>No es la contracara del inmanentismo, pues toda la realidad se desenvuelve dentro de los limites de la historia, no ha nada extra- histórico, sino que todo es intrahistórico.</a:t>
            </a:r>
            <a:endParaRPr lang="es-A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3528" y="476672"/>
            <a:ext cx="8229600" cy="5832648"/>
          </a:xfrm>
        </p:spPr>
        <p:style>
          <a:lnRef idx="1">
            <a:schemeClr val="accent6"/>
          </a:lnRef>
          <a:fillRef idx="2">
            <a:schemeClr val="accent6"/>
          </a:fillRef>
          <a:effectRef idx="1">
            <a:schemeClr val="accent6"/>
          </a:effectRef>
          <a:fontRef idx="minor">
            <a:schemeClr val="dk1"/>
          </a:fontRef>
        </p:style>
        <p:txBody>
          <a:bodyPr/>
          <a:lstStyle/>
          <a:p>
            <a:pPr>
              <a:buNone/>
            </a:pPr>
            <a:r>
              <a:rPr lang="es-AR" dirty="0" smtClean="0"/>
              <a:t>Por lo tanto, a una determinada estructura, corresponde una determinada superestructura. La primera seria la causa de esta ultima.</a:t>
            </a:r>
          </a:p>
          <a:p>
            <a:pPr>
              <a:buNone/>
            </a:pPr>
            <a:r>
              <a:rPr lang="es-AR" dirty="0" smtClean="0"/>
              <a:t>Para gramsci, la superestructura estaría constituida por la interacción  reciproca de la sociedad civil y la política. </a:t>
            </a:r>
          </a:p>
          <a:p>
            <a:pPr>
              <a:buNone/>
            </a:pPr>
            <a:endParaRPr lang="es-AR" dirty="0" smtClean="0"/>
          </a:p>
          <a:p>
            <a:pPr>
              <a:buNone/>
            </a:pPr>
            <a:endParaRPr lang="es-A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pPr algn="l"/>
            <a:r>
              <a:rPr lang="es-AR" dirty="0" smtClean="0">
                <a:hlinkClick r:id="rId2" action="ppaction://hlinksldjump"/>
              </a:rPr>
              <a:t>Sociedad política </a:t>
            </a:r>
            <a:r>
              <a:rPr lang="es-AR" dirty="0" smtClean="0"/>
              <a:t>y </a:t>
            </a:r>
            <a:r>
              <a:rPr lang="es-AR" dirty="0" smtClean="0">
                <a:hlinkClick r:id="rId3" action="ppaction://hlinksldjump"/>
              </a:rPr>
              <a:t>sociedad civil:</a:t>
            </a:r>
            <a:endParaRPr lang="es-AR" dirty="0"/>
          </a:p>
        </p:txBody>
      </p:sp>
      <p:sp>
        <p:nvSpPr>
          <p:cNvPr id="3" name="2 Marcador de contenido"/>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lnSpcReduction="10000"/>
          </a:bodyPr>
          <a:lstStyle/>
          <a:p>
            <a:pPr>
              <a:buNone/>
            </a:pPr>
            <a:r>
              <a:rPr lang="es-AR" dirty="0" smtClean="0"/>
              <a:t>Es otra idea fundamental dentro de la teoría de gramsci. Para Marx, la organización de las condiciones materiales de la existencia humana, constituye la base de la sociedad, lo que el  llama la infraestructura, que vendría a estar constituida por las formas de la propiedad y las relaciones sociales de la producción.</a:t>
            </a:r>
          </a:p>
          <a:p>
            <a:pPr>
              <a:buNone/>
            </a:pPr>
            <a:r>
              <a:rPr lang="es-AR" dirty="0" smtClean="0"/>
              <a:t>Esta condiciona a la </a:t>
            </a:r>
            <a:r>
              <a:rPr lang="es-AR" dirty="0" smtClean="0">
                <a:hlinkClick r:id="rId4" action="ppaction://hlinksldjump"/>
              </a:rPr>
              <a:t>superestructura.</a:t>
            </a:r>
            <a:endParaRPr lang="es-A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TotalTime>
  <Words>738</Words>
  <Application>Microsoft Office PowerPoint</Application>
  <PresentationFormat>Presentación en pantalla (4:3)</PresentationFormat>
  <Paragraphs>51</Paragraphs>
  <Slides>14</Slides>
  <Notes>0</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Tema de Office</vt:lpstr>
      <vt:lpstr>ANTONIO GRAMSCI </vt:lpstr>
      <vt:lpstr>Diapositiva 2</vt:lpstr>
      <vt:lpstr>Diapositiva 3</vt:lpstr>
      <vt:lpstr>Diapositiva 4</vt:lpstr>
      <vt:lpstr>Diapositiva 5</vt:lpstr>
      <vt:lpstr>Diapositiva 6</vt:lpstr>
      <vt:lpstr>Diapositiva 7</vt:lpstr>
      <vt:lpstr>Diapositiva 8</vt:lpstr>
      <vt:lpstr>Sociedad política y sociedad civil:</vt:lpstr>
      <vt:lpstr>Lenin:</vt:lpstr>
      <vt:lpstr>Stalin:</vt:lpstr>
      <vt:lpstr>Sociedad civil:</vt:lpstr>
      <vt:lpstr>Superestructura:</vt:lpstr>
      <vt:lpstr>Sociedad política: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ANTONIO GRAMSCI</dc:title>
  <dc:creator>alumno</dc:creator>
  <cp:lastModifiedBy>alumno</cp:lastModifiedBy>
  <cp:revision>37</cp:revision>
  <dcterms:created xsi:type="dcterms:W3CDTF">2011-09-29T19:25:32Z</dcterms:created>
  <dcterms:modified xsi:type="dcterms:W3CDTF">2011-10-06T12:16:00Z</dcterms:modified>
</cp:coreProperties>
</file>