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2" r:id="rId7"/>
    <p:sldId id="263" r:id="rId8"/>
    <p:sldId id="264" r:id="rId9"/>
    <p:sldId id="265" r:id="rId10"/>
    <p:sldId id="271" r:id="rId11"/>
    <p:sldId id="266" r:id="rId12"/>
    <p:sldId id="267" r:id="rId13"/>
    <p:sldId id="268" r:id="rId14"/>
    <p:sldId id="269" r:id="rId15"/>
    <p:sldId id="270" r:id="rId16"/>
    <p:sldId id="272" r:id="rId17"/>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370" autoAdjust="0"/>
    <p:restoredTop sz="94709" autoAdjust="0"/>
  </p:normalViewPr>
  <p:slideViewPr>
    <p:cSldViewPr>
      <p:cViewPr varScale="1">
        <p:scale>
          <a:sx n="97" d="100"/>
          <a:sy n="97" d="100"/>
        </p:scale>
        <p:origin x="-114" y="-23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23" name="22 Rectángulo"/>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23 Rectángulo"/>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24 Rectángulo"/>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25 Rectángulo"/>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26 Rectángulo"/>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29 Rectángulo redondeado"/>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30 Rectángulo redondeado"/>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6 Rectángulo"/>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Rectángulo"/>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Rectángulo"/>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18 Rectángulo"/>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Título"/>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s-ES" smtClean="0"/>
              <a:t>Haga clic para modificar el estilo de título del patrón</a:t>
            </a:r>
            <a:endParaRPr kumimoji="0" lang="en-US"/>
          </a:p>
        </p:txBody>
      </p:sp>
      <p:sp>
        <p:nvSpPr>
          <p:cNvPr id="9" name="8 Subtítulo"/>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28" name="27 Marcador de fecha"/>
          <p:cNvSpPr>
            <a:spLocks noGrp="1"/>
          </p:cNvSpPr>
          <p:nvPr>
            <p:ph type="dt" sz="half" idx="10"/>
          </p:nvPr>
        </p:nvSpPr>
        <p:spPr>
          <a:xfrm>
            <a:off x="6705600" y="4206240"/>
            <a:ext cx="960120" cy="457200"/>
          </a:xfrm>
        </p:spPr>
        <p:txBody>
          <a:bodyPr/>
          <a:lstStyle/>
          <a:p>
            <a:fld id="{71F9BEA2-7449-4E77-A993-491532D6E42A}" type="datetimeFigureOut">
              <a:rPr lang="es-ES" smtClean="0"/>
              <a:pPr/>
              <a:t>19/05/2014</a:t>
            </a:fld>
            <a:endParaRPr lang="es-ES"/>
          </a:p>
        </p:txBody>
      </p:sp>
      <p:sp>
        <p:nvSpPr>
          <p:cNvPr id="17" name="16 Marcador de pie de página"/>
          <p:cNvSpPr>
            <a:spLocks noGrp="1"/>
          </p:cNvSpPr>
          <p:nvPr>
            <p:ph type="ftr" sz="quarter" idx="11"/>
          </p:nvPr>
        </p:nvSpPr>
        <p:spPr>
          <a:xfrm>
            <a:off x="5410200" y="4205288"/>
            <a:ext cx="1295400" cy="457200"/>
          </a:xfrm>
        </p:spPr>
        <p:txBody>
          <a:bodyPr/>
          <a:lstStyle/>
          <a:p>
            <a:endParaRPr lang="es-ES"/>
          </a:p>
        </p:txBody>
      </p:sp>
      <p:sp>
        <p:nvSpPr>
          <p:cNvPr id="29" name="28 Marcador de número de diapositiva"/>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5A8D048B-6BF7-4BEC-B6A2-585FA6881E0D}" type="slidenum">
              <a:rPr lang="es-ES" smtClean="0"/>
              <a:pPr/>
              <a:t>‹Nº›</a:t>
            </a:fld>
            <a:endParaRPr lang="es-ES"/>
          </a:p>
        </p:txBody>
      </p:sp>
    </p:spTree>
  </p:cSld>
  <p:clrMapOvr>
    <a:masterClrMapping/>
  </p:clrMapOvr>
  <p:transition>
    <p:pull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71F9BEA2-7449-4E77-A993-491532D6E42A}" type="datetimeFigureOut">
              <a:rPr lang="es-ES" smtClean="0"/>
              <a:pPr/>
              <a:t>19/05/2014</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5A8D048B-6BF7-4BEC-B6A2-585FA6881E0D}" type="slidenum">
              <a:rPr lang="es-ES" smtClean="0"/>
              <a:pPr/>
              <a:t>‹Nº›</a:t>
            </a:fld>
            <a:endParaRPr lang="es-ES"/>
          </a:p>
        </p:txBody>
      </p:sp>
    </p:spTree>
  </p:cSld>
  <p:clrMapOvr>
    <a:masterClrMapping/>
  </p:clrMapOvr>
  <p:transition>
    <p:pull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781800" y="1143000"/>
            <a:ext cx="1905000" cy="5486400"/>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1143000"/>
            <a:ext cx="6248400" cy="5486400"/>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71F9BEA2-7449-4E77-A993-491532D6E42A}" type="datetimeFigureOut">
              <a:rPr lang="es-ES" smtClean="0"/>
              <a:pPr/>
              <a:t>19/05/2014</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5A8D048B-6BF7-4BEC-B6A2-585FA6881E0D}" type="slidenum">
              <a:rPr lang="es-ES" smtClean="0"/>
              <a:pPr/>
              <a:t>‹Nº›</a:t>
            </a:fld>
            <a:endParaRPr lang="es-ES"/>
          </a:p>
        </p:txBody>
      </p:sp>
    </p:spTree>
  </p:cSld>
  <p:clrMapOvr>
    <a:masterClrMapping/>
  </p:clrMapOvr>
  <p:transition>
    <p:pull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71F9BEA2-7449-4E77-A993-491532D6E42A}" type="datetimeFigureOut">
              <a:rPr lang="es-ES" smtClean="0"/>
              <a:pPr/>
              <a:t>19/05/2014</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5A8D048B-6BF7-4BEC-B6A2-585FA6881E0D}" type="slidenum">
              <a:rPr lang="es-ES" smtClean="0"/>
              <a:pPr/>
              <a:t>‹Nº›</a:t>
            </a:fld>
            <a:endParaRPr lang="es-ES"/>
          </a:p>
        </p:txBody>
      </p:sp>
    </p:spTree>
  </p:cSld>
  <p:clrMapOvr>
    <a:masterClrMapping/>
  </p:clrMapOvr>
  <p:transition>
    <p:pull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p>
            <a:fld id="{71F9BEA2-7449-4E77-A993-491532D6E42A}" type="datetimeFigureOut">
              <a:rPr lang="es-ES" smtClean="0"/>
              <a:pPr/>
              <a:t>19/05/2014</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5A8D048B-6BF7-4BEC-B6A2-585FA6881E0D}" type="slidenum">
              <a:rPr lang="es-ES" smtClean="0"/>
              <a:pPr/>
              <a:t>‹Nº›</a:t>
            </a:fld>
            <a:endParaRPr lang="es-ES"/>
          </a:p>
        </p:txBody>
      </p:sp>
    </p:spTree>
  </p:cSld>
  <p:clrMapOvr>
    <a:masterClrMapping/>
  </p:clrMapOvr>
  <p:transition>
    <p:pull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fld id="{71F9BEA2-7449-4E77-A993-491532D6E42A}" type="datetimeFigureOut">
              <a:rPr lang="es-ES" smtClean="0"/>
              <a:pPr/>
              <a:t>19/05/2014</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5A8D048B-6BF7-4BEC-B6A2-585FA6881E0D}" type="slidenum">
              <a:rPr lang="es-ES" smtClean="0"/>
              <a:pPr/>
              <a:t>‹Nº›</a:t>
            </a:fld>
            <a:endParaRPr lang="es-ES"/>
          </a:p>
        </p:txBody>
      </p:sp>
    </p:spTree>
  </p:cSld>
  <p:clrMapOvr>
    <a:masterClrMapping/>
  </p:clrMapOvr>
  <p:transition>
    <p:pull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381000" y="1143000"/>
            <a:ext cx="8382000" cy="1069848"/>
          </a:xfrm>
        </p:spPr>
        <p:txBody>
          <a:bodyPr anchor="ctr"/>
          <a:lstStyle>
            <a:lvl1pPr>
              <a:defRPr sz="4000" b="0" i="0" cap="none" baseline="0"/>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6" name="25 Marcador de fecha"/>
          <p:cNvSpPr>
            <a:spLocks noGrp="1"/>
          </p:cNvSpPr>
          <p:nvPr>
            <p:ph type="dt" sz="half" idx="10"/>
          </p:nvPr>
        </p:nvSpPr>
        <p:spPr/>
        <p:txBody>
          <a:bodyPr rtlCol="0"/>
          <a:lstStyle/>
          <a:p>
            <a:fld id="{71F9BEA2-7449-4E77-A993-491532D6E42A}" type="datetimeFigureOut">
              <a:rPr lang="es-ES" smtClean="0"/>
              <a:pPr/>
              <a:t>19/05/2014</a:t>
            </a:fld>
            <a:endParaRPr lang="es-ES"/>
          </a:p>
        </p:txBody>
      </p:sp>
      <p:sp>
        <p:nvSpPr>
          <p:cNvPr id="27" name="26 Marcador de número de diapositiva"/>
          <p:cNvSpPr>
            <a:spLocks noGrp="1"/>
          </p:cNvSpPr>
          <p:nvPr>
            <p:ph type="sldNum" sz="quarter" idx="11"/>
          </p:nvPr>
        </p:nvSpPr>
        <p:spPr/>
        <p:txBody>
          <a:bodyPr rtlCol="0"/>
          <a:lstStyle/>
          <a:p>
            <a:fld id="{5A8D048B-6BF7-4BEC-B6A2-585FA6881E0D}" type="slidenum">
              <a:rPr lang="es-ES" smtClean="0"/>
              <a:pPr/>
              <a:t>‹Nº›</a:t>
            </a:fld>
            <a:endParaRPr lang="es-ES"/>
          </a:p>
        </p:txBody>
      </p:sp>
      <p:sp>
        <p:nvSpPr>
          <p:cNvPr id="28" name="27 Marcador de pie de página"/>
          <p:cNvSpPr>
            <a:spLocks noGrp="1"/>
          </p:cNvSpPr>
          <p:nvPr>
            <p:ph type="ftr" sz="quarter" idx="12"/>
          </p:nvPr>
        </p:nvSpPr>
        <p:spPr/>
        <p:txBody>
          <a:bodyPr rtlCol="0"/>
          <a:lstStyle/>
          <a:p>
            <a:endParaRPr lang="es-ES"/>
          </a:p>
        </p:txBody>
      </p:sp>
    </p:spTree>
  </p:cSld>
  <p:clrMapOvr>
    <a:masterClrMapping/>
  </p:clrMapOvr>
  <p:transition>
    <p:pull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a:xfrm>
            <a:off x="6583680" y="612648"/>
            <a:ext cx="957264" cy="457200"/>
          </a:xfrm>
        </p:spPr>
        <p:txBody>
          <a:bodyPr/>
          <a:lstStyle/>
          <a:p>
            <a:fld id="{71F9BEA2-7449-4E77-A993-491532D6E42A}" type="datetimeFigureOut">
              <a:rPr lang="es-ES" smtClean="0"/>
              <a:pPr/>
              <a:t>19/05/2014</a:t>
            </a:fld>
            <a:endParaRPr lang="es-ES"/>
          </a:p>
        </p:txBody>
      </p:sp>
      <p:sp>
        <p:nvSpPr>
          <p:cNvPr id="4" name="3 Marcador de pie de página"/>
          <p:cNvSpPr>
            <a:spLocks noGrp="1"/>
          </p:cNvSpPr>
          <p:nvPr>
            <p:ph type="ftr" sz="quarter" idx="11"/>
          </p:nvPr>
        </p:nvSpPr>
        <p:spPr>
          <a:xfrm>
            <a:off x="5257800" y="612648"/>
            <a:ext cx="1325880" cy="457200"/>
          </a:xfrm>
        </p:spPr>
        <p:txBody>
          <a:bodyPr/>
          <a:lstStyle/>
          <a:p>
            <a:endParaRPr lang="es-ES"/>
          </a:p>
        </p:txBody>
      </p:sp>
      <p:sp>
        <p:nvSpPr>
          <p:cNvPr id="5" name="4 Marcador de número de diapositiva"/>
          <p:cNvSpPr>
            <a:spLocks noGrp="1"/>
          </p:cNvSpPr>
          <p:nvPr>
            <p:ph type="sldNum" sz="quarter" idx="12"/>
          </p:nvPr>
        </p:nvSpPr>
        <p:spPr>
          <a:xfrm>
            <a:off x="8174736" y="2272"/>
            <a:ext cx="762000" cy="365760"/>
          </a:xfrm>
        </p:spPr>
        <p:txBody>
          <a:bodyPr/>
          <a:lstStyle/>
          <a:p>
            <a:fld id="{5A8D048B-6BF7-4BEC-B6A2-585FA6881E0D}" type="slidenum">
              <a:rPr lang="es-ES" smtClean="0"/>
              <a:pPr/>
              <a:t>‹Nº›</a:t>
            </a:fld>
            <a:endParaRPr lang="es-ES"/>
          </a:p>
        </p:txBody>
      </p:sp>
    </p:spTree>
  </p:cSld>
  <p:clrMapOvr>
    <a:masterClrMapping/>
  </p:clrMapOvr>
  <p:transition>
    <p:pull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71F9BEA2-7449-4E77-A993-491532D6E42A}" type="datetimeFigureOut">
              <a:rPr lang="es-ES" smtClean="0"/>
              <a:pPr/>
              <a:t>19/05/2014</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5A8D048B-6BF7-4BEC-B6A2-585FA6881E0D}" type="slidenum">
              <a:rPr lang="es-ES" smtClean="0"/>
              <a:pPr/>
              <a:t>‹Nº›</a:t>
            </a:fld>
            <a:endParaRPr lang="es-ES"/>
          </a:p>
        </p:txBody>
      </p:sp>
    </p:spTree>
  </p:cSld>
  <p:clrMapOvr>
    <a:masterClrMapping/>
  </p:clrMapOvr>
  <p:transition>
    <p:pull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5353496" y="1101970"/>
            <a:ext cx="3383280" cy="877824"/>
          </a:xfrm>
        </p:spPr>
        <p:txBody>
          <a:bodyPr anchor="b"/>
          <a:lstStyle>
            <a:lvl1pPr algn="l">
              <a:buNone/>
              <a:defRPr sz="1800" b="1"/>
            </a:lvl1pPr>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fld id="{71F9BEA2-7449-4E77-A993-491532D6E42A}" type="datetimeFigureOut">
              <a:rPr lang="es-ES" smtClean="0"/>
              <a:pPr/>
              <a:t>19/05/2014</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5A8D048B-6BF7-4BEC-B6A2-585FA6881E0D}" type="slidenum">
              <a:rPr lang="es-ES" smtClean="0"/>
              <a:pPr/>
              <a:t>‹Nº›</a:t>
            </a:fld>
            <a:endParaRPr lang="es-ES"/>
          </a:p>
        </p:txBody>
      </p:sp>
    </p:spTree>
  </p:cSld>
  <p:clrMapOvr>
    <a:masterClrMapping/>
  </p:clrMapOvr>
  <p:transition>
    <p:pull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s-ES" smtClean="0"/>
              <a:t>Haga clic para modificar el estilo de título del patrón</a:t>
            </a:r>
            <a:endParaRPr kumimoji="0" lang="en-US"/>
          </a:p>
        </p:txBody>
      </p:sp>
      <p:sp>
        <p:nvSpPr>
          <p:cNvPr id="3" name="2 Marcador de posición de imagen"/>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s-ES" smtClean="0"/>
              <a:t>Haga clic en el icono para agregar una imagen</a:t>
            </a:r>
            <a:endParaRPr kumimoji="0" lang="en-US" dirty="0"/>
          </a:p>
        </p:txBody>
      </p:sp>
      <p:sp>
        <p:nvSpPr>
          <p:cNvPr id="4" name="3 Marcador de texto"/>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s-ES" smtClean="0"/>
              <a:t>Haga clic para modificar el estilo de texto del patrón</a:t>
            </a:r>
          </a:p>
        </p:txBody>
      </p:sp>
      <p:sp>
        <p:nvSpPr>
          <p:cNvPr id="5" name="4 Marcador de fecha"/>
          <p:cNvSpPr>
            <a:spLocks noGrp="1"/>
          </p:cNvSpPr>
          <p:nvPr>
            <p:ph type="dt" sz="half" idx="10"/>
          </p:nvPr>
        </p:nvSpPr>
        <p:spPr/>
        <p:txBody>
          <a:bodyPr/>
          <a:lstStyle/>
          <a:p>
            <a:fld id="{71F9BEA2-7449-4E77-A993-491532D6E42A}" type="datetimeFigureOut">
              <a:rPr lang="es-ES" smtClean="0"/>
              <a:pPr/>
              <a:t>19/05/2014</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5A8D048B-6BF7-4BEC-B6A2-585FA6881E0D}" type="slidenum">
              <a:rPr lang="es-ES" smtClean="0"/>
              <a:pPr/>
              <a:t>‹Nº›</a:t>
            </a:fld>
            <a:endParaRPr lang="es-ES"/>
          </a:p>
        </p:txBody>
      </p:sp>
    </p:spTree>
  </p:cSld>
  <p:clrMapOvr>
    <a:masterClrMapping/>
  </p:clrMapOvr>
  <p:transition>
    <p:pull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27 Rectángulo"/>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28 Rectángulo"/>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29 Rectángulo"/>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30 Rectángulo"/>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31 Rectángulo"/>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32 Rectángulo redondeado"/>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33 Rectángulo redondeado"/>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34 Rectángulo"/>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35 Rectángulo"/>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36 Rectángulo"/>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37 Rectángulo"/>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38 Rectángulo"/>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39 Rectángulo"/>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21 Marcador de título"/>
          <p:cNvSpPr>
            <a:spLocks noGrp="1"/>
          </p:cNvSpPr>
          <p:nvPr>
            <p:ph type="title"/>
          </p:nvPr>
        </p:nvSpPr>
        <p:spPr>
          <a:xfrm>
            <a:off x="457200" y="1143000"/>
            <a:ext cx="8229600" cy="1066800"/>
          </a:xfrm>
          <a:prstGeom prst="rect">
            <a:avLst/>
          </a:prstGeom>
        </p:spPr>
        <p:txBody>
          <a:bodyPr vert="horz" anchor="ctr">
            <a:normAutofit/>
          </a:bodyPr>
          <a:lstStyle/>
          <a:p>
            <a:r>
              <a:rPr kumimoji="0" lang="es-ES" smtClean="0"/>
              <a:t>Haga clic para modificar el estilo de título del patrón</a:t>
            </a:r>
            <a:endParaRPr kumimoji="0" lang="en-US"/>
          </a:p>
        </p:txBody>
      </p:sp>
      <p:sp>
        <p:nvSpPr>
          <p:cNvPr id="13" name="12 Marcador de texto"/>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4" name="13 Marcador de fecha"/>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71F9BEA2-7449-4E77-A993-491532D6E42A}" type="datetimeFigureOut">
              <a:rPr lang="es-ES" smtClean="0"/>
              <a:pPr/>
              <a:t>19/05/2014</a:t>
            </a:fld>
            <a:endParaRPr lang="es-ES"/>
          </a:p>
        </p:txBody>
      </p:sp>
      <p:sp>
        <p:nvSpPr>
          <p:cNvPr id="3" name="2 Marcador de pie de página"/>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s-ES"/>
          </a:p>
        </p:txBody>
      </p:sp>
      <p:sp>
        <p:nvSpPr>
          <p:cNvPr id="23" name="22 Marcador de número de diapositiva"/>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5A8D048B-6BF7-4BEC-B6A2-585FA6881E0D}" type="slidenum">
              <a:rPr lang="es-ES" smtClean="0"/>
              <a:pPr/>
              <a:t>‹Nº›</a:t>
            </a:fld>
            <a:endParaRPr lang="es-E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pull dir="r"/>
  </p:transition>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6.xml"/><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image" Target="../media/image19.jpeg"/><Relationship Id="rId1" Type="http://schemas.openxmlformats.org/officeDocument/2006/relationships/slideLayout" Target="../slideLayouts/slideLayout6.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image" Target="../media/image30.jpeg"/><Relationship Id="rId2" Type="http://schemas.openxmlformats.org/officeDocument/2006/relationships/image" Target="../media/image25.jpeg"/><Relationship Id="rId1" Type="http://schemas.openxmlformats.org/officeDocument/2006/relationships/slideLayout" Target="../slideLayouts/slideLayout7.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14.xml.rels><?xml version="1.0" encoding="UTF-8" standalone="yes"?>
<Relationships xmlns="http://schemas.openxmlformats.org/package/2006/relationships"><Relationship Id="rId3" Type="http://schemas.openxmlformats.org/officeDocument/2006/relationships/image" Target="../media/image32.jpeg"/><Relationship Id="rId7" Type="http://schemas.openxmlformats.org/officeDocument/2006/relationships/image" Target="../media/image36.jpeg"/><Relationship Id="rId2" Type="http://schemas.openxmlformats.org/officeDocument/2006/relationships/image" Target="../media/image31.jpeg"/><Relationship Id="rId1" Type="http://schemas.openxmlformats.org/officeDocument/2006/relationships/slideLayout" Target="../slideLayouts/slideLayout7.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1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6.xml"/><Relationship Id="rId4" Type="http://schemas.openxmlformats.org/officeDocument/2006/relationships/image" Target="../media/image39.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gif"/><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467544" y="2420888"/>
            <a:ext cx="8458200" cy="1470025"/>
          </a:xfrm>
        </p:spPr>
        <p:style>
          <a:lnRef idx="0">
            <a:schemeClr val="accent2"/>
          </a:lnRef>
          <a:fillRef idx="3">
            <a:schemeClr val="accent2"/>
          </a:fillRef>
          <a:effectRef idx="3">
            <a:schemeClr val="accent2"/>
          </a:effectRef>
          <a:fontRef idx="minor">
            <a:schemeClr val="lt1"/>
          </a:fontRef>
        </p:style>
        <p:txBody>
          <a:bodyPr/>
          <a:lstStyle/>
          <a:p>
            <a:r>
              <a:rPr lang="es-ES" dirty="0" err="1" smtClean="0">
                <a:latin typeface="Arial Rounded MT Bold" pitchFamily="34" charset="0"/>
              </a:rPr>
              <a:t>Aigüestortes</a:t>
            </a:r>
            <a:r>
              <a:rPr lang="es-ES" dirty="0" smtClean="0">
                <a:latin typeface="Arial Rounded MT Bold" pitchFamily="34" charset="0"/>
              </a:rPr>
              <a:t> y lago de San Mauricio</a:t>
            </a:r>
            <a:endParaRPr lang="es-ES" dirty="0">
              <a:latin typeface="Arial Rounded MT Bold" pitchFamily="34" charset="0"/>
            </a:endParaRPr>
          </a:p>
        </p:txBody>
      </p:sp>
      <p:sp>
        <p:nvSpPr>
          <p:cNvPr id="3" name="2 Subtítulo"/>
          <p:cNvSpPr>
            <a:spLocks noGrp="1"/>
          </p:cNvSpPr>
          <p:nvPr>
            <p:ph type="subTitle" idx="1"/>
          </p:nvPr>
        </p:nvSpPr>
        <p:spPr>
          <a:xfrm>
            <a:off x="0" y="4143380"/>
            <a:ext cx="5572164" cy="3000372"/>
          </a:xfrm>
        </p:spPr>
        <p:txBody>
          <a:bodyPr>
            <a:normAutofit/>
          </a:bodyPr>
          <a:lstStyle/>
          <a:p>
            <a:pPr algn="ctr"/>
            <a:endParaRPr lang="es-ES" sz="3600" dirty="0" smtClean="0">
              <a:solidFill>
                <a:schemeClr val="tx1">
                  <a:lumMod val="75000"/>
                  <a:lumOff val="25000"/>
                </a:schemeClr>
              </a:solidFill>
              <a:latin typeface="Agency FB" pitchFamily="34" charset="0"/>
            </a:endParaRPr>
          </a:p>
          <a:p>
            <a:pPr algn="ctr"/>
            <a:r>
              <a:rPr lang="es-ES" sz="3600" dirty="0" smtClean="0">
                <a:solidFill>
                  <a:schemeClr val="tx1">
                    <a:lumMod val="75000"/>
                    <a:lumOff val="25000"/>
                  </a:schemeClr>
                </a:solidFill>
                <a:latin typeface="Agency FB" pitchFamily="34" charset="0"/>
              </a:rPr>
              <a:t>Parque Nacional</a:t>
            </a:r>
            <a:endParaRPr lang="es-ES" sz="3600" dirty="0">
              <a:solidFill>
                <a:schemeClr val="tx1">
                  <a:lumMod val="75000"/>
                  <a:lumOff val="25000"/>
                </a:schemeClr>
              </a:solidFill>
              <a:latin typeface="Agency FB" pitchFamily="34" charset="0"/>
            </a:endParaRPr>
          </a:p>
        </p:txBody>
      </p:sp>
      <p:sp>
        <p:nvSpPr>
          <p:cNvPr id="5" name="4 Botón de acción: Hacia delante o Siguiente">
            <a:hlinkClick r:id="" action="ppaction://hlinkshowjump?jump=nextslide" highlightClick="1"/>
          </p:cNvPr>
          <p:cNvSpPr/>
          <p:nvPr/>
        </p:nvSpPr>
        <p:spPr>
          <a:xfrm>
            <a:off x="8286776" y="6143644"/>
            <a:ext cx="857224" cy="714356"/>
          </a:xfrm>
          <a:prstGeom prst="actionButtonForwardNex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7" name="Picture 2" descr="http://img.viajesyturistas.com/wp-content/uploads/2010/01/catalu%C3%B1a2.jpg"/>
          <p:cNvPicPr>
            <a:picLocks noChangeAspect="1" noChangeArrowheads="1"/>
          </p:cNvPicPr>
          <p:nvPr/>
        </p:nvPicPr>
        <p:blipFill>
          <a:blip r:embed="rId2"/>
          <a:srcRect/>
          <a:stretch>
            <a:fillRect/>
          </a:stretch>
        </p:blipFill>
        <p:spPr bwMode="auto">
          <a:xfrm>
            <a:off x="285720" y="571480"/>
            <a:ext cx="2786082" cy="1785926"/>
          </a:xfrm>
          <a:prstGeom prst="rect">
            <a:avLst/>
          </a:prstGeom>
          <a:noFill/>
        </p:spPr>
      </p:pic>
      <p:pic>
        <p:nvPicPr>
          <p:cNvPr id="6148" name="Picture 4" descr="https://encrypted-tbn2.gstatic.com/images?q=tbn:ANd9GcQefhEV8lT89TzZUKJQWCj8f6P2LC3xCQ7hymW9kSyyqUTV6HgS0A"/>
          <p:cNvPicPr>
            <a:picLocks noChangeAspect="1" noChangeArrowheads="1"/>
          </p:cNvPicPr>
          <p:nvPr/>
        </p:nvPicPr>
        <p:blipFill>
          <a:blip r:embed="rId3"/>
          <a:srcRect/>
          <a:stretch>
            <a:fillRect/>
          </a:stretch>
        </p:blipFill>
        <p:spPr bwMode="auto">
          <a:xfrm>
            <a:off x="3357554" y="571480"/>
            <a:ext cx="2466975" cy="1785949"/>
          </a:xfrm>
          <a:prstGeom prst="rect">
            <a:avLst/>
          </a:prstGeom>
          <a:noFill/>
        </p:spPr>
      </p:pic>
      <p:pic>
        <p:nvPicPr>
          <p:cNvPr id="6150" name="Picture 6" descr="http://2.bp.blogspot.com/-VvUvEStPR2w/UVCE2ZLz2WI/AAAAAAAAOcU/v9IsKoiic_o/s640/20080511_115_01+(Copiar).JPG"/>
          <p:cNvPicPr>
            <a:picLocks noChangeAspect="1" noChangeArrowheads="1"/>
          </p:cNvPicPr>
          <p:nvPr/>
        </p:nvPicPr>
        <p:blipFill>
          <a:blip r:embed="rId4" cstate="print"/>
          <a:srcRect/>
          <a:stretch>
            <a:fillRect/>
          </a:stretch>
        </p:blipFill>
        <p:spPr bwMode="auto">
          <a:xfrm>
            <a:off x="6000760" y="571480"/>
            <a:ext cx="2286016" cy="1785950"/>
          </a:xfrm>
          <a:prstGeom prst="rect">
            <a:avLst/>
          </a:prstGeom>
          <a:noFill/>
        </p:spPr>
      </p:pic>
      <p:pic>
        <p:nvPicPr>
          <p:cNvPr id="16388" name="Picture 4" descr="http://www.bibgirona.net/salt/aiguestortes/imatges/logo1.jpg"/>
          <p:cNvPicPr>
            <a:picLocks noChangeAspect="1" noChangeArrowheads="1"/>
          </p:cNvPicPr>
          <p:nvPr/>
        </p:nvPicPr>
        <p:blipFill>
          <a:blip r:embed="rId5"/>
          <a:srcRect/>
          <a:stretch>
            <a:fillRect/>
          </a:stretch>
        </p:blipFill>
        <p:spPr bwMode="auto">
          <a:xfrm>
            <a:off x="0" y="5429250"/>
            <a:ext cx="1428750" cy="1428750"/>
          </a:xfrm>
          <a:prstGeom prst="rect">
            <a:avLst/>
          </a:prstGeom>
          <a:noFill/>
        </p:spPr>
      </p:pic>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solidFill>
                  <a:schemeClr val="accent2">
                    <a:lumMod val="75000"/>
                  </a:schemeClr>
                </a:solidFill>
                <a:latin typeface="Bauhaus 93" pitchFamily="82" charset="0"/>
              </a:rPr>
              <a:t>composición del suelo</a:t>
            </a:r>
            <a:endParaRPr lang="es-ES" dirty="0"/>
          </a:p>
        </p:txBody>
      </p:sp>
      <p:sp>
        <p:nvSpPr>
          <p:cNvPr id="3" name="2 CuadroTexto"/>
          <p:cNvSpPr txBox="1"/>
          <p:nvPr/>
        </p:nvSpPr>
        <p:spPr>
          <a:xfrm>
            <a:off x="1000100" y="2500306"/>
            <a:ext cx="2714644" cy="3970318"/>
          </a:xfrm>
          <a:prstGeom prst="rect">
            <a:avLst/>
          </a:prstGeom>
          <a:noFill/>
        </p:spPr>
        <p:txBody>
          <a:bodyPr wrap="square" rtlCol="0">
            <a:spAutoFit/>
          </a:bodyPr>
          <a:lstStyle/>
          <a:p>
            <a:r>
              <a:rPr lang="es-ES" dirty="0" smtClean="0"/>
              <a:t>Las características generales de los suelos que se encuentran en la zona de estudio son: acidificación (absorción de hidrógeno) </a:t>
            </a:r>
          </a:p>
          <a:p>
            <a:r>
              <a:rPr lang="es-ES" dirty="0" err="1" smtClean="0"/>
              <a:t>pedregosidad</a:t>
            </a:r>
            <a:r>
              <a:rPr lang="es-ES" dirty="0" smtClean="0"/>
              <a:t>  (cubierto de piedras) y </a:t>
            </a:r>
            <a:r>
              <a:rPr lang="es-ES" dirty="0" err="1" smtClean="0"/>
              <a:t>soliflucción</a:t>
            </a:r>
            <a:r>
              <a:rPr lang="es-ES" dirty="0" smtClean="0"/>
              <a:t> (lento descendente por una ladera).  Los suelos más comunes son los </a:t>
            </a:r>
            <a:r>
              <a:rPr lang="es-ES" dirty="0" err="1" smtClean="0"/>
              <a:t>entisuelos</a:t>
            </a:r>
            <a:r>
              <a:rPr lang="es-ES" dirty="0" smtClean="0"/>
              <a:t> (suelos sin horizontes de diagnóstico)</a:t>
            </a:r>
            <a:endParaRPr lang="es-ES" dirty="0"/>
          </a:p>
        </p:txBody>
      </p:sp>
      <p:pic>
        <p:nvPicPr>
          <p:cNvPr id="32770" name="Picture 2" descr="http://deandar.com/jpg/senderos/aiguestortes-santnicolau/9.jpg"/>
          <p:cNvPicPr>
            <a:picLocks noChangeAspect="1" noChangeArrowheads="1"/>
          </p:cNvPicPr>
          <p:nvPr/>
        </p:nvPicPr>
        <p:blipFill>
          <a:blip r:embed="rId2"/>
          <a:srcRect/>
          <a:stretch>
            <a:fillRect/>
          </a:stretch>
        </p:blipFill>
        <p:spPr bwMode="auto">
          <a:xfrm>
            <a:off x="5331953" y="3286124"/>
            <a:ext cx="3812047" cy="2857496"/>
          </a:xfrm>
          <a:prstGeom prst="rect">
            <a:avLst/>
          </a:prstGeom>
          <a:noFill/>
        </p:spPr>
      </p:pic>
      <p:sp>
        <p:nvSpPr>
          <p:cNvPr id="5" name="4 Botón de acción: Hacia delante o Siguiente">
            <a:hlinkClick r:id="" action="ppaction://hlinkshowjump?jump=nextslide" highlightClick="1"/>
          </p:cNvPr>
          <p:cNvSpPr/>
          <p:nvPr/>
        </p:nvSpPr>
        <p:spPr>
          <a:xfrm>
            <a:off x="8143900" y="6143644"/>
            <a:ext cx="1000100" cy="714356"/>
          </a:xfrm>
          <a:prstGeom prst="actionButtonForwardNex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ransition>
    <p:pull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solidFill>
                  <a:schemeClr val="accent2">
                    <a:lumMod val="75000"/>
                  </a:schemeClr>
                </a:solidFill>
                <a:latin typeface="Bauhaus 93" pitchFamily="82" charset="0"/>
              </a:rPr>
              <a:t>Fotos de la Fauna</a:t>
            </a:r>
            <a:endParaRPr lang="es-ES" dirty="0"/>
          </a:p>
        </p:txBody>
      </p:sp>
      <p:pic>
        <p:nvPicPr>
          <p:cNvPr id="22530" name="Picture 2" descr="http://farm8.staticflickr.com/7170/6591377659_cdf16bfd41_z.jpg"/>
          <p:cNvPicPr>
            <a:picLocks noChangeAspect="1" noChangeArrowheads="1"/>
          </p:cNvPicPr>
          <p:nvPr/>
        </p:nvPicPr>
        <p:blipFill>
          <a:blip r:embed="rId2"/>
          <a:srcRect/>
          <a:stretch>
            <a:fillRect/>
          </a:stretch>
        </p:blipFill>
        <p:spPr bwMode="auto">
          <a:xfrm>
            <a:off x="571472" y="2071678"/>
            <a:ext cx="2500298" cy="1682907"/>
          </a:xfrm>
          <a:prstGeom prst="rect">
            <a:avLst/>
          </a:prstGeom>
          <a:noFill/>
        </p:spPr>
      </p:pic>
      <p:sp>
        <p:nvSpPr>
          <p:cNvPr id="4" name="3 CuadroTexto"/>
          <p:cNvSpPr txBox="1"/>
          <p:nvPr/>
        </p:nvSpPr>
        <p:spPr>
          <a:xfrm>
            <a:off x="642910" y="4071942"/>
            <a:ext cx="3643306" cy="400110"/>
          </a:xfrm>
          <a:prstGeom prst="rect">
            <a:avLst/>
          </a:prstGeom>
          <a:noFill/>
        </p:spPr>
        <p:txBody>
          <a:bodyPr wrap="square" rtlCol="0">
            <a:spAutoFit/>
          </a:bodyPr>
          <a:lstStyle/>
          <a:p>
            <a:r>
              <a:rPr lang="es-ES" sz="2000" dirty="0" smtClean="0"/>
              <a:t>Buitre Leonado</a:t>
            </a:r>
            <a:endParaRPr lang="es-ES" sz="2000" dirty="0"/>
          </a:p>
        </p:txBody>
      </p:sp>
      <p:pic>
        <p:nvPicPr>
          <p:cNvPr id="22532" name="Picture 4" descr="https://encrypted-tbn0.gstatic.com/images?q=tbn:ANd9GcRbbh6Q9IJaD6Wk6OC8PmtORynZxz4z_PoTzO1TbtrXhF-kyZrG"/>
          <p:cNvPicPr>
            <a:picLocks noChangeAspect="1" noChangeArrowheads="1"/>
          </p:cNvPicPr>
          <p:nvPr/>
        </p:nvPicPr>
        <p:blipFill>
          <a:blip r:embed="rId3"/>
          <a:srcRect/>
          <a:stretch>
            <a:fillRect/>
          </a:stretch>
        </p:blipFill>
        <p:spPr bwMode="auto">
          <a:xfrm>
            <a:off x="5000628" y="2071678"/>
            <a:ext cx="2449303" cy="1785950"/>
          </a:xfrm>
          <a:prstGeom prst="rect">
            <a:avLst/>
          </a:prstGeom>
          <a:noFill/>
        </p:spPr>
      </p:pic>
      <p:sp>
        <p:nvSpPr>
          <p:cNvPr id="6" name="5 CuadroTexto"/>
          <p:cNvSpPr txBox="1"/>
          <p:nvPr/>
        </p:nvSpPr>
        <p:spPr>
          <a:xfrm>
            <a:off x="5000628" y="4143380"/>
            <a:ext cx="3357586" cy="369332"/>
          </a:xfrm>
          <a:prstGeom prst="rect">
            <a:avLst/>
          </a:prstGeom>
          <a:noFill/>
        </p:spPr>
        <p:txBody>
          <a:bodyPr wrap="square" rtlCol="0">
            <a:spAutoFit/>
          </a:bodyPr>
          <a:lstStyle/>
          <a:p>
            <a:r>
              <a:rPr lang="es-ES" dirty="0" smtClean="0"/>
              <a:t>Perdiz  </a:t>
            </a:r>
            <a:r>
              <a:rPr lang="es-ES" dirty="0" err="1" smtClean="0"/>
              <a:t>nival</a:t>
            </a:r>
            <a:endParaRPr lang="es-ES" dirty="0"/>
          </a:p>
        </p:txBody>
      </p:sp>
      <p:pic>
        <p:nvPicPr>
          <p:cNvPr id="22534" name="Picture 6" descr="http://1.bp.blogspot.com/-GCD-B3jLblU/T3DHG5kqHeI/AAAAAAAAAfE/WbeF1vsT7K4/s640/Quebrantahuesos+2.jpg"/>
          <p:cNvPicPr>
            <a:picLocks noChangeAspect="1" noChangeArrowheads="1"/>
          </p:cNvPicPr>
          <p:nvPr/>
        </p:nvPicPr>
        <p:blipFill>
          <a:blip r:embed="rId4"/>
          <a:srcRect/>
          <a:stretch>
            <a:fillRect/>
          </a:stretch>
        </p:blipFill>
        <p:spPr bwMode="auto">
          <a:xfrm>
            <a:off x="2571737" y="4500570"/>
            <a:ext cx="2880098" cy="1857388"/>
          </a:xfrm>
          <a:prstGeom prst="rect">
            <a:avLst/>
          </a:prstGeom>
          <a:noFill/>
        </p:spPr>
      </p:pic>
      <p:sp>
        <p:nvSpPr>
          <p:cNvPr id="8" name="7 CuadroTexto"/>
          <p:cNvSpPr txBox="1"/>
          <p:nvPr/>
        </p:nvSpPr>
        <p:spPr>
          <a:xfrm>
            <a:off x="2643174" y="6429396"/>
            <a:ext cx="2571768" cy="369332"/>
          </a:xfrm>
          <a:prstGeom prst="rect">
            <a:avLst/>
          </a:prstGeom>
          <a:noFill/>
        </p:spPr>
        <p:txBody>
          <a:bodyPr wrap="square" rtlCol="0">
            <a:spAutoFit/>
          </a:bodyPr>
          <a:lstStyle/>
          <a:p>
            <a:r>
              <a:rPr lang="es-ES" dirty="0" smtClean="0"/>
              <a:t>Quebrantahuesos</a:t>
            </a:r>
            <a:endParaRPr lang="es-ES" dirty="0"/>
          </a:p>
        </p:txBody>
      </p:sp>
      <p:sp>
        <p:nvSpPr>
          <p:cNvPr id="9" name="8 Botón de acción: Hacia delante o Siguiente">
            <a:hlinkClick r:id="" action="ppaction://hlinkshowjump?jump=nextslide" highlightClick="1"/>
          </p:cNvPr>
          <p:cNvSpPr/>
          <p:nvPr/>
        </p:nvSpPr>
        <p:spPr>
          <a:xfrm>
            <a:off x="8143900" y="6143644"/>
            <a:ext cx="1000100" cy="714356"/>
          </a:xfrm>
          <a:prstGeom prst="actionButtonForwardNex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wipe(down)">
                                      <p:cBhvr>
                                        <p:cTn id="7" dur="500"/>
                                        <p:tgtEl>
                                          <p:spTgt spid="225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2532"/>
                                        </p:tgtEl>
                                        <p:attrNameLst>
                                          <p:attrName>style.visibility</p:attrName>
                                        </p:attrNameLst>
                                      </p:cBhvr>
                                      <p:to>
                                        <p:strVal val="visible"/>
                                      </p:to>
                                    </p:set>
                                    <p:animEffect transition="in" filter="wipe(down)">
                                      <p:cBhvr>
                                        <p:cTn id="12" dur="500"/>
                                        <p:tgtEl>
                                          <p:spTgt spid="2253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2534"/>
                                        </p:tgtEl>
                                        <p:attrNameLst>
                                          <p:attrName>style.visibility</p:attrName>
                                        </p:attrNameLst>
                                      </p:cBhvr>
                                      <p:to>
                                        <p:strVal val="visible"/>
                                      </p:to>
                                    </p:set>
                                    <p:animEffect transition="in" filter="wipe(down)">
                                      <p:cBhvr>
                                        <p:cTn id="17" dur="500"/>
                                        <p:tgtEl>
                                          <p:spTgt spid="225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AutoShape 2" descr="data:image/jpeg;base64,/9j/4AAQSkZJRgABAQAAAQABAAD/2wCEAAkGBhISERUUExQWFRUVGCIYGBgXGB4cHhocHBodGRceGhwYHCYfGBwjGhccHy8gJCcpLC0sHCAxNTAqNSYrLCkBCQoKDgwOGg8PGikcHxwsKSkpLCkpKSkpKSwpKSkpKSkpKSksKSkpKSkpKSwsLCwsKSksLCwsLDU2KS41NTYpLP/AABEIANQA7gMBIgACEQEDEQH/xAAcAAACAwEBAQEAAAAAAAAAAAAFBgMEBwIAAQj/xAA8EAABAgQEBAQFAwMEAgIDAAABAhEAAwQhBRIxQQYiUWETMnGBB5GhscEUQvAj0eEVUnLxJGIIQzOCsv/EABgBAAMBAQAAAAAAAAAAAAAAAAABAgME/8QAHxEBAQEAAgMBAQEBAAAAAAAAAAERAiExQVESA2Ey/9oADAMBAAIRAxEAPwCA4zJmALqqfJMe8+kPhlj/ALgnW2rj3gFU8S08hS5cwCqkpGWWtsqxsMyhq1hdxBcyQUkRQ/0RAc5QCRqwcd72eJVqbC/01QhJp1vMP/1KDTAQHUwD5gOohx4NxApmBK9rX2jMqDhCeJoWickFBdJYguL6jT1h4rfiYElKDRpVUJYFWUgltWbzPtrC/PxU5NHxvFUJlHmY7XhMRXzLkAlPp+doHV/F1RNTlThuVZDJWok5e7E6xFWSMUqZakTJ6UJIDpCSEhtNBBiv38CsX4lkyZ8xMxTjVhfKqzh90n5gv7Sy+L6AsUqmswcsAxboxJDtvpC/XcKIlHPNmhRGoAd/cxcocElFIKkAjYdvaDobRWj4zo0I55Tk7JUpRDNfM/qdG0G0RYlitNOfwpqWdhmICiejPc3a0BsQ4eSsgywJbWI2I6+sBcUwKfSpUoITNlrbMQPKx+aXI10hzKm8vrTuHOK51EnKrmR0O0OmAcSSKlUwFSWUQQk6uRzfURh3DPEQqSZNQsIP/wBSrkf8VOSWvrdm6Q20VBMkq5gQCLHUdiCLEdxDw5yPNThUqRiIEmWHmSrtZlKURm9kJI94I/p1AC7C1u46l9XO3SFvh/G1GpQZpJWoeFpsHykdTmOvQwy1Ra1zbr05de7xnfLTj1AfG1kSlmUQFlJKVEOHazga7/KM6m4ClEpUypVbsLqJUConKksm5JYP0h5qlzWAATv5yW36swADufvGacT8UmegoYKQpJy5GZ8wCnuBcJcKuQNhrDk0uXIu1E3MkAEMHKQ9uZKrM7sAQxO7xX4bGVanGlv+JLgOAH26WgxTFBAdFlFkhQd23LaMNQAftEddSKzpCeUaltFlJJfQHQkf3i8Z77EeC6qWKgqOQLK+UlRBuyWHbmNhr3h0qUqWrKUhNzlU3TXXXqxhP4KwxUyoUvLmEshROUEFQLsk6PYX9mvD7iEhSkuUOQq6VHLY9wCB/O0KztUvQdKw5aACtT3J6Xu9gwZrQepqeXM/aOVjoNA7hj6bQNnUiEq8yuUXuet7HRi+kEaeolAZfKtQYZtx3Py+UAWKjDVrI8NSklNwHI2t+LQZTMSJglrIExIzADfawP5tA/B5ikryrJVmLJvmYsbktYEkaveLvE4SnwSkDxTNCUdTdyPf7tBYqUh8XTpK5wE2oKF5XCSg2luVIKiDYnMzNZoSajFpcucnwqdUwIUFJmcwUSB0AYp3ZofOLKTxKpcxgHShhYtyJt7F4V8XxgSU3N9misZWhXFPEFZNP/kTlMtv/HQohLW8wFnMG8El0hUB4QlFSXAUl9LHmPm20+UAsDw5VTOzr0d7/SC/EdGpZRLlO4L22bcQ8Tvu9j2IV6k1NNTSGyq/qTVAWIJAs9joBp0gZxiBMqlhRSyOQAOwbzN0GZy3eCtFIyT5ZW6lISgEnqHJ+30iBWEy6vmSfDmDzJUeVjuO7/eIay6roKkmJU1d2aGBeC5UAqvHqLDpQuQ8VjFUpTKSOY3j0/GZaSAGPcaxBxDRpCXSXPQQAwSSZqsps0JR78VBQlebS8G8MmiaCACx0hIxAeGkJeGPAsX8JIDgWif9aapcQ8Jy0vmuTcf2gPT02QMoaw4IqxUTh4hYPYdusc8RUKQoCUlz/NzDg5FuVQJUWixOpUShzF32juZS1CB5A8BpsubOLK5Q8NHQLi+GUky3hpSdlIASR7jX0MMPB/EClqNPVLHgpZEu1khuUoI0L6uSLGBVfh6UaXijLmAG4tFekblanwrQpk1M1MwoWrKChYu4/wDU+hc7wVxGXnXYMEsLb6HQbX6wq8FgBdgo5Uu6T1uAomyQQ5HptaGqpTNWWUrIlrBLuTrdV9thr9Iybwk/FTGE01MqSm02oBSkAiwdIUS//qW3hBwiip1DxSUEsEgMVF9NHZL2+XrDZ8TaYCbIm5FrUgKSS5UCLF8xtv03gTNxYCWE+EU5i4yDTqFWd7g21B7XuJvdBf0XhqUvKU8xdZsMpPKwbawt07iBmK4nnnB3UBYN1fptc/b0hlx/FU+CSA6iHDm/qfRmbc2hf4PoiakOSl5aiTrrpps7aiKQ0T4eYTLRIzpQ6lO5Z7vqSRoyXFnD7wVrZagLgAWtm2HRtB7doqYbNnyCpAAy5rpIJ0sGINr6C9zFqoxJE0p8SQWFgUqLHYWYfzeM9aenBkqUp7p+zdL6i5/giKjkJJWVFzmDWNmB0I+0WwUhQZWVA5Wy21LeW4017fOpWZ0MEAHNyhrKf9pe462bfUxXolmTxcmWooMteYG37wdAbs49WOheGDHMNTUop5ucS1S1JWLuLnQ+hDWhYkzmWgKl5Jh0L+U6O+nXbs8TzJs2Sgics+GQo5hdiBmB6E/UwtNDjteg1ExLBsxAPaEfGuFvGmZgTlH8eGvHZInzFrloISkcyidSVEPdtejRFSJCGGYEnUC7fiH+t8JvD67o8CEiQFMA4f5x94TwjPOUpX8ETYnibS0IUbMIN8P1UhLHcjQfaHvwfksVhQKhSnsp2AGoOZvodYXZUhZZIUykhn0zJ2P4PeDtbOUhGZncsewuq3u0KtTjCVqIyG3Qt9fxAXg7zcbmlLFLA7xUk1itybxcE1UxJIa0DJUxSjdO8FRFqdIzb/OOEUokpKxrFmVTEi0V5ssqcE2HWIaYArxdc2aEjYwalKWgAm9opyqcA2Gm8HZlpd9WgolxUohPnLCkHKBZ40PhzD8t5is579YSMDxESxlUO7w1YfiSVofNoTvfRh9YoeezJixlJllRy29Iy/E6rNMJA1O0GcVpahSVKABQA+v80hbkEnS53ibSnxWm06je8DaiWdGhup5b8pF4qVWHsXaCUWCfAlT4UxSSq8xPKks5YWN97Fob66pyKI8N2u5YAkkMA/a9ukJfDXD8yZOUoKKChiCQ+hHKO3bpaNDTSIBGYAqYOpWpOj9NYmNNKuIU8yZLUFMcxzB06aN5Rbf5wq41w94yFS0lCVbbe/VgBp/3DxjGIByhBJNyWFgymN3fUEPuxhUmVCwVZ2SpOvdhZWrl9LjrFQrhVk/DrxJRcrE0AlKEJC82hSNiHL3O7+474coC8QSkjOChQDquSlzYHre39oaDjk2n8VSAVKmSlEMCeZmGpBBazgXYDZ4UOFMwqadYPMiY7l7EJcvuxi/TPxWzSMNlsoEAAXNm05n5fNcX9NIGTZGdZPioyDokDqXNhazOH6biPVHEysgWulJU2lwyg4ccpYE3BcOCzWiJFbKmZXBSyAC9wokc3MoBiCDb0bpGdaqcioSixUA5Nn2GhDPdgCx6wYRWZkEhLFmSVCymsemwPW8A585JmJyoUx0Vqkg2t97xY8FeZJTnLl+oY9fX67xUqVmVRJKXU5mJ5kFDs7uwfTTo14ix3F1inWJicuZCgpJAS6nQLA9lKD7v2grg63n5FoGVwSXFr2BH39HiP4oYek0k2aycqJS0qJG6zLYhtQwMHsrSBiGIOSEuyiFga21T9LQc4flIWAvJoLkG/qxgHw7QTV+AVBjkS5Ib9oDN9IacSokyEgJ5SdU9IVqvz7ofxDhyc6ShaVBYKgAbpILHMNQYqYeFImAnZz8gSftEdT5wWJUfm/ZotYStKpvMdm+ZALt2JhSi8e3yooFKQBdiqwP/ABAPrdMDUYcjMQQx7D7w1Y7MCPBFkhiWvcaa7amBmIVSFrKpQGXRtW7e0F3VSTHeFLQzZhfaOQr+oogBhoIhn05luQNI9T1ySQbhWn94bPJn+jIUnLqHgVPoyTY/5i3igljKEm57wx4QqUqWFBIcBj+Yz/XtrePf5CJvDhlSUzC2gPzgPV1Wawhnx2sExASDbpA2kwgFJIF4Jy+p5cM6gEgkX1g/wvhiV3UCb69P48DJ1MoGwNoO0eWUgEKvGluds+M0z4pVoRTKSlnKSn5/WM7Egy1FQ6wdnVOc3J7xUqWdgIi8taZJ2hw+eomOq0mO6ajINrXi3ieQSCtQukOfaKtkTONopwBMWfGCyQpTKF3bUEW0voP4WRdO4bMbl/kXa3pCBwhiqp1W7qSVpUpRLAZWFgm7C2vb5u0qtQkAlSXNg5t1DP6+8L0eAWLUwSssVOnRhYA3YfeAFZQqUrlUQSBctzas431/EN+NukKUoBgzAXJdh8nMLOITFEqUEk5GICX5gAWFjclX223qFyU6nDs0vlWXIuWFlblJ1RcG4hcwbAiiozEsEaBtDygHW9uuj+kOKZqMuhcDMxA6E29Nfn6xHKTqXF2Nx1fcbt/LQ9LF2hlKSoZQpVgnlYMADlsQX1V7n5H5VQFIYy1M9ypIZzdRZ2YBw/aAcqvlITzqbsDr1Bv0L3+sW5XFstDBiqzuDdgNC+/b8wl4+YjMGZKEoIAswTYHpY+v0iWmljLqBtra300fSJsRmZwVBISRodX0uTqNP8wu4jPmJ5SgkMDmDl7Epa56Nrt6xWpHKKZ5WY3IU4uQ2xs21zrF7imhXNpJiJf/AORTcuovbTb7dXhdwsFc9OU5SO5uADYDue8OeZ1Jdgs2BfZwVD5A/J4BYS8E4ImykidMVlOrdBtbfSF/GsVUubcAkb3FvSHzjXiMSk+Gk3PmbYbCM0XKKgqabObCJvkS3FmVXFExEwJGZJBSx37vrElMnnXNfnWsWZgknObba/mBMpC1kJAcksBBKZSz6fKJyGK1OkK3CUF2I9Wgw96TcWYheWBLJKRzTAbB7s3ygb+mKgFNr6j7R1XoM6YMwbkAyjQdAL3s1+8D5kiYgsMwH/Ij8xVLfY9VrVLcKDvt0gPMDFxa8GsYxNKyywz9NYoV1F4YBKswV/BEwctVUTyTf6wWw3Fyjct0gRmG0E8OwxSk59v8wcpEcbdExU576Qx0+Iy0yAAA+8KNMglTbRbrjlASIyvHa6OPPq0wBCRLKjqYEy5HMRE8hZIAO0WcgVcaw89C3bsQ0dOly8fTTDOwDvHg6TfeJpSxY6QvFGasy8stn+UQ44xkrYA5kkAEsH6HZoixkAJzOzwBRW5wU5wQx0I21aJ/UV+OfmS59Ap9qWfULmFMqVtLZ5iiRkRmd05lEabOYg+D3F8ybXiTOCVBSFZCbZVAZrPq6UnvYHYv3xfwpVTaKkk0khapZT489dkS855EupZATlAWS5ZiD6IvCCl02K0ozJCk1CEFSFBSWUoIWykllDKoixaOjOnNuV+jcZn+bw1JzhJvYs2wBNy/+YBZMidWsSSCE3JV1OuzkN11g7iEhCJx0C5w3vmyBzZukJfFPiKlJloB8Scq5P7Uh1LLlgGCQNtdYmNKqVOMhJnTVkCQzJIBJUU2VcXOp9LR1wniaqrNMICQhkMTrYKT0D9QNB84U6qcahCESzMMmWCCVEATAlZyKTuLAHQXAEGOD6Gah1jMAcyNCAVJIGa3YZRozRd6jOeThUUBWhxLJIB0ezaG21ttb6RZwHDJYAPlUX1ve+Xa3o28dYPW5VEEK5g5bQb7i/SJMRkHLy8szVySAUjqdLa3vyj3hoJVSSByh3ALN17D0MVV1snKlBUAtjyHbUgdre+sVcOxCdLlEllBJ11yhw7Xf09QYpYwFTJSVWcOTMOrAnK4AZstnGn0hks4WhM4FgpCksQT+CLWP3gzVYuRKmDlExDOU97KbTRxpo5hd4QxsKlnNL8OYpRDgE5h+1QB0sXJgniUtpZmpyqQtwrYhTd/+It2hl6J86oK/ObnUmIpFOubMTJlucxa319op4pXJCncO9hGjfDbBFy0GfNASZgGQfuy6kno5hWDcEKThanpZIWokLQHKyrezDozgCErjDEkz5stb2ckc3RIFuzkxa+KvF2SZ+nSWSACptzqBALDqPxvDJ8qUBXd9du4eHmFOxGloqSdMITPXImIIQcyc0slgOXQhm6xcreFqcAKVWuT0lj8qeFyYjUnq/1MUavElJ2DP1I/MHQxXxwqzs+8STZ6ilKTAeurleMHveD3ihTECD1E/XMqkMNmEU7yykqZh/PaA9EnMPsIPYVQhQL+8Z8rvTThPz2lo6RJSGHM+sRrpQqayj5YlmyzLSTYj6wHqawlZLmFePapymYMIKQdR0iaVNIdvaAmGSlTFs+l4Y5FDNAJCSUjeDfQjimea+axEUZ+ZJ7C5/P0i9hs0ErO7x7FJZUA2v3gz0q2SysF4p40n1UwkrIQDypBsBAymxdQMoBCFGWsqBILrJayyCCoDLYW1PWHDH/hRPBmLpmmAc3hAHOz3yj97fPtCAQUncEH0II+0a8eMk6R/X+/P+nLeVNXFPxBxCqBkT5uRCeUy5YCU22OXUdtIVpM4oUFDVJceouPrHUuc68y3US7nUudy+sSUtGZs1KElIzFgVqCQH/3E2A7xeMX6do64VElM0myuZIIYsoJNn/5NyhtReFLj7EfDpsiFIEycvw0h/2qBzm5clrObXLbM44Z/TppIuWkouxvyAFiWYW01+sIXGVRmrJS1smUiWVS+S5OZ1kg6lkpsA7dy0ZcW3Lwmo8GSmmS5Sl7MwGYszBhdzd4tcGhIStKmGVZCrdXIBubXf3gBLxdTBBbnLpKbKKmcco0fmHsdWgrwjKC58zKVMDnsWBJNwRqzgdBreKvhM8nOmp0pU6VepuPp2vrBBdKFIEw2ZJcWLWLEjfvFAhUsqZIZh1c9QLMOj+kFcIUVS1BYATs3Qgu4+kSqo5VJTTAySl03LEj/cNjp11gHxPIJpFSUSwH/puFDTcl2JLWeO14QQQuUoKykutNrhrF+xf+8K/EvFn9amlqy3mALIcA5gUcxZjYbWdjFT/EmP4fUH/iSkTEf1ElQBX0SslOmzEa3tDAqdKUvJNIUM9g3KGc3BOrEpJ0PSFSRiJkLAAICleQsMoe9y24+msd49VAyKich2/TrUX1zJluX6HS0AOK6WjpwF+DKSLssJTb/wDY9XgDjHxLppdgkrOiQ9jZ9OyiBCFwx8TZn6YIKpKlAMpE0sFdQCbOdhYd9xar8FSpMqeEq8OcCGCgrw1DVIUnUbjfZyQ8VZiIV+KlLm1C1MoBTHn1chyH3uW9I0bBqIJkTCA2VBDtsEtZ2s8CZOGS5kxIdsv8+0H5FUnPNlgvmlLJswSUgOCdAT0fQP6Te18ZndKoSCkNeBuIShBBQKLeUd/xA/EJIfV/56xOK8xTpMOJWVEA/wAvBWTTl2AvF0UhS9o5plqcloNRlhn4FwhKlErDtoIaMTwMDmQNO3zeFXhjFRKXfQ6w+JxVBD7QSQXYSq2hRu7jZ4X5tICVMGhl4nxKUVEIY9WgGqrBKQABa8TarOk/DlHmSu7LH239o0qgymUlmIZv7xncqSUkEW7iLNPilRIS6bo1IiuOFZbBCZh3hTVkeUm0TokZw+oHSPUOKomozPpsesSLmhEhXMBaHRLgBiFQqXMStIsNYyz41y5BqpU2UkJVOl5poG6gogK9SNerRo8mpVNSobHfvGWfFGlUFyVnRlI9GII//r6QcS5EWPoMfI9Fs2nfCvjlSVCknqUpL5pJJJYhJGT/AIkEkDY+sM3Hs5Mt5y5gDJGUJ1U6nUABYKUwDtYF7s0YfInKQoKSWKSCD0IuIbeIPiDMq5aUFICikeIotcjXKGZKXAPW3QQs7XOXXYnhtYublICQX5ibF/N5QQAHNi50PVoauDZuXEJks5f6kortdyFDNe92vp17QloMwS5ailjmBKkqtcAkkEMklw4JbZoPcLKy1niLSpYCObQkEfuDEEJzODpYjcQU+NaqmWQTmL3YXLsGP9i/eLa8TElBUvyAs4DjzZT9C8DJKlqVmBsq9gDr1Z/Rj03g1QlDKzhNxd97W17v/mIXX2ir5UxwlQIUDs1nYvYNrGLcVSlqqjVZcgl1Utgw5QlRUHI5e933jY8ZpkmRM5cqinlIuXKbDTm00II07NmGZE3Cp6FZTUhWXUZsycpd+2S7e4i4imvGFTRMBEtE5MtRStSR5VO10hiLFPb6QNr6fxKaploaWJ0tspJORTEKIYNlDkfKHpMjJIlrWMjALWbDmYZnvp2gLxDhcmXSzZqC6chAIvk8pJBGt0/UxPs35yoyqTPZYGZCmL3Di3v1jc+A+JE1EoonHlIAA6bAjYHRmjLOLMPQsCfLSQXyrBu4tlV1fUH2inw/iy0zCkLykjUl76CxsS7a/iNuuU1l3xuNaqkzaapImAN+1adFjrmOhYgEDTvrBvBpwQibNUxBDtoDoLn1+x7Mt4XTKnU60LWlSlgqQtUx1BQYkJDnlDNtu8cTKWom0akgKzIZawAWyC1lBwtlFyx2PSM2sqjjGKFcw3dtgOUPsB0f5wNXNCtdo7QkylJUcu41dj3A3cRB+qSCSpBW/R/naAZ9pnxGrK1FtIg/UFCCIHLnrBZo8JxYmMvz6F57dEKRC5ht6wRNVUWRnOjRxw5LKw4sHYntBzEKWnkAKC8yjYl94qDNDabBlbvra0T1eGiUBZj94s/65LsR7xUxDFROIOgAYQWdFuCmDyvEtDCjAUN1+0KPD1QUqN/T3hsrp0zwBkBJ0LRE6XS1jOAlKnlHe42MenUEyYjKpwG23gsvD5xbKkkjc2H11ghLpZoHMhz2aNZrLYSpuHKk+Ui8CuMeEPHw2eS5XJQZ6WD3Qzj0KCr+CH3EOHFzSkkhIHW8d01AlCp0onOkyDn6sSQwGl+aHQ/Ihj0WsToVSZ0yUsEKlqKSD2LRVhpei5hqQ7nb6xTielJe38+cOBqfBU7xqPIU3SosRck2IsdE3AbcB+0OHDFAKcEFJKiPQBgzC3S77xl2F47WSkKkySlLA3KXUxbc2GU6W/d6Q18A43PGZNRO5GGQzCyipZYAE6vf07AtE8o149tEpsuYEIAvrpYaP1b6Wi4iYVLKVkAKTbW/UsLGzfUxlXG0qrmTjLzmVThLrBICS3mcg8w05XvprDhwXVqp6NCqqZnXmX4WYgrKGSEByMzMnfSz6RGK3vBLiXjWkokqlrmAzAEqyJBKi46aAZRqSA9u8C+EOGpE2dLq1IfxEFaQo25zZk6cqeXpZ/RT4rkLmVf6ghUynUSlKVJLpbMkpDXspVrkGxFiIYPhNxDKqaSZRpzIXJWch0IQpRKNNWIIN/k4i/EZ7taupAUCk6Hoe7wsY9hqZNDPluL5lDsDt7QS8f8ATJSZi1KSAATlJY6Eln1he4t5KGsXLXmSqWVB9iWJ+hEIeChSYUFpNrGxHWEHiPhz9LUApcy1/MEu6T/eGPh7igKRlBNhcQG4tx9S1BAGjrJ65XYfO5iuMspcrLGi8OSUIpUoJBWo5QnNlPl06+VLsdWgLTV9XhVaRm8SROAUUKLi/mbXY694zFGJFfOtSlFKgAjMRa9kt5WAsR+L6nhWOlcgpmK8UykhUparqIUQACd8rp1G3ciH4HlWxGWFTZhFk51MAlIs5bQfYj3gZPw6nJeeZyhsJbODu6pj/Qe8W51Y0V5Kiu/3icXp7n8P5yBoOsDa/AhKOQl828cjEJybhWneB1fPmzFZlqcwitmHnDeHSilcLA3iqjhgTyAskE7v9oAU+K1E2X4WYt/6/aDWHYPXDKplkJ8txb6xFll6EywYqeAZaJZKZhLDRQEBMGo5M45SWI6GO8WxqrOaVMJA3DAH/IgBIo1oVmQoj3/gh+eyxomHUUmU9wSL36RZlcWyHZSmjLZtZUZmKvmYlqaSblCiYuC3WmzuMadLAEqJ/wBojuZxVKSnMpKh6iMqkS1Zwc/yi7ic7xE5FLIG99YaR3HPiKZiSinQe6j+Gib4a1Exa55mKKiyQ59SwhYw3D0y0Fjmhm+HJYztOZR+gT+HibTkZj8euHBKqkVcsDw6gZVEXAmIDfVGX3SqMsj9Scb4CK2kmyFBiRmlkkWmJcp+ZseyjH5dWli0HG7BymOYt4alRmJCQ6jp6xUi/hJOdLM5LXfp2/t8404xJ24XpBUmZKXKzBYYTf8AaoObqFw7u27sXszBVcBJVLCSpQ8N8oc2PUdSNnhP4fnz0qzypqpYEzmTdlqs4IBBKez/ACMapTSUqCXzZlMoury6kgj8dojlutJ3C/T8IS5clUmYpakTCFEKUoh+vTUg/iIOMKsIm00uRNVKMuWlglwf3AOrdnPm2Nn2cZ9OwIeYpzmbvqWfSz6+u8AcdwqUtX6lUtZXKY23CSNct9HDtvveFN9nf8LHGE0pkSlIczFA5yFlRUyhqHYh9mta8VvhZOMnFpQBssKcEsHyKKQSL20cDd2NoknSjlWVpWPDLqUEnKkrSykBV3Ich2ZkhgNpeFaQfr0zpdssjxC3VREtjsbZrsBFbkR5rel86mctlAsxBvfS9nAfvAriDBvHp5lOnLmmpKSruH1/lmgdw5JniYJwDoUgpcBwli5YOLFV2HaDuLYkiSDOPllklY06g2On81iYq9MAm8Kz6KYpC0kEHUCxgPVSSJiZkwFnYuNveP0MOO8PnEZ1Ic7K/wAwm/EjEpCpkj9MmXMSEKKsrDUsx9hGu1lYyalwhKZxS7gFwbgkG/T2eHNVLlmhgyESwkdHUQpvYJSfeKmHyCueClKecgNlQrKQNyfLcft/MM1ZQhSlFJ3hWnx7Aqinc9o+S56U2iziEpQ2harKdZPftCh8rhyXOtYwKnzVZtRFqfIUmBU2kmrVyh4URex7Bp/hrCidP4Y17BOI6dcpI8RKSBcKLH66xi9Hw5PACl6dBeL6qdATzFz0gOacuP8AG6dWUIUFLG4+zwoUtSsxxQyk6s/tBlK0tdH0haflFTYYZhzFmj5jtRyZEmCVPUoUlgAC0RUlJKKmVzF4NPKShTqllznU+jAxYpKGZNWOUgDrY/WHSvxqnkkBSQw3sIGzeO6UEhIEVu+k5ntJQ0eUhKiw0Z/zDlgdEgBOWw/qE21tLT+YRqfF5K1Zgcx1hwwPH0hDqt5wlPU8hb7xnyaS74WVIVnAvs3brrH5x+JmBfpMSnoAZKleIj/ivm+iiU+0foxM8qKVeG7hwx0fubdbtsIyb/5AUZ8WmmlIGZC5bjcJUFJca/vMT/OtP6dxlNJJzrSnqWjQcJ4XCS45TmBzFiQQ7WdgNveErh2UFVMoHTM59gTf0aNSr6lMlIN7qypCd93GwDD6DWNmCXh/hlMszConKpefpqbuBazOLe20NU2SHJSFMzE5v3aMQxB3fr9rGFzpC0JKCADy3FxZgOYA+b73tBCZKlqS1rn1ttoPTeM/01kCZeVQJy5iA45yHAN9Q7gDX7QLmzVZSFzloIV5QrNc9SWUoXI1i9RlbqdIQxO7g3BfrtbcRL+hSpiVBnuRtqzfNv40PRfAZhmBrmy1yzMsHWQoapUWDnKzhRLhzs4hj4SwISFlSJaXWkgqszIVmSm2jlans0dUeGTB4mTIbsVJUQoXzZXBHYb3EfJBnSylSsyVTGC1iXopkhLpygqS2rM1/SBKaXU515ZiTKUxCQhLAaPqPXfeOeKV5pC0FJNgnpd268yf8d4agSLqSDs4OzdGc327+sKHEmKy0JUEEZAk8uUjmzA8r9Hc929AeBKzTF+HgdAx7RxKl5TlKSQ2gd+7t3+kH0V2cPAOsrJaF5pilDoEkjsxZJudNIJbaLJJ0Y+GaRCZgXlKQkFWliyVOXe7Zfm0JwxmcJlwSnSH3hikz0dRUZlqQJa2Styxy7ElxvpaFaUEkaPD1MSnGU5eYRQC5Uw2YxJU0ySCN4Vp0mZKWcrsekEwcumh1tQhY5bGLOGTClBGS7dIiFPKkjOouekDqnGZsxbSwyYUO4OyMTCuWcW7C0QrnUyVkgW2gbJow/ObmCNXQy0otfoYdLZXEzGgCciABsTHSMRLOoi+0L2KylKQyTlPUQJp5q0cpUSQYcms+X9fyeZLPm0eIpmIpluzkwOp6hWXT6xTK1qUwGu0K9HLoZxFVKmln9oq4bhqVhlbfeHOVwqSMyg0U/8ASwhVouc+sZ/nvV7hrBUgEtpFrEKialjLSVFK2SnMEjmLOXI5bDfUD0iKhxgSPNYaGC+A0iKxUzIARlAJOoGfNr6h/b0jPk14DPCnizAvMkIIUUWVmDpSkPoWcl2vCP8A/IWUpMmkCmP9RbHfypd9tY1bAcL8CVkBBvmcPv8A9QL4p4Rp8SShE8FQQoqBBI81ladgPpEcerra9sN4I4XmIrkmYGCZCZrF750skCzu79rNfe3xPN8SrTIQlKUpYEEZuZQcBiH13Bb2eNK48pkU1LMXLCkzVBMoKT5ilLnK+wYm/c+oxwY+qVWTJgXnCZjpVZTlIZDs2YDTp+dYizI1Tg3wRmkyyhRklpgltclN2OiwC+hLGCVd4otKSVKICj/tHYElvQdPnCL8Jqojx1TVKZakrYJzBSgpR1vlLqN7DTWNRQsqzWuQeWwDdyx/MRfK4XlYxMRLuhJWkc1w/m9w2zxD/qsxY5ZMxC0l7EsRoQWHUgwapxLPKrmuDcbPYadR9dolWFFbFgkF/ZtA+vyhQOuFFzVlRUkIL7oHMTvq+o137QwzqYLy3KR0Zr7aixB+b3eKOGrzKvfdrWt77N6PBMh2YH6g9PQ6RSVqTJZGVyW0JN+zwjcVzlpE1M6W6W/pFLWcEHW5Ht1MPsnSAfGVKgyFKKXKUliNnG/bf2EBSszoMOzJJKmgXMkLmTSlOUpS1j16sx27b/K0tyI4wio8OcShKi5ve1hp2g4w+VmYv4Ng89Bqpi3SEylIysQ+cBKWOhHyuYHTZASIbMWxIqo5xZlciPUFWY/Ywjyp8xS2YtAU+PlTNjiVNSRfWOcRngO9j/GgdKUpmYmHmqpgxFYmzuXQbRYkSjpo0RU1NlNtfSD9JKTlLljETWXvQ8TAARvEwlk6xErDWVmN/wDuL9KAbHaC3B58AWKSuloDUdCStyIba6QHsIlwvDE+YwTliLw2q1PhxyWNukTUOFgzADYv/PSD1NRoUWJETVeEpQcyDcDSJ21rj7iNOZcoIF7W/wAwE/02xfzdf7RaFeczE6R98YbQ9PIVsZoksQbmGP4UlCJipTnMZdh2Cn+ReKVXTy1m5Z4vcFcuIkC6TLLabAd+sO0px7aQmmu9unt06axEosMoGzMBtozG0WUzQ5A2/n1iCYSq4Id20066kdIOlQE4gpPFkqQoFiWLKyW3AKXN2A63jCqfg8InTEKACApSSVOSEgpYpABzm5AHYvpH6Em0b+Zf7vS7v926RlPFlbKRiC5UyZMlS0SAsKVyArClKOXNyzSUqYHZlAbxUvw7FTgaSiRULpahSUShL8eV4oAWSVMyyCzAJJb6w0Yf8QaGfNXLM0JUgqAKrBWUsFJUHSpwxGlr6CMRn8UTpk9M1SUFSUeGEscrX0D2LwVXhiqkrmrYTJszPyuyQq4A1LNp2aK/Kd+NOw/4gUc+bLkpTMC5isjliApIdlFNiLZXDguDpB2lTOS6CPJ5CBqHL79GbXXeMQn4AZQzBgUgKCnYpKbv8266RquAfEKSrw5U5SlKUQhUzKEpBy5mUFMEkZm9QdYXLj8VL9OdNUB+UA6bMxFj2Zhrb6tF/msAohxdtj1Y21/IvAynQb3s2h7ns7szu28E5QIGpI1AAuLbm2p/nQC+FkJFi+n036xR4pS9LMuwyl4uBXLZ9dIrY1LEynmp/wByT9A/4gRjHVTGDRT4cqitfKg2c51JYXdxzdu0EK6Sw/n4i5wvIJLHMA1tfvoW2MP0KscXYomVIkp/3qKj3ygAfIqI6QJp15kuGiLjBaZ89i48MBBcMSoeckPYlTx7CaclSUA62iVTdD8Qoyt9I4w+alLhQ/MNOL4AJKbq1D6QjVSFZjcs9mhi6dZs0S0giOMPq3U5tEVUttW0sIipk5bmIQK1lULC/f1ivKVlDxWTOClANfWCopXBfTrBZqVZM7NBanVyQAlJ5me0FZM/KljE09czM2qSx27RZl4nMykLIPfT0iqhSlaRFWTCm3aJ4+VB2I4kQvsY6l1KlBxsIrVst4goK0vl9o1LfoNNxCeqoKXYC8aZ8PMIUVypzKLIWFqIt5yEgWvYX129IWJHDzrzncPGu8NSxLpJKQ1kBx3Nz8yXirZYXHYI+HZj7wPnrQhWiioaXP8AfvqekEJirO9h7QMQhIQFZ8yXzZnd3Lpv6aGJXFbElTVSZmVLKAOXTX9pOa2tze0fnrinEV1FfNC8yvDR4Qc+bJdwU2ZSi4G7jtG+4k/hHLq1g4AL21OguXct1jCcbmS59bUzQlQGZgxBDpBDj2Cfcd4riqkaqGVRYvcjvaNKwAFUhBYHMnqw03J0G39ozGellEdCY1nAJCpdLKDlwnYD8mHUx8xmQjw1nKASjKValrkC6tBF3hqbkloVNQFhZClE6gpRlQoA2OgIszKI6wvY5iK3CASrNYJygeYs5OptsHGm8PVKXkykKClBIF2cPlDc2wc7ddoKcHZXE8rNLS+vKp2BNzpfv/mGaXPSZQSlVxa2u7Pe20KCMBSVJUQXF2te/q3894ZlS1eE6bnYabcwSdQ4cgd4k1uqnFEpk86n5QbfM6D1MUEqORS1pUCEKCgkuA+gLH3ftFPAsXbNKXnUpiUZzmUQBdJ0Lu7PZzEtBjIVPuohCksuWsXC3A9AGIOrXVCHpnkjGEImOo6WAbU2e+g1301hh4bxeRUonzEpWnwQSrxdQoE5kukstLAAbwtVvDOSqmpLjJMV5mA5jmSdAbpUN22sYv4nTmkpAhLJVOVcAbJLkvu9gYu+OkTvyEYpQeJMMw6rUTY6klz94K8O4d4ZExX7bhzASjxY+KHD+nWDkqcqaSTyp6f3jOa12elvGJn6o2cMLQrzOHJyCb221ghVYxlOVPzinW8QkABSm9tYcqatzkb9/wAPEuax9Y9HoTKOqWQM4hilSRkj0eh1IWZACj6xbyjIbR6PQVWK1CeaO5t1D+bx9j0TyXx8KdbKABgPQyh4o/m8ej0OM75NdccoDQ28DzM0pbgOFa7lkgB36AMO0ej0HtcH6qQFBi7di2uvrC5TNmQjKnKCEgZQAB4alBgLBmt2j0eh1fHwJrljw9Byhx94wmfIT41YWdpygAb2B+cej0VxJmU5ZzE7k/eNW4VvRSy5cpbXoSB9BHo9DKKGUmtpkFRUlUzQsdldobvCEuZkl8iW/bY20uLt2j0ehclwS/XzEqsq6yxO9v8AofKCNDicxCSxd1HzOWbRnPcx6PQA1yUjzMCoEXI62Pp7RyrDZSpinQmxG3Rj9z9ukfI9CJV4no0FcskP4gUhXcBJWn3BBY/+xhCximBneGSSmWMqXNwHJ/MfI9BUxGKRCLJEDK2oUVM7DtHyPRU/5NTqRYRSxeiSpKXfX8R6PQcYP6P/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24580" name="Picture 4" descr="http://www.torismeles.com/images/pm_image014.jpg"/>
          <p:cNvPicPr>
            <a:picLocks noChangeAspect="1" noChangeArrowheads="1"/>
          </p:cNvPicPr>
          <p:nvPr/>
        </p:nvPicPr>
        <p:blipFill>
          <a:blip r:embed="rId2"/>
          <a:srcRect/>
          <a:stretch>
            <a:fillRect/>
          </a:stretch>
        </p:blipFill>
        <p:spPr bwMode="auto">
          <a:xfrm>
            <a:off x="0" y="785794"/>
            <a:ext cx="3214678" cy="2870248"/>
          </a:xfrm>
          <a:prstGeom prst="rect">
            <a:avLst/>
          </a:prstGeom>
          <a:noFill/>
        </p:spPr>
      </p:pic>
      <p:sp>
        <p:nvSpPr>
          <p:cNvPr id="5" name="4 CuadroTexto"/>
          <p:cNvSpPr txBox="1"/>
          <p:nvPr/>
        </p:nvSpPr>
        <p:spPr>
          <a:xfrm>
            <a:off x="0" y="3786190"/>
            <a:ext cx="3357554" cy="369332"/>
          </a:xfrm>
          <a:prstGeom prst="rect">
            <a:avLst/>
          </a:prstGeom>
          <a:noFill/>
        </p:spPr>
        <p:txBody>
          <a:bodyPr wrap="square" rtlCol="0">
            <a:spAutoFit/>
          </a:bodyPr>
          <a:lstStyle/>
          <a:p>
            <a:r>
              <a:rPr lang="es-ES" dirty="0" smtClean="0"/>
              <a:t>Pito negro</a:t>
            </a:r>
            <a:endParaRPr lang="es-ES" dirty="0"/>
          </a:p>
        </p:txBody>
      </p:sp>
      <p:pic>
        <p:nvPicPr>
          <p:cNvPr id="24582" name="Picture 6" descr="https://encrypted-tbn2.gstatic.com/images?q=tbn:ANd9GcSwsjLLGmu_ziiFuB1U-hWZgYJ3iok_oxoscZK7uN3E1DoOd66-gg"/>
          <p:cNvPicPr>
            <a:picLocks noChangeAspect="1" noChangeArrowheads="1"/>
          </p:cNvPicPr>
          <p:nvPr/>
        </p:nvPicPr>
        <p:blipFill>
          <a:blip r:embed="rId3"/>
          <a:srcRect/>
          <a:stretch>
            <a:fillRect/>
          </a:stretch>
        </p:blipFill>
        <p:spPr bwMode="auto">
          <a:xfrm>
            <a:off x="3357554" y="785794"/>
            <a:ext cx="2524125" cy="1809751"/>
          </a:xfrm>
          <a:prstGeom prst="rect">
            <a:avLst/>
          </a:prstGeom>
          <a:noFill/>
        </p:spPr>
      </p:pic>
      <p:sp>
        <p:nvSpPr>
          <p:cNvPr id="7" name="6 CuadroTexto"/>
          <p:cNvSpPr txBox="1"/>
          <p:nvPr/>
        </p:nvSpPr>
        <p:spPr>
          <a:xfrm>
            <a:off x="3286116" y="2714620"/>
            <a:ext cx="2714644" cy="369332"/>
          </a:xfrm>
          <a:prstGeom prst="rect">
            <a:avLst/>
          </a:prstGeom>
          <a:noFill/>
        </p:spPr>
        <p:txBody>
          <a:bodyPr wrap="square" rtlCol="0">
            <a:spAutoFit/>
          </a:bodyPr>
          <a:lstStyle/>
          <a:p>
            <a:r>
              <a:rPr lang="es-ES" dirty="0" smtClean="0"/>
              <a:t>treparriscos</a:t>
            </a:r>
            <a:endParaRPr lang="es-ES" dirty="0"/>
          </a:p>
        </p:txBody>
      </p:sp>
      <p:pic>
        <p:nvPicPr>
          <p:cNvPr id="24584" name="Picture 8" descr="http://www.seoc.eu/site/images/stories/seoc/rebeco_cantabrico.jpg"/>
          <p:cNvPicPr>
            <a:picLocks noChangeAspect="1" noChangeArrowheads="1"/>
          </p:cNvPicPr>
          <p:nvPr/>
        </p:nvPicPr>
        <p:blipFill>
          <a:blip r:embed="rId4"/>
          <a:srcRect/>
          <a:stretch>
            <a:fillRect/>
          </a:stretch>
        </p:blipFill>
        <p:spPr bwMode="auto">
          <a:xfrm>
            <a:off x="6143636" y="785794"/>
            <a:ext cx="3000364" cy="2286016"/>
          </a:xfrm>
          <a:prstGeom prst="rect">
            <a:avLst/>
          </a:prstGeom>
          <a:noFill/>
        </p:spPr>
      </p:pic>
      <p:sp>
        <p:nvSpPr>
          <p:cNvPr id="9" name="8 CuadroTexto"/>
          <p:cNvSpPr txBox="1"/>
          <p:nvPr/>
        </p:nvSpPr>
        <p:spPr>
          <a:xfrm>
            <a:off x="6357950" y="3286124"/>
            <a:ext cx="2000264" cy="369332"/>
          </a:xfrm>
          <a:prstGeom prst="rect">
            <a:avLst/>
          </a:prstGeom>
          <a:noFill/>
        </p:spPr>
        <p:txBody>
          <a:bodyPr wrap="square" rtlCol="0">
            <a:spAutoFit/>
          </a:bodyPr>
          <a:lstStyle/>
          <a:p>
            <a:r>
              <a:rPr lang="es-ES" dirty="0" smtClean="0"/>
              <a:t>Rebeco</a:t>
            </a:r>
            <a:endParaRPr lang="es-ES" dirty="0"/>
          </a:p>
        </p:txBody>
      </p:sp>
      <p:pic>
        <p:nvPicPr>
          <p:cNvPr id="24586" name="Picture 10" descr="https://encrypted-tbn3.gstatic.com/images?q=tbn:ANd9GcR8MkdcqP0PlIgfjBNqPwvMxB_bzQQGuYZihqpgF4xEuKPeToD4ng"/>
          <p:cNvPicPr>
            <a:picLocks noChangeAspect="1" noChangeArrowheads="1"/>
          </p:cNvPicPr>
          <p:nvPr/>
        </p:nvPicPr>
        <p:blipFill>
          <a:blip r:embed="rId5"/>
          <a:srcRect/>
          <a:stretch>
            <a:fillRect/>
          </a:stretch>
        </p:blipFill>
        <p:spPr bwMode="auto">
          <a:xfrm>
            <a:off x="0" y="4143380"/>
            <a:ext cx="3214678" cy="2286016"/>
          </a:xfrm>
          <a:prstGeom prst="rect">
            <a:avLst/>
          </a:prstGeom>
          <a:noFill/>
        </p:spPr>
      </p:pic>
      <p:sp>
        <p:nvSpPr>
          <p:cNvPr id="11" name="10 CuadroTexto"/>
          <p:cNvSpPr txBox="1"/>
          <p:nvPr/>
        </p:nvSpPr>
        <p:spPr>
          <a:xfrm>
            <a:off x="0" y="6488668"/>
            <a:ext cx="3071802" cy="369332"/>
          </a:xfrm>
          <a:prstGeom prst="rect">
            <a:avLst/>
          </a:prstGeom>
          <a:noFill/>
        </p:spPr>
        <p:txBody>
          <a:bodyPr wrap="square" rtlCol="0">
            <a:spAutoFit/>
          </a:bodyPr>
          <a:lstStyle/>
          <a:p>
            <a:r>
              <a:rPr lang="es-ES" dirty="0" smtClean="0"/>
              <a:t>Jabalí</a:t>
            </a:r>
            <a:endParaRPr lang="es-ES" dirty="0"/>
          </a:p>
        </p:txBody>
      </p:sp>
      <p:sp>
        <p:nvSpPr>
          <p:cNvPr id="24588" name="AutoShape 12" descr="data:image/jpeg;base64,/9j/4AAQSkZJRgABAQAAAQABAAD/2wCEAAkGBhQSERUUEhQVFRUVFxcXFBcYFBUXFRcYFRcVGBUYFxQXHCYeFxokGRUVHy8gIycpLCwsGB4xNTAqNSYrLCkBCQoKDgwOFw8PFCkcFBgpNSkpKSkpKSkpKSkpKSkpKSkpKSkpKSkpKSkpKSkpKSkpKSkpKSkpKSkpKSkpKSkpKf/AABEIAK8BAAMBIgACEQEDEQH/xAAcAAABBQEBAQAAAAAAAAAAAAAEAQIDBQYHAAj/xAA6EAACAQIEBAQEBQMDBAMAAAABAgMAEQQSITEFE0FRBiJhcTKBkfAHFCNCobHB0VJygiRD4fEzY5L/xAAYAQADAQEAAAAAAAAAAAAAAAAAAQIDBP/EAB8RAQEBAQADAAMBAQAAAAAAAAABEQISITEDQVETIv/aAAwDAQACEQMRAD8A6qyaVX8VxHKidwL5VuLGx10Fj8wauSlY78QccscKpfclyBpdY9tenmtXF1cjp591k/Ak8R4i3McZwjLAGOrOzAOQf9RUaDrc10WMq3mU38xW+3mRiGGvZgR20rEeGPDnNwCrJGI3kd5kxDFEeMm3LeKzB5CAL2Nl11qy8McfIwmJmxRGaCeVpsgU9EN0Cm2ptsbEk61XEzmJt91zfxP4g/6SLBKScs08ktmFr82QRrlAta3nHr01rRfh94fBw6FyF/Myksdv+mwgzyLc7K8pjU+grA8UxQnxMkihhnZnsdWGYsbXG5AO/WtyMdxAxxMkWHXkxxxRwKGaUxkxSXEYJzBiqk7GwIqomumY3EpGVzXZnvkRFzSP/tUftF/iNlHU0Th42K3dAjG/lDB7DpdgLZu9tB3NZTwB4vjxMkkblfzTG7uDfnrc5SnVUUWAj6ak9a2MmNiT45Yl/wB0iA/yd6KcsRMTtaojh6soURxdWVh3Vgw+opkkFLTC4eHXWiajUWrzPS/ZmSzhRc16DHqetB8VNlAG+5/tWfaVuhtRNtF9Ni+IuKWJ9f8AzWJ/Mv8A6m+tTQzP0Zr+5q/FHk26ikKVlY2lB+LX/drRScYmTRxepxWr1hTGjobDcZV99DRgcGl8MI8VQyJarFkpHg0pyhUsTULtR8kFDyYa1XqcDA6V4LUjx16OmTyx01kokWqGSiUIDvTVSlYnpUqCi0ipHpVrgTYVXoKnjeo69qi0GIrl/wCI2LOIxCwRkNdlhAU3JLEZgfUFjf2rRL4yVbmXDYyMgA2OHZwbgtq0dwBlF/re1YrgHGITxMzYmRIxGHcM5Ni50UAndhc/Ss+p8i5f26wcImVUyqwQBVuqm2UBRa402G1cU/EHFqMbilhNkcIkwUABzGSzaLa6hhbpcrr0rqGN8YYZYnePEQuyhsoWRWJawC+Ua/EV1rhcwMrgXJtqddS19SB2vf61c9JrRfhzwiOXEZpNQjxsEIGVw7FRfXQAgHTqBXWuILdFhTyc9uWcoC2jtmnby/8A1gi/dxWf8I+CUwx57uJJHRAAFKpGBlbS5uzZhvpttWsEN2DD4gGVTuBnK306/CPpQMZDxr4cRFkkjQKWDSxGNf1YJUAZiuXVoHVfMDorXOzGx3hT8vPF/wBVho3xSWEg5QkzhgWjeFduUykHMLLra9WfiUKmHK3PnOadzq5ihs8uo7jKoUaeasnxnw9JGqzRYcnE4bLIygyPngkzcvD5b+ZYxmU21/T03py/1nW7wOCSEloMDyyRZsphjv2uoY1bM2guLX6aadxcVmsHxsZEaKeNrormGWZSwuASFluWUjazZhfS4qzPEwRcG/sQf5BtRiomxHaoIlJNzsPsCkgfO1hvbX2qwTD5bD+ai+lxWT4Ym57/AHpQa8KvuKv5Ib73qMkbffvUy4ahHAyWtew7/wBq9Jhgg7dPXtVzJJbXpv70BIcx07b9PX3qtoyKpl2J2P8AQUKMbdrA+W+m+vrR2Ihsb72Fhm2+lUeOi5LC7XLb30v2sO1Rdh4ucRFlYEbHb+9G4LGkaE1Tz4/9FWXo4v2tr/ijUAI06i4rXnrfV+s7MrSRvcVKbEVT4PFW0NGjFaUYepXYCg5pabLNeoTVSCmML01RTwlSLDeq+JMy9qYyGjosKac2DqfI8VixXNSKtGfkzTRh9f66UaMRCnKfSp0wpPejIcEBvSthMXxrFyR4aVXLZsuVJV/fcgXa3wyWvmB0OpB1IGQ8DokTGWZ7JNK2GzEDRjHnjY30XzDc6A2q/wDGvECkCkEEOW66n9MstvS/9qz0GNSDgwkbNmd2Mdsp/UYsouGFimXNcG9welGf9HfiT8QePi3JMcYdGP5nLGlnlHlUhhZtUOa37SbHaqDwfwRsTOESRY3C83MUzAcsrkXL1uw1/wBtZ9JOYxMjNlGrn4jlUb92Y6ak10P8KJWjXEu/kjCK8xYaZixMeSx1UIDfqSVFutGDW24dx6SZWtErSRsUnUTouWRScwXMCWWwuCbXBo2DiRBAlhmi1sGIWSPXQAyRMcv/ACArmGO8QvBxJpcpVo2AERYh5I5Cz8p1QEc08wbny2VTWww3jZZOWARG0ha4uWliVHUOsgA0kMayvsNLAX3p4WtZjMEsmW4GhGbfVAwcrb1ZEv6Cq/FYxubOVJzE4eJD2ZlJB+RlLf8AGn8I4o02e6EAEknTJGb2WEMP/kkVQS5FwrErc2qTEYHmK1h5tWU93VWCX+tI/TFOFgcFrLDiSZMPZFGR2axiEhikPmXLJ0Fy1aDgqbAc3K3wk8mSJm65ZYVGVumVgKrvGXCXngiw6NkKNhlA+HNO8bBVDDYqBe46v2Fe/D/CLOqTwl8PODlxSAEwzhbXLRtcBiP3Kbhr73p24ltODRENKSLAMEQ9WsAWPoMxt/xqwY002UWGgFAYvG5R7mwrG3WkgjiWOWKMsfbU9TQbz5EXMRmfW1/4HtXP/wAUvF7RLCkds98+ouLWtqp372rm3iDiUzYkscWcSwC2lQsqaqCQoNrWJta3SqnOjcd6xOOJPS33aofzNu/9hWP8C8akni/U1KaFuhttr3rUqb1chI8XORqqlm2W4va/XU2UVjuOySGQFnzSkjRRdQo9tB9b1rp7+o9tf4qtbAG4LPcdm8q37eUXP1qOuTl9h+GTNLGEtuRrrWqEOUBRrlAF/lQ+CwwXa3yFgPajQKj8fOVXXs0d+tPVjSCljOtdDM6nKK8wqWJL2ooSxQ1MqWp8MdPya1GmlRKlEdMjNTK1II2ivUDQUWzioeZRSew8fepiKhaYCmc/SpKxyL8S8cgESEgtkka1/N5sgHtteud8U4i7Q4eEsCsSMVUAizOzFiT+5jYa9qs/G/EfzE4lQMEIAXMbEqLhXy7gMAD6aVRwYNpJAqgszEWAO9z0+f8AStL9G7BmEjuqxxxGV2YO4ALErHdggyHYgMW66LY1p58TO+G5cCTDBl4lLARq7EgcstkLMicwkquW+mrFtKvOBeFBBFZmliaUZZZ1teOTMGXyglXgJy2Y2KuoNxfTTYnwZHOrNL+lOwtJNhmaPm2IIaSI+ViSMxU3sdm61Xws1zPHYGbnRNFLCcQmW3Jz3XlgkOcy5mlzZixN2PUbVcRcNeEqMesqAo6pPBIMkovmGVoUvJISWOZ2F7nVdK6Rw/AymMQ4ox4lFFllIZZfKRkzqb+cdJFYG4+dWHDeErEHAeRgzB8rsGysNipsDr639b1PkPGqXgONmaOJVTmwMoyS3ykIb/ENCbbWZVOm7bnT4eEUiRjen5rUrdXIzvHsIxLD4XeR2hPZ74aOFxvYjXX3qXg2LwuHzxw6Z5Hdib3dmOpud/SrTFxhzGbXKSKT6LrfX3Cn5VzbxJxKXD2idTkDNyzbQ6kGxtqbgaetY/m66yeLT8PHNuVt+M+I0Q2J1JAAG/uB72qujxDOqvINwTbW4ueoNBcPwMxyyTsqgKMgBu9jY3bTep541YfFLJqGve30t09KOLbPZ9yc3IZxDw3h8UP1Y82lhqQw7EHpWeH4QYcSBubLkvqhtmNumfcD+a0CRtpow3/7lz/6oiJ++b+ta4yEYfhsUUeSGNUQbAX+pPU+tM5J++lTiYbXH0FJa/bvTlNHy6jaGixtXstGkZGtqmrwWnWoBK8wrwpQtUBUKZh7VPBHY0BBiCpt0o0SdammPpjyUIuINNLm9IlgklefEWqvkntQrzk08A+XF1Gs5NCJETRKkLRmBMBTJGpyyA7VFOaUN85YyYAKkZNrai219VBb925vtsK234W4XDvnJZDiFP6aXOdEC2dwNjctb5bVi8LgXxM2SEKZHzBATYE2LE6nsCakx3AHVUngDGJ1DKM6ySIVW8hbl6qAQdSAQPrRIj471DhQvp/HpY/WjIou9cY4B+JM0BaDGB5F+BmJPOjAUqAATZrGx11Pc1ocR+KSoFkXI4ZY86iUF1ILZvIQMpI97eXvVU9jqAQCvW71hsN+JiO6qmGxJzsEW6ot3LHy5mYLfLqNdTpVgvjA3KvhMUhDBbBUk1zW/wC25v5bHTfYbVOHsaYz2NNlnqqw+PEiq63AYXsQVYakEMp1VhbUHaplkJqvEaNRqZiVVxZ1DD1AP9dqGMp70pajxPSYjhysNCw7DQiqqXDFDaxt03tV0r1PzAdDrU+OHus6dtqWMVomwyH9ooV8ChO1qXslWSaVBf7/ALVcS8A0up+tBvgGFLyGIASKeDXjAetKsdLyBy08DpTaeBTnQMtTlGtKRSWqyMcVHLjXQabVMRUMsVxThVEnGG62oyHigbfT6VVPh6jyWq8idsXTm/WnLHbeqvD4gr9KObFZhSPRBmv8NRrCSbtTI5QPemtib0sp6NWMDrQ8qdjTYrttRmGwJOpqfhvmuKUK6M9ilyG1NwOpABBuAbg9/nWg4XxyCB4WKSxqnNzFHDtiPIQOYMxQXBRWULYi+vSj8Rg2xAliw8aci8aLMQSLITbk3AZgXGrDpQuI8PwxvHZDypDCRIzAZObGjOkjBbj93LboQ19qqeozoTFlsRylkDJAmYxBIw0qRKVBBlawIUPuxyi2tZzE4UhygOYoSDYgi4NtGGjD1Gh6V0HjPCFW8kWMZi5WEpJiI3DCRTExzsSbBGAItoAddqoX8P5cUI8LIsqNGQHcRsGyuscjAbKM+iseik0UM/h8hADXXXVwTb/ku979a1nAuJSYOxl5LwAix5cLODm2Dmz+t1JrPcT8PyxWzA6l1zHRc8bMGXP8LEZTYi1+1DYTiDQt5lJIAsGHQ67HW3Wl7N3jC8RWVA65gpvbOMjabXB2vRiS1yDC8SBUSSMxbmKecWuY1a5zwRk6EWym4OwvuK6pwQuy3YyMrWKO/IGYW6CEkeuuuvyqpQO1rwJon8obVDMlqeynhM9OWWoGpoeng0cMRSiWo8FAWNHS4YAVFxS1g+Ee1RYiDqKZw5/IBRVYUvlAtGD2v9igpMLb7+tWOIjPShW3F/vb/BrPVgTFY/SlK0Q3Q/f/AKqJj0+xVShE9JTmFJWspEtSFaW5r24qgGeKoGhoxhUTx1UqLApjpUBqVlpuX51WlibDYUubD3ovD8Fa/moTB4kow+9K0SydR1qLaqQ2DCBRUuSvCnqtZm52iBQFUAKoAUDYAdAO1Rpg1y5SAVK5DcXBW5sGGxALGphSsK68ZObrjWw72VSX5QK5UiaSF0MgZSXQsY1KlrggqCKrnkzpGc7sYkD5bZTZLApGw3yqFOYXucx9T0PFcCvK80chjkbIynKDlljuM/qGUlGXYg1lk4GvPyGFSViMCKGOWfFNZS5bSyrzC2g0EdtbVnZQiwfEcVLFIiibFDmM7yI+hMqmzHDyIfiLtZrCxG+1VvEsCZnLMtnjhDypl5TIsd0YFDe7WKPcaEX2tTcDiZIABzRdIg8HLdhIBMQXCFVNyLWeJjYa2sRWmm47ciaLOdCJDM0WIUIy5VQyoOYhu1iG8ulr1NOsXj8C+GkW1jZVdZF2YOiurWI0OVhfpWx8DeLFEqKXTDqCoZQxRZhYJc5s0Sutrk+Qtew1qihLSWhykrEhN7HNy41ZHcg6HKhBsOielVfEMBymIa1xc+XZtRlIPVSGP0qBK+lMNjUdcyMGXUArqNN9ajxKX1GvtXDPDfj/ABGEFjmkjIFldmCjKdCjfsOmW21unWtxwHxph8bJbESSJIbctDK0UIPRUEbDM2vxOSW9Nqcaa1skfWoLa0bKupFQS2XLcEs7BVA6mxYn2CqzH2q9Ti14SPLUuJNA4bHBCqE6uSEAFycoux02ABFye4HWi5m7Vn+1GYabKw/mrUPVCZrfWrHDTaVn3Mp5ot9RQeJTU/X+1FCT7+VRSn79tazsCvkjN/vpUdtPv770c9jQsqdf77UGjO3tUd6VqiJrTkHUopimlBp2kW1NIqTNTCafNFQsPv8ApTSKlNMatNSiK1ccGxFwVJ1G1VTbUscpU3HpS6EaoV41Bhp8yg1PzKk3PVFK9WMGDqLE4SujyifEBUM8WqON4jJIq20ZmjdR87tRUqhfiIUdzoPqdqd+XvrfS17jXT0tvT2IYHxLDyYcE8V+fGt8oVvOrBWmzBdryORvrmIqix017YiGNI+YfLkLpktoVKsfOSb3721rZYpzLjgiFkHLiYybZY4XkkfIdvNJyhf09KwXGMFkmkdFCx8y8a2J8rZihAbVl8p1O9ZdGv8Awxh5MSXeJ1SUC0bOSbvdSQLA/sQ3BtcMdxerLi+AWePnLGxaFBDNGVKvITnVrIuxRsrCwy2BHSsp4fZ3zLH5Zc6yrJzljCZN/Jb9Q3I0Gu+lawcVJMs00oMy3KRqhiQSRsTGybFwVzG5P/d2qMwfEPDMAk2HIKcuCVGyOVeRUxKBVdGsCeUXGcFtsxF9KCn8IRysgwbnmTKHiiZQENkbnw5/2ujp10Icdqt/DfCpxM4WMiIM+ZouSxUrluiq481swsoIJAPatJgfDUgzSRzRsM8cseWLlFZYySwIBPLdgTG2mobUXFOX+nJWD4R+JuLw7BJWMqr5cr2uLG3xbm1ram1aFvH/AOYeIkBAqu1gwzZmyXHyA26gtVJ4j8Grh1nkJOrslspPKk5okTzDeN4WNm6EEGqDD8AlZQMjFGzmNgAc3LYB7X3F2AB03p/DdJH4mYUyM7kj9IIAEYm5kZpLj9t/0/8A81HF+KUFr3kA11MTZbjWwNyL7VgzwB8mqG4JyfEHYdAehPW/pVZiuBTRgZ1ZVNrFiFW5HXWwNInYeDeM1xRuiWS5uTLHnHUXiFzWm4djwDa9x718+cOhkYZY89y2hC9tssg1BPvauh+F8diUa2JbMCRYkptprcakkkC3e9R38OV1Npbaj7tTHnvf73quws+1Err/AB/Nc9q9NbEa1Jnvb2oaYWJ60qyC3yoNLK/83/ihjtU0jdahO16130CKa8GpCabalpJVakL15VprU5Q9emE0oNRu1XKTzNSX1pjOKaTVFqy4djCDl77Vd3rJwS2YH1rRjFDKKzOKVG10qHFBHIRmIexZQGs/uB1rN4nNJqXa9rL0A9QB1oPiPDpZFP6hNrEA2Jv6SfGo9Aa3vFT5rGTjsYfk4jZtAzoyKwG6uGFlb1G/pQLxzYLOcN+tFbmLGWzZVuMxQrrYEi/YEGsw82OnXkSSqYgxs8qqbZGVWIJ1t5hr70kPgjzwIuINppGFxmV+Si+Zwl7ZTbS++YUspLZfFcIlaQwyiZVKpFe4zPJ+qhVdcpNn2HW29ZHjeNlxJE5jfJfLcL+mpLHIqnqdDfrWm4TAIoOaENppwpKZjiZI45bhY1Flj1Qm46Gs9xrFSviAjKILyjLHm/Thvl2GoWwILNvejxIBw3DSJ+uiH9PK99bhXLBSbWJUkMuYHra4rsXCuCNMl50kibNGzqZ2likSyE5c92F1ULYm4sRWP8K4KRMXkt+jAeTLG/mNsRlWWMsN0DjOBtY3FdI4fhykaoWLFRbMdyBotz1sLC/W1TVcw7hPClgdwvwPke+nx+ZZNPUZWqzdALkW11Y9ztr3NqDE4FRTYrNp32tvRjRHxFQwykBgQbgi4t6g71n5vD9+XkRlEVwpXQWK5Srf6lsAfcCtOsIXVt+1/wCteae/zoTZrPphLC22309qruI8JVl1AIBvYi/p/etRJFc1XYvC6+m4o1N5YfG8NcnyvaNALQkuEYDQhmU3Attai8JCyqAIlIGpCDKo1vs5ux/nrV7Hw7X2vp6k96L/ACWn3vSqZFl4fkMqDuN/WrIgoSD71WeEVIlNz0PX+LVoeKqAAetc3U/bSK0z73oRsRY+9LNsfr9/KqHiGLKpfsbe9r/4NZ+w0xmFhrvUayVioPEvnyk2Ow+/YVpMFxEaa2vp9b2qy1aXpCb0hmBF/wD3UbPTtFojNUUkgFIr0Djpxe3pc04Vogy9aZJJQfPpOfWkLyEmWvFqGMtI8laFanR7mtNw+MFB1v6Vk8O/mFX78SIX2qc9q5rHINdanpskZDWNKBXeyDTcOjZgzKCQCNb2sTci2x1APypi4D9cTFgWBa3omTKiL7G7H1NGLQ+IS1T4nqq4jhnAWKIy5dFiEdlVepeSQeYgXJy6X2qqfwwfzStlmWIowmlZleRmdWVnKAnQki69vWtMjb1JHSvGiUT4WhVQsjBlc545i51dU1glJ6my5fY61oJMUBsfas7FJU8bG3tUf5qnS1zlvSp4brewuf8AV/iqqPEUSuMa29/ftSvCp0Lkg/1N5vbSo1NRHFE714PU+J6mJpjrXs1qaz0eI1DyrGpctNBp7NSvOjTBJyrN1/j39aIixRmksznQXNhcj09DTJMMWGovpUXDYRDKWbqAFF9L6G59a5Py8We/0qC8bgxqvm6aE6kH2qj4ngVeFlF7kaG/7r6H5n+tXvEsccylRsRe+5Q6N9DY1XY4+cC2j6fMdD8qy591Vnpyhz+pubqwDXuCCD5rg6jUVc4bjxLjte5Pqf8AAofxPYzBkRndrqygWIYbMehDKfiPUGl4LwXMbsL9SAbBevTe1dF5mM/rb8L4jn+n2KuFNxWb4OYwxEZPl3v3t0Pb3rQJJWUlpSJg1heqCfG5mJ9aO4viskRPt17/ANO3zrIJjbnrf2+VaYjpoubS82qmHGetSriR3qpWftYGTTr/ADXjNQXOpyyX+tVo1ZYVtQe1Hy4q4qojavNJV886uVJLJc615jeh89zUortwtKBTGW+9EAVGRSAQw22pApoi1NFBGJfrRCSmo32pEpASr1Kj0KTSpPQYwGvJIf8ANDs53qSNqnD0Tc0gemoKRzRhpAacG+VDq9Kjd96WDRsDm9uvvRE0VrfWgEa2vanmc1N51U6TmAsQbXNiB6DTSi14LnuX0ub2vqCO3pqaEixp/wDPWrLDY9jpasr+PPa50r8f4Nik+Mm9rXBsQL3NqosX4YKLliOUbG5Nspv0AuTW7WO+pO+tqrMautHjOhuMbg+GPCMuUgkg5rZtjrmbre3frU+ExrLNy2O4up6EE6f4+VaNpDa1tKDnwqMdVBPTTt61N/D/ACi9ay3jniYjjC3ALbe3X+1Y3DcTvXVpsCj2zqrWNxcA+vWqWTwHhDcrHkJvqrtYE9l2t6VX+aGUgxw0HY6miocTVjifw/Fv05SPcX/ofagU8JYhWsXQi/xa6j0Xpv1rO/jpZBEUw7+nz9qPw73+VQHgUisMuW2mbMSdt7ba/wAUQcBMCAnLA1t8VyR1vsKc4qLEhxArwa/ekXCvuyr01v8A2opI9K3kD//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24590" name="Picture 14" descr="http://shirleychambi.files.wordpress.com/2010/03/armino.jpg"/>
          <p:cNvPicPr>
            <a:picLocks noChangeAspect="1" noChangeArrowheads="1"/>
          </p:cNvPicPr>
          <p:nvPr/>
        </p:nvPicPr>
        <p:blipFill>
          <a:blip r:embed="rId6"/>
          <a:srcRect/>
          <a:stretch>
            <a:fillRect/>
          </a:stretch>
        </p:blipFill>
        <p:spPr bwMode="auto">
          <a:xfrm>
            <a:off x="3428992" y="4143380"/>
            <a:ext cx="3048000" cy="2085976"/>
          </a:xfrm>
          <a:prstGeom prst="rect">
            <a:avLst/>
          </a:prstGeom>
          <a:noFill/>
        </p:spPr>
      </p:pic>
      <p:sp>
        <p:nvSpPr>
          <p:cNvPr id="14" name="13 CuadroTexto"/>
          <p:cNvSpPr txBox="1"/>
          <p:nvPr/>
        </p:nvSpPr>
        <p:spPr>
          <a:xfrm>
            <a:off x="3500430" y="6215082"/>
            <a:ext cx="2643206" cy="369332"/>
          </a:xfrm>
          <a:prstGeom prst="rect">
            <a:avLst/>
          </a:prstGeom>
          <a:noFill/>
        </p:spPr>
        <p:txBody>
          <a:bodyPr wrap="square" rtlCol="0">
            <a:spAutoFit/>
          </a:bodyPr>
          <a:lstStyle/>
          <a:p>
            <a:r>
              <a:rPr lang="es-ES" dirty="0" smtClean="0"/>
              <a:t>Armiño</a:t>
            </a:r>
            <a:endParaRPr lang="es-ES" dirty="0"/>
          </a:p>
        </p:txBody>
      </p:sp>
      <p:pic>
        <p:nvPicPr>
          <p:cNvPr id="24592" name="Picture 16" descr="http://blog.rtve.es/.a/6a014e6089cbd5970c0191025071e7970c-800wi"/>
          <p:cNvPicPr>
            <a:picLocks noChangeAspect="1" noChangeArrowheads="1"/>
          </p:cNvPicPr>
          <p:nvPr/>
        </p:nvPicPr>
        <p:blipFill>
          <a:blip r:embed="rId7"/>
          <a:srcRect/>
          <a:stretch>
            <a:fillRect/>
          </a:stretch>
        </p:blipFill>
        <p:spPr bwMode="auto">
          <a:xfrm>
            <a:off x="6572264" y="4143380"/>
            <a:ext cx="2571736" cy="1643074"/>
          </a:xfrm>
          <a:prstGeom prst="rect">
            <a:avLst/>
          </a:prstGeom>
          <a:noFill/>
        </p:spPr>
      </p:pic>
      <p:sp>
        <p:nvSpPr>
          <p:cNvPr id="16" name="15 CuadroTexto"/>
          <p:cNvSpPr txBox="1"/>
          <p:nvPr/>
        </p:nvSpPr>
        <p:spPr>
          <a:xfrm>
            <a:off x="6643702" y="5715016"/>
            <a:ext cx="2500298" cy="369332"/>
          </a:xfrm>
          <a:prstGeom prst="rect">
            <a:avLst/>
          </a:prstGeom>
          <a:noFill/>
        </p:spPr>
        <p:txBody>
          <a:bodyPr wrap="square" rtlCol="0">
            <a:spAutoFit/>
          </a:bodyPr>
          <a:lstStyle/>
          <a:p>
            <a:r>
              <a:rPr lang="es-ES" dirty="0" smtClean="0"/>
              <a:t>Lirón gris</a:t>
            </a:r>
            <a:endParaRPr lang="es-ES" dirty="0"/>
          </a:p>
        </p:txBody>
      </p:sp>
      <p:sp>
        <p:nvSpPr>
          <p:cNvPr id="17" name="16 Botón de acción: Hacia delante o Siguiente">
            <a:hlinkClick r:id="" action="ppaction://hlinkshowjump?jump=nextslide" highlightClick="1"/>
          </p:cNvPr>
          <p:cNvSpPr/>
          <p:nvPr/>
        </p:nvSpPr>
        <p:spPr>
          <a:xfrm>
            <a:off x="8143900" y="6143644"/>
            <a:ext cx="1000100" cy="714356"/>
          </a:xfrm>
          <a:prstGeom prst="actionButtonForwardNex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ransition>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4580"/>
                                        </p:tgtEl>
                                        <p:attrNameLst>
                                          <p:attrName>style.visibility</p:attrName>
                                        </p:attrNameLst>
                                      </p:cBhvr>
                                      <p:to>
                                        <p:strVal val="visible"/>
                                      </p:to>
                                    </p:set>
                                    <p:animEffect transition="in" filter="wipe(down)">
                                      <p:cBhvr>
                                        <p:cTn id="7" dur="500"/>
                                        <p:tgtEl>
                                          <p:spTgt spid="2458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4582"/>
                                        </p:tgtEl>
                                        <p:attrNameLst>
                                          <p:attrName>style.visibility</p:attrName>
                                        </p:attrNameLst>
                                      </p:cBhvr>
                                      <p:to>
                                        <p:strVal val="visible"/>
                                      </p:to>
                                    </p:set>
                                    <p:animEffect transition="in" filter="wipe(down)">
                                      <p:cBhvr>
                                        <p:cTn id="12" dur="500"/>
                                        <p:tgtEl>
                                          <p:spTgt spid="2458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4584"/>
                                        </p:tgtEl>
                                        <p:attrNameLst>
                                          <p:attrName>style.visibility</p:attrName>
                                        </p:attrNameLst>
                                      </p:cBhvr>
                                      <p:to>
                                        <p:strVal val="visible"/>
                                      </p:to>
                                    </p:set>
                                    <p:animEffect transition="in" filter="wipe(down)">
                                      <p:cBhvr>
                                        <p:cTn id="17" dur="500"/>
                                        <p:tgtEl>
                                          <p:spTgt spid="2458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4586"/>
                                        </p:tgtEl>
                                        <p:attrNameLst>
                                          <p:attrName>style.visibility</p:attrName>
                                        </p:attrNameLst>
                                      </p:cBhvr>
                                      <p:to>
                                        <p:strVal val="visible"/>
                                      </p:to>
                                    </p:set>
                                    <p:animEffect transition="in" filter="wipe(down)">
                                      <p:cBhvr>
                                        <p:cTn id="22" dur="500"/>
                                        <p:tgtEl>
                                          <p:spTgt spid="2458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4590"/>
                                        </p:tgtEl>
                                        <p:attrNameLst>
                                          <p:attrName>style.visibility</p:attrName>
                                        </p:attrNameLst>
                                      </p:cBhvr>
                                      <p:to>
                                        <p:strVal val="visible"/>
                                      </p:to>
                                    </p:set>
                                    <p:animEffect transition="in" filter="wipe(down)">
                                      <p:cBhvr>
                                        <p:cTn id="27" dur="500"/>
                                        <p:tgtEl>
                                          <p:spTgt spid="2459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4592"/>
                                        </p:tgtEl>
                                        <p:attrNameLst>
                                          <p:attrName>style.visibility</p:attrName>
                                        </p:attrNameLst>
                                      </p:cBhvr>
                                      <p:to>
                                        <p:strVal val="visible"/>
                                      </p:to>
                                    </p:set>
                                    <p:animEffect transition="in" filter="wipe(down)">
                                      <p:cBhvr>
                                        <p:cTn id="32" dur="500"/>
                                        <p:tgtEl>
                                          <p:spTgt spid="245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4" name="Picture 4" descr="http://upload.wikimedia.org/wikipedia/commons/0/02/Eichh%C3%B6rnchen_D%C3%BCsseldorf_Hofgarten_edit.jpg"/>
          <p:cNvPicPr>
            <a:picLocks noChangeAspect="1" noChangeArrowheads="1"/>
          </p:cNvPicPr>
          <p:nvPr/>
        </p:nvPicPr>
        <p:blipFill>
          <a:blip r:embed="rId2" cstate="print"/>
          <a:srcRect/>
          <a:stretch>
            <a:fillRect/>
          </a:stretch>
        </p:blipFill>
        <p:spPr bwMode="auto">
          <a:xfrm>
            <a:off x="0" y="928670"/>
            <a:ext cx="2928958" cy="1987507"/>
          </a:xfrm>
          <a:prstGeom prst="rect">
            <a:avLst/>
          </a:prstGeom>
          <a:noFill/>
        </p:spPr>
      </p:pic>
      <p:sp>
        <p:nvSpPr>
          <p:cNvPr id="4" name="3 CuadroTexto"/>
          <p:cNvSpPr txBox="1"/>
          <p:nvPr/>
        </p:nvSpPr>
        <p:spPr>
          <a:xfrm>
            <a:off x="0" y="3143248"/>
            <a:ext cx="2928926" cy="369332"/>
          </a:xfrm>
          <a:prstGeom prst="rect">
            <a:avLst/>
          </a:prstGeom>
          <a:noFill/>
        </p:spPr>
        <p:txBody>
          <a:bodyPr wrap="square" rtlCol="0">
            <a:spAutoFit/>
          </a:bodyPr>
          <a:lstStyle/>
          <a:p>
            <a:r>
              <a:rPr lang="es-ES" dirty="0" smtClean="0"/>
              <a:t>Ardilla roja</a:t>
            </a:r>
            <a:endParaRPr lang="es-ES" dirty="0"/>
          </a:p>
        </p:txBody>
      </p:sp>
      <p:pic>
        <p:nvPicPr>
          <p:cNvPr id="25606" name="Picture 6" descr="http://3.bp.blogspot.com/-o_A4buOtBlk/Ts2dKYgTcoI/AAAAAAAABec/rNCmIB5BXpc/s1600/Corzo.jpg"/>
          <p:cNvPicPr>
            <a:picLocks noChangeAspect="1" noChangeArrowheads="1"/>
          </p:cNvPicPr>
          <p:nvPr/>
        </p:nvPicPr>
        <p:blipFill>
          <a:blip r:embed="rId3" cstate="print"/>
          <a:srcRect/>
          <a:stretch>
            <a:fillRect/>
          </a:stretch>
        </p:blipFill>
        <p:spPr bwMode="auto">
          <a:xfrm>
            <a:off x="3214678" y="928670"/>
            <a:ext cx="2571768" cy="1928827"/>
          </a:xfrm>
          <a:prstGeom prst="rect">
            <a:avLst/>
          </a:prstGeom>
          <a:noFill/>
        </p:spPr>
      </p:pic>
      <p:sp>
        <p:nvSpPr>
          <p:cNvPr id="6" name="5 CuadroTexto"/>
          <p:cNvSpPr txBox="1"/>
          <p:nvPr/>
        </p:nvSpPr>
        <p:spPr>
          <a:xfrm>
            <a:off x="3357554" y="3143248"/>
            <a:ext cx="2143140" cy="369332"/>
          </a:xfrm>
          <a:prstGeom prst="rect">
            <a:avLst/>
          </a:prstGeom>
          <a:noFill/>
        </p:spPr>
        <p:txBody>
          <a:bodyPr wrap="square" rtlCol="0">
            <a:spAutoFit/>
          </a:bodyPr>
          <a:lstStyle/>
          <a:p>
            <a:r>
              <a:rPr lang="es-ES" dirty="0" smtClean="0"/>
              <a:t>Corzo</a:t>
            </a:r>
            <a:endParaRPr lang="es-ES" dirty="0"/>
          </a:p>
        </p:txBody>
      </p:sp>
      <p:pic>
        <p:nvPicPr>
          <p:cNvPr id="25608" name="Picture 8" descr="http://1.bp.blogspot.com/-VOKNUpACp5k/UdCdTuGmXnI/AAAAAAAAOkY/BXmFXwaz0fI/s1600/Marmota++(Marmota+marmota)+(5).jpg"/>
          <p:cNvPicPr>
            <a:picLocks noChangeAspect="1" noChangeArrowheads="1"/>
          </p:cNvPicPr>
          <p:nvPr/>
        </p:nvPicPr>
        <p:blipFill>
          <a:blip r:embed="rId4" cstate="print"/>
          <a:srcRect/>
          <a:stretch>
            <a:fillRect/>
          </a:stretch>
        </p:blipFill>
        <p:spPr bwMode="auto">
          <a:xfrm>
            <a:off x="6072198" y="928670"/>
            <a:ext cx="2571736" cy="1928802"/>
          </a:xfrm>
          <a:prstGeom prst="rect">
            <a:avLst/>
          </a:prstGeom>
          <a:noFill/>
        </p:spPr>
      </p:pic>
      <p:sp>
        <p:nvSpPr>
          <p:cNvPr id="9" name="8 CuadroTexto"/>
          <p:cNvSpPr txBox="1"/>
          <p:nvPr/>
        </p:nvSpPr>
        <p:spPr>
          <a:xfrm>
            <a:off x="6286512" y="3143248"/>
            <a:ext cx="2000264" cy="369332"/>
          </a:xfrm>
          <a:prstGeom prst="rect">
            <a:avLst/>
          </a:prstGeom>
          <a:noFill/>
        </p:spPr>
        <p:txBody>
          <a:bodyPr wrap="square" rtlCol="0">
            <a:spAutoFit/>
          </a:bodyPr>
          <a:lstStyle/>
          <a:p>
            <a:r>
              <a:rPr lang="es-ES" dirty="0" smtClean="0"/>
              <a:t>Marmota</a:t>
            </a:r>
            <a:endParaRPr lang="es-ES" dirty="0"/>
          </a:p>
        </p:txBody>
      </p:sp>
      <p:pic>
        <p:nvPicPr>
          <p:cNvPr id="25610" name="Picture 10" descr="http://4.bp.blogspot.com/_POLhgcb0HxI/TUZxfjct0II/AAAAAAAAAi0/eJ3KKNm9soU/s640/Dama+Dama+-+Gamo+Europeo+-+Gamo+Comun+-+Mamifero.jpg"/>
          <p:cNvPicPr>
            <a:picLocks noChangeAspect="1" noChangeArrowheads="1"/>
          </p:cNvPicPr>
          <p:nvPr/>
        </p:nvPicPr>
        <p:blipFill>
          <a:blip r:embed="rId5"/>
          <a:srcRect/>
          <a:stretch>
            <a:fillRect/>
          </a:stretch>
        </p:blipFill>
        <p:spPr bwMode="auto">
          <a:xfrm>
            <a:off x="0" y="3571876"/>
            <a:ext cx="2571724" cy="1928794"/>
          </a:xfrm>
          <a:prstGeom prst="rect">
            <a:avLst/>
          </a:prstGeom>
          <a:noFill/>
        </p:spPr>
      </p:pic>
      <p:sp>
        <p:nvSpPr>
          <p:cNvPr id="11" name="10 CuadroTexto"/>
          <p:cNvSpPr txBox="1"/>
          <p:nvPr/>
        </p:nvSpPr>
        <p:spPr>
          <a:xfrm>
            <a:off x="0" y="5786454"/>
            <a:ext cx="2285984" cy="369332"/>
          </a:xfrm>
          <a:prstGeom prst="rect">
            <a:avLst/>
          </a:prstGeom>
          <a:noFill/>
        </p:spPr>
        <p:txBody>
          <a:bodyPr wrap="square" rtlCol="0">
            <a:spAutoFit/>
          </a:bodyPr>
          <a:lstStyle/>
          <a:p>
            <a:r>
              <a:rPr lang="es-ES" dirty="0" smtClean="0"/>
              <a:t>Gamo</a:t>
            </a:r>
            <a:endParaRPr lang="es-ES" dirty="0"/>
          </a:p>
        </p:txBody>
      </p:sp>
      <p:pic>
        <p:nvPicPr>
          <p:cNvPr id="25612" name="Picture 12" descr="http://p5.storage.canalblog.com/52/21/445275/25233907.jpg"/>
          <p:cNvPicPr>
            <a:picLocks noChangeAspect="1" noChangeArrowheads="1"/>
          </p:cNvPicPr>
          <p:nvPr/>
        </p:nvPicPr>
        <p:blipFill>
          <a:blip r:embed="rId6"/>
          <a:srcRect/>
          <a:stretch>
            <a:fillRect/>
          </a:stretch>
        </p:blipFill>
        <p:spPr bwMode="auto">
          <a:xfrm>
            <a:off x="2786050" y="3571876"/>
            <a:ext cx="2794918" cy="1862115"/>
          </a:xfrm>
          <a:prstGeom prst="rect">
            <a:avLst/>
          </a:prstGeom>
          <a:noFill/>
        </p:spPr>
      </p:pic>
      <p:sp>
        <p:nvSpPr>
          <p:cNvPr id="13" name="12 CuadroTexto"/>
          <p:cNvSpPr txBox="1"/>
          <p:nvPr/>
        </p:nvSpPr>
        <p:spPr>
          <a:xfrm>
            <a:off x="2786050" y="5857892"/>
            <a:ext cx="2500330" cy="369332"/>
          </a:xfrm>
          <a:prstGeom prst="rect">
            <a:avLst/>
          </a:prstGeom>
          <a:noFill/>
        </p:spPr>
        <p:txBody>
          <a:bodyPr wrap="square" rtlCol="0">
            <a:spAutoFit/>
          </a:bodyPr>
          <a:lstStyle/>
          <a:p>
            <a:r>
              <a:rPr lang="es-ES" dirty="0" smtClean="0"/>
              <a:t>Tritón pirenaico</a:t>
            </a:r>
            <a:endParaRPr lang="es-ES" dirty="0"/>
          </a:p>
        </p:txBody>
      </p:sp>
      <p:pic>
        <p:nvPicPr>
          <p:cNvPr id="25614" name="Picture 14" descr="http://4.bp.blogspot.com/-lh-3o7CY4_I/UZET0hInffI/AAAAAAAAGmY/QaQmVd2pCXQ/s1600/_DSC0317.jpg"/>
          <p:cNvPicPr>
            <a:picLocks noChangeAspect="1" noChangeArrowheads="1"/>
          </p:cNvPicPr>
          <p:nvPr/>
        </p:nvPicPr>
        <p:blipFill>
          <a:blip r:embed="rId7" cstate="print"/>
          <a:srcRect/>
          <a:stretch>
            <a:fillRect/>
          </a:stretch>
        </p:blipFill>
        <p:spPr bwMode="auto">
          <a:xfrm>
            <a:off x="5857884" y="3571876"/>
            <a:ext cx="2952736" cy="1969475"/>
          </a:xfrm>
          <a:prstGeom prst="rect">
            <a:avLst/>
          </a:prstGeom>
          <a:noFill/>
        </p:spPr>
      </p:pic>
      <p:sp>
        <p:nvSpPr>
          <p:cNvPr id="15" name="14 CuadroTexto"/>
          <p:cNvSpPr txBox="1"/>
          <p:nvPr/>
        </p:nvSpPr>
        <p:spPr>
          <a:xfrm>
            <a:off x="5929322" y="5857892"/>
            <a:ext cx="2286016" cy="369332"/>
          </a:xfrm>
          <a:prstGeom prst="rect">
            <a:avLst/>
          </a:prstGeom>
          <a:noFill/>
        </p:spPr>
        <p:txBody>
          <a:bodyPr wrap="square" rtlCol="0">
            <a:spAutoFit/>
          </a:bodyPr>
          <a:lstStyle/>
          <a:p>
            <a:r>
              <a:rPr lang="es-ES" dirty="0" smtClean="0"/>
              <a:t>Rana bermeja</a:t>
            </a:r>
            <a:endParaRPr lang="es-ES" dirty="0"/>
          </a:p>
        </p:txBody>
      </p:sp>
      <p:sp>
        <p:nvSpPr>
          <p:cNvPr id="16" name="15 Botón de acción: Hacia delante o Siguiente">
            <a:hlinkClick r:id="" action="ppaction://hlinkshowjump?jump=nextslide" highlightClick="1"/>
          </p:cNvPr>
          <p:cNvSpPr/>
          <p:nvPr/>
        </p:nvSpPr>
        <p:spPr>
          <a:xfrm>
            <a:off x="8143900" y="6143644"/>
            <a:ext cx="1000100" cy="714356"/>
          </a:xfrm>
          <a:prstGeom prst="actionButtonForwardNex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5604"/>
                                        </p:tgtEl>
                                        <p:attrNameLst>
                                          <p:attrName>style.visibility</p:attrName>
                                        </p:attrNameLst>
                                      </p:cBhvr>
                                      <p:to>
                                        <p:strVal val="visible"/>
                                      </p:to>
                                    </p:set>
                                    <p:animEffect transition="in" filter="wipe(down)">
                                      <p:cBhvr>
                                        <p:cTn id="7" dur="500"/>
                                        <p:tgtEl>
                                          <p:spTgt spid="2560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5606"/>
                                        </p:tgtEl>
                                        <p:attrNameLst>
                                          <p:attrName>style.visibility</p:attrName>
                                        </p:attrNameLst>
                                      </p:cBhvr>
                                      <p:to>
                                        <p:strVal val="visible"/>
                                      </p:to>
                                    </p:set>
                                    <p:animEffect transition="in" filter="wipe(down)">
                                      <p:cBhvr>
                                        <p:cTn id="12" dur="500"/>
                                        <p:tgtEl>
                                          <p:spTgt spid="2560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5608"/>
                                        </p:tgtEl>
                                        <p:attrNameLst>
                                          <p:attrName>style.visibility</p:attrName>
                                        </p:attrNameLst>
                                      </p:cBhvr>
                                      <p:to>
                                        <p:strVal val="visible"/>
                                      </p:to>
                                    </p:set>
                                    <p:animEffect transition="in" filter="wipe(down)">
                                      <p:cBhvr>
                                        <p:cTn id="17" dur="500"/>
                                        <p:tgtEl>
                                          <p:spTgt spid="2560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5610"/>
                                        </p:tgtEl>
                                        <p:attrNameLst>
                                          <p:attrName>style.visibility</p:attrName>
                                        </p:attrNameLst>
                                      </p:cBhvr>
                                      <p:to>
                                        <p:strVal val="visible"/>
                                      </p:to>
                                    </p:set>
                                    <p:animEffect transition="in" filter="wipe(down)">
                                      <p:cBhvr>
                                        <p:cTn id="22" dur="500"/>
                                        <p:tgtEl>
                                          <p:spTgt spid="256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5612"/>
                                        </p:tgtEl>
                                        <p:attrNameLst>
                                          <p:attrName>style.visibility</p:attrName>
                                        </p:attrNameLst>
                                      </p:cBhvr>
                                      <p:to>
                                        <p:strVal val="visible"/>
                                      </p:to>
                                    </p:set>
                                    <p:animEffect transition="in" filter="wipe(down)">
                                      <p:cBhvr>
                                        <p:cTn id="27" dur="500"/>
                                        <p:tgtEl>
                                          <p:spTgt spid="256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5614"/>
                                        </p:tgtEl>
                                        <p:attrNameLst>
                                          <p:attrName>style.visibility</p:attrName>
                                        </p:attrNameLst>
                                      </p:cBhvr>
                                      <p:to>
                                        <p:strVal val="visible"/>
                                      </p:to>
                                    </p:set>
                                    <p:animEffect transition="in" filter="wipe(down)">
                                      <p:cBhvr>
                                        <p:cTn id="32" dur="500"/>
                                        <p:tgtEl>
                                          <p:spTgt spid="256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http://farm9.staticflickr.com/8032/8003929666_95c527306e_b.jpg"/>
          <p:cNvPicPr>
            <a:picLocks noChangeAspect="1" noChangeArrowheads="1"/>
          </p:cNvPicPr>
          <p:nvPr/>
        </p:nvPicPr>
        <p:blipFill>
          <a:blip r:embed="rId2" cstate="print"/>
          <a:srcRect/>
          <a:stretch>
            <a:fillRect/>
          </a:stretch>
        </p:blipFill>
        <p:spPr bwMode="auto">
          <a:xfrm>
            <a:off x="0" y="1071546"/>
            <a:ext cx="3220214" cy="2147858"/>
          </a:xfrm>
          <a:prstGeom prst="rect">
            <a:avLst/>
          </a:prstGeom>
          <a:noFill/>
        </p:spPr>
      </p:pic>
      <p:sp>
        <p:nvSpPr>
          <p:cNvPr id="3" name="2 CuadroTexto"/>
          <p:cNvSpPr txBox="1"/>
          <p:nvPr/>
        </p:nvSpPr>
        <p:spPr>
          <a:xfrm>
            <a:off x="0" y="3429000"/>
            <a:ext cx="3428992" cy="369332"/>
          </a:xfrm>
          <a:prstGeom prst="rect">
            <a:avLst/>
          </a:prstGeom>
          <a:noFill/>
        </p:spPr>
        <p:txBody>
          <a:bodyPr wrap="square" rtlCol="0">
            <a:spAutoFit/>
          </a:bodyPr>
          <a:lstStyle/>
          <a:p>
            <a:r>
              <a:rPr lang="es-ES" dirty="0" smtClean="0"/>
              <a:t>Culebra </a:t>
            </a:r>
            <a:r>
              <a:rPr lang="es-ES" dirty="0" err="1" smtClean="0"/>
              <a:t>verdiamarilla</a:t>
            </a:r>
            <a:endParaRPr lang="es-ES" dirty="0"/>
          </a:p>
        </p:txBody>
      </p:sp>
      <p:pic>
        <p:nvPicPr>
          <p:cNvPr id="26628" name="Picture 4" descr="http://4.bp.blogspot.com/_XgYoBYJfnas/TQj821V79eI/AAAAAAAAAW4/Q6jv6uKVgRI/s1600/poisonous-animals03.jpg"/>
          <p:cNvPicPr>
            <a:picLocks noChangeAspect="1" noChangeArrowheads="1"/>
          </p:cNvPicPr>
          <p:nvPr/>
        </p:nvPicPr>
        <p:blipFill>
          <a:blip r:embed="rId3"/>
          <a:srcRect/>
          <a:stretch>
            <a:fillRect/>
          </a:stretch>
        </p:blipFill>
        <p:spPr bwMode="auto">
          <a:xfrm>
            <a:off x="3357554" y="1214422"/>
            <a:ext cx="2714644" cy="2033957"/>
          </a:xfrm>
          <a:prstGeom prst="rect">
            <a:avLst/>
          </a:prstGeom>
          <a:noFill/>
        </p:spPr>
      </p:pic>
      <p:sp>
        <p:nvSpPr>
          <p:cNvPr id="5" name="4 CuadroTexto"/>
          <p:cNvSpPr txBox="1"/>
          <p:nvPr/>
        </p:nvSpPr>
        <p:spPr>
          <a:xfrm>
            <a:off x="3500430" y="3500438"/>
            <a:ext cx="3214710" cy="369332"/>
          </a:xfrm>
          <a:prstGeom prst="rect">
            <a:avLst/>
          </a:prstGeom>
          <a:noFill/>
        </p:spPr>
        <p:txBody>
          <a:bodyPr wrap="square" rtlCol="0">
            <a:spAutoFit/>
          </a:bodyPr>
          <a:lstStyle/>
          <a:p>
            <a:r>
              <a:rPr lang="es-ES" dirty="0" smtClean="0"/>
              <a:t>Víbora  venenosa</a:t>
            </a:r>
            <a:endParaRPr lang="es-ES" dirty="0"/>
          </a:p>
        </p:txBody>
      </p:sp>
      <p:pic>
        <p:nvPicPr>
          <p:cNvPr id="26632" name="Picture 8" descr="http://2.bp.blogspot.com/-6UwmTQJvWpU/UEqKmrIH6yI/AAAAAAAAAAw/MOp9DiGkGzY/s1600/Aguila%2BReal.jpg"/>
          <p:cNvPicPr>
            <a:picLocks noChangeAspect="1" noChangeArrowheads="1"/>
          </p:cNvPicPr>
          <p:nvPr/>
        </p:nvPicPr>
        <p:blipFill>
          <a:blip r:embed="rId4" cstate="print"/>
          <a:srcRect/>
          <a:stretch>
            <a:fillRect/>
          </a:stretch>
        </p:blipFill>
        <p:spPr bwMode="auto">
          <a:xfrm>
            <a:off x="0" y="4071942"/>
            <a:ext cx="2952801" cy="2214601"/>
          </a:xfrm>
          <a:prstGeom prst="rect">
            <a:avLst/>
          </a:prstGeom>
          <a:noFill/>
        </p:spPr>
      </p:pic>
      <p:sp>
        <p:nvSpPr>
          <p:cNvPr id="8" name="7 CuadroTexto"/>
          <p:cNvSpPr txBox="1"/>
          <p:nvPr/>
        </p:nvSpPr>
        <p:spPr>
          <a:xfrm>
            <a:off x="0" y="6429396"/>
            <a:ext cx="2714612" cy="369332"/>
          </a:xfrm>
          <a:prstGeom prst="rect">
            <a:avLst/>
          </a:prstGeom>
          <a:noFill/>
        </p:spPr>
        <p:txBody>
          <a:bodyPr wrap="square" rtlCol="0">
            <a:spAutoFit/>
          </a:bodyPr>
          <a:lstStyle/>
          <a:p>
            <a:r>
              <a:rPr lang="es-ES" dirty="0" smtClean="0"/>
              <a:t>Águila Real</a:t>
            </a:r>
            <a:endParaRPr lang="es-ES" dirty="0"/>
          </a:p>
        </p:txBody>
      </p:sp>
      <p:pic>
        <p:nvPicPr>
          <p:cNvPr id="26634" name="Picture 10" descr="http://apadrina.accionatura.org/media/especies/010gallfer.jpg"/>
          <p:cNvPicPr>
            <a:picLocks noChangeAspect="1" noChangeArrowheads="1"/>
          </p:cNvPicPr>
          <p:nvPr/>
        </p:nvPicPr>
        <p:blipFill>
          <a:blip r:embed="rId5" cstate="print"/>
          <a:srcRect/>
          <a:stretch>
            <a:fillRect/>
          </a:stretch>
        </p:blipFill>
        <p:spPr bwMode="auto">
          <a:xfrm>
            <a:off x="3214678" y="4071942"/>
            <a:ext cx="2973729" cy="2214554"/>
          </a:xfrm>
          <a:prstGeom prst="rect">
            <a:avLst/>
          </a:prstGeom>
          <a:noFill/>
        </p:spPr>
      </p:pic>
      <p:sp>
        <p:nvSpPr>
          <p:cNvPr id="10" name="9 CuadroTexto"/>
          <p:cNvSpPr txBox="1"/>
          <p:nvPr/>
        </p:nvSpPr>
        <p:spPr>
          <a:xfrm>
            <a:off x="3286116" y="6488668"/>
            <a:ext cx="3143272" cy="369332"/>
          </a:xfrm>
          <a:prstGeom prst="rect">
            <a:avLst/>
          </a:prstGeom>
          <a:noFill/>
        </p:spPr>
        <p:txBody>
          <a:bodyPr wrap="square" rtlCol="0">
            <a:spAutoFit/>
          </a:bodyPr>
          <a:lstStyle/>
          <a:p>
            <a:r>
              <a:rPr lang="es-ES" dirty="0" smtClean="0"/>
              <a:t>Urogallo</a:t>
            </a:r>
            <a:endParaRPr lang="es-ES" dirty="0"/>
          </a:p>
        </p:txBody>
      </p:sp>
      <p:pic>
        <p:nvPicPr>
          <p:cNvPr id="26636" name="Picture 12" descr="http://viejaszapatillas.files.wordpress.com/2012/07/sa2.jpg"/>
          <p:cNvPicPr>
            <a:picLocks noChangeAspect="1" noChangeArrowheads="1"/>
          </p:cNvPicPr>
          <p:nvPr/>
        </p:nvPicPr>
        <p:blipFill>
          <a:blip r:embed="rId6" cstate="print"/>
          <a:srcRect/>
          <a:stretch>
            <a:fillRect/>
          </a:stretch>
        </p:blipFill>
        <p:spPr bwMode="auto">
          <a:xfrm>
            <a:off x="6286512" y="1214422"/>
            <a:ext cx="2857488" cy="2143140"/>
          </a:xfrm>
          <a:prstGeom prst="rect">
            <a:avLst/>
          </a:prstGeom>
          <a:noFill/>
        </p:spPr>
      </p:pic>
      <p:sp>
        <p:nvSpPr>
          <p:cNvPr id="12" name="11 CuadroTexto"/>
          <p:cNvSpPr txBox="1"/>
          <p:nvPr/>
        </p:nvSpPr>
        <p:spPr>
          <a:xfrm>
            <a:off x="6357950" y="3571876"/>
            <a:ext cx="2786050" cy="369332"/>
          </a:xfrm>
          <a:prstGeom prst="rect">
            <a:avLst/>
          </a:prstGeom>
          <a:noFill/>
        </p:spPr>
        <p:txBody>
          <a:bodyPr wrap="square" rtlCol="0">
            <a:spAutoFit/>
          </a:bodyPr>
          <a:lstStyle/>
          <a:p>
            <a:r>
              <a:rPr lang="es-ES" dirty="0" smtClean="0"/>
              <a:t>sarrio</a:t>
            </a:r>
            <a:endParaRPr lang="es-ES" dirty="0"/>
          </a:p>
        </p:txBody>
      </p:sp>
      <p:pic>
        <p:nvPicPr>
          <p:cNvPr id="26638" name="Picture 14" descr="http://estaticos.elmundo.es/larevista/m16/imagenes/nieto2.jpg"/>
          <p:cNvPicPr>
            <a:picLocks noChangeAspect="1" noChangeArrowheads="1"/>
          </p:cNvPicPr>
          <p:nvPr/>
        </p:nvPicPr>
        <p:blipFill>
          <a:blip r:embed="rId7"/>
          <a:srcRect/>
          <a:stretch>
            <a:fillRect/>
          </a:stretch>
        </p:blipFill>
        <p:spPr bwMode="auto">
          <a:xfrm>
            <a:off x="6286512" y="4143380"/>
            <a:ext cx="2381250" cy="1857388"/>
          </a:xfrm>
          <a:prstGeom prst="rect">
            <a:avLst/>
          </a:prstGeom>
          <a:noFill/>
        </p:spPr>
      </p:pic>
      <p:sp>
        <p:nvSpPr>
          <p:cNvPr id="14" name="13 CuadroTexto"/>
          <p:cNvSpPr txBox="1"/>
          <p:nvPr/>
        </p:nvSpPr>
        <p:spPr>
          <a:xfrm>
            <a:off x="6286512" y="6143644"/>
            <a:ext cx="2286016" cy="369332"/>
          </a:xfrm>
          <a:prstGeom prst="rect">
            <a:avLst/>
          </a:prstGeom>
          <a:noFill/>
        </p:spPr>
        <p:txBody>
          <a:bodyPr wrap="square" rtlCol="0">
            <a:spAutoFit/>
          </a:bodyPr>
          <a:lstStyle/>
          <a:p>
            <a:r>
              <a:rPr lang="es-ES" dirty="0" smtClean="0"/>
              <a:t>Desmán ibérico</a:t>
            </a:r>
            <a:endParaRPr lang="es-ES" dirty="0"/>
          </a:p>
        </p:txBody>
      </p:sp>
      <p:sp>
        <p:nvSpPr>
          <p:cNvPr id="15" name="14 Botón de acción: Hacia delante o Siguiente">
            <a:hlinkClick r:id="" action="ppaction://hlinkshowjump?jump=nextslide" highlightClick="1"/>
          </p:cNvPr>
          <p:cNvSpPr/>
          <p:nvPr/>
        </p:nvSpPr>
        <p:spPr>
          <a:xfrm>
            <a:off x="8143900" y="6143644"/>
            <a:ext cx="1000100" cy="714356"/>
          </a:xfrm>
          <a:prstGeom prst="actionButtonForwardNex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wipe(down)">
                                      <p:cBhvr>
                                        <p:cTn id="7" dur="500"/>
                                        <p:tgtEl>
                                          <p:spTgt spid="266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6628"/>
                                        </p:tgtEl>
                                        <p:attrNameLst>
                                          <p:attrName>style.visibility</p:attrName>
                                        </p:attrNameLst>
                                      </p:cBhvr>
                                      <p:to>
                                        <p:strVal val="visible"/>
                                      </p:to>
                                    </p:set>
                                    <p:animEffect transition="in" filter="wipe(down)">
                                      <p:cBhvr>
                                        <p:cTn id="12" dur="500"/>
                                        <p:tgtEl>
                                          <p:spTgt spid="2662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6636"/>
                                        </p:tgtEl>
                                        <p:attrNameLst>
                                          <p:attrName>style.visibility</p:attrName>
                                        </p:attrNameLst>
                                      </p:cBhvr>
                                      <p:to>
                                        <p:strVal val="visible"/>
                                      </p:to>
                                    </p:set>
                                    <p:animEffect transition="in" filter="wipe(down)">
                                      <p:cBhvr>
                                        <p:cTn id="17" dur="500"/>
                                        <p:tgtEl>
                                          <p:spTgt spid="2663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6632"/>
                                        </p:tgtEl>
                                        <p:attrNameLst>
                                          <p:attrName>style.visibility</p:attrName>
                                        </p:attrNameLst>
                                      </p:cBhvr>
                                      <p:to>
                                        <p:strVal val="visible"/>
                                      </p:to>
                                    </p:set>
                                    <p:animEffect transition="in" filter="wipe(down)">
                                      <p:cBhvr>
                                        <p:cTn id="22" dur="500"/>
                                        <p:tgtEl>
                                          <p:spTgt spid="2663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6634"/>
                                        </p:tgtEl>
                                        <p:attrNameLst>
                                          <p:attrName>style.visibility</p:attrName>
                                        </p:attrNameLst>
                                      </p:cBhvr>
                                      <p:to>
                                        <p:strVal val="visible"/>
                                      </p:to>
                                    </p:set>
                                    <p:animEffect transition="in" filter="wipe(down)">
                                      <p:cBhvr>
                                        <p:cTn id="27" dur="500"/>
                                        <p:tgtEl>
                                          <p:spTgt spid="2663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6638"/>
                                        </p:tgtEl>
                                        <p:attrNameLst>
                                          <p:attrName>style.visibility</p:attrName>
                                        </p:attrNameLst>
                                      </p:cBhvr>
                                      <p:to>
                                        <p:strVal val="visible"/>
                                      </p:to>
                                    </p:set>
                                    <p:animEffect transition="in" filter="wipe(down)">
                                      <p:cBhvr>
                                        <p:cTn id="32" dur="500"/>
                                        <p:tgtEl>
                                          <p:spTgt spid="266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solidFill>
                  <a:schemeClr val="accent2">
                    <a:lumMod val="75000"/>
                  </a:schemeClr>
                </a:solidFill>
                <a:latin typeface="Bauhaus 93" pitchFamily="82" charset="0"/>
              </a:rPr>
              <a:t> fotos de la flora</a:t>
            </a:r>
            <a:endParaRPr lang="es-ES" dirty="0"/>
          </a:p>
        </p:txBody>
      </p:sp>
      <p:sp>
        <p:nvSpPr>
          <p:cNvPr id="28674" name="AutoShape 2" descr="data:image/jpeg;base64,/9j/4AAQSkZJRgABAQAAAQABAAD/2wCEAAkGBhQSERUUExQWFRQWGCEZGRgYGBwfFxkdHBoYGBsaGBodICYeGh0jHRgbHy8gIycpLC0sGB4xNTAqNSYrLSkBCQoKDgwOGg8PGiwkHyQsLCwsLCwsLCwsKSwpKSwpKSwsLCwsLCwsLCwsLCwsLCwsLCwsLCwsLCwsLCksLCksLP/AABEIAMIBAwMBIgACEQEDEQH/xAAcAAACAwEBAQEAAAAAAAAAAAAEBQIDBgABBwj/xAA+EAACAQMCBAQEBAQEBgIDAAABAhEAAyESMQQFQVETImFxBjKBkUKhsfAUUsHRI5Lh8QcVU2JygjNDFhck/8QAGQEAAwEBAQAAAAAAAAAAAAAAAQIDAAQF/8QALBEAAgICAgICAAUDBQAAAAAAAAECEQMhEjFBURMiMmFxkdHB4fEEFEKBof/aAAwDAQACEQMRAD8A+3mo6sxUqiwxWMeEGd/pUbN8MTH4TBoPjeL8NgTtnAOTtmOp+9R5Px4a2CcEnqTn1BPcdKl8iuhOW6GVeG4O8Uu4zmLBotwTIEdiep9P7VLieBF0ghiPUH9P3GTQWXlfE3K+iPFcedOBHcHcyNhE5+lJD8ReHCsgiTHYACJAEx61PmXGeECl5CST5WBwRMe/3qvhDZu6luxmNJEBpO4GP136965JSm57dEW232GXWVwjO4ZQdQIPlI3AE9DOetLuIstfZtAQHLCQMjEkDfB+9e8ztCIt3cKIjaOnYATt980GOaOgt6SAREtk5BgzOIycY+apuSc/s9Cvb2D2LY1qHlyTDfhRdXyzCknY4Izio8y5YU4hFDlk0yHCmBJKlRE7SScx09KaWea2k8WAfNJXqCZaG82e2+00vTmxvXHiLalNJE9juYGBnOwq141HiHXQg4l1JcLjzLIJ8o369BM4zil/AcxV7htmSflBMxbXUCYGxMdekzvWq55y1GQC2IZiQzR5YmRkydSjHXpSTh/hvwbjXLNzxCYlYE4me/p9jSRyQVq/0Mmuh2thDaYIksxIDTOlVInG4Leo6mIij+F4B1U3Aw0rOT8qwOhONzH37GlfJ+IdbuhhDaTCzgmcQP1pt/G3AsbAGIMHUdUEDocz9qg8kXXJCWvJbysKXcLJLZJJyV0jqDAlp6SYFNbXMlQqFAE5ckR0ER77TWX5VxJLkAaQTMCAIUhQJ2H6UwbiiCwUKcGO4GQQGOOpyegwaeOR16Cmx03FhQHaTiEIM77g+siKU3ucErc0q5MAnSOphSYH296YcHwIFlrdx0kMQkESpImO8zOMyKacqshbQSflkT1OTn3q/wADk1yev6lOLYDy/kzrbWbhViZMDoQDp95604s8MqbDfc9T1ydzVFnhjgapAMmQCxPTUe4xn0q+9dCiT++grsjBRWkVikkRVG1GTjpgQM7eppFxfJIuebNstO5neTj+1F825s1nRJXzGN/aaH43mniIoBVJJM6ug2j0M1y5skKafa6JzcWU8VzFIUDyDcyfeCeuQMe9K7F92ZTqVRMSwJQaSWggRLA537dqI5jYt3DLRK5LTkkCFAJ6bmKGsFHVU80Kp06Rjcyes+vtXKsiuyYyXmNhSCt57jTpJLYx9Ns9O9H2uML7GDP1jBEE+n61nOF5P5wbbAMDOojbJ2BxP0+9EW+PdcXbdzP4xMnP2FF5JS6ZrH55uBEsDPWMD37DaqhzNNRC3B22/rXvBIqr5VB1ZYMx2j1H5etEcDblpCqttRgLnJzJjA/3rojCWRJ8iit+Q2w2MGfWra4V1dqVKiyJCurhXUQnleV6aoucNuQSCev+m1ABHjdIQlwNI3kTigua2C9oG1H83bpP9qjzPhLhtMAZJEyTAGZIgZPX7UB8PcYyym6hfL3UA/KQMRJMex+kptO4y6Jt7plPIjeF53a0QunA6EmJI7/nue0U5tc2AbS1t0yQDpwQM7igL4vkM+lkLQpBZSsS5nsMYk96miXmsoYViFGpWGknqIO0fkalH6vjGxVrSPeacxtPAZVcBsSobpBIE43ic0muW1sF9WsKQNDAEwDO4kzG32xTXxzbfzWgkzqygQjq5iZOBjtSnjOMeSCoZSMepMCQewjpg7ipZZN/qJJg44cuFdQ+hiS2IMb6jHzb5MVdx78OEVgoa4wnc6SCMY2OM/eiuXcmZrQ8UspXClfxE58wzqG3Ug5oSxzDQ2i8ikEYJwCBJBxsP+3fC9JoLHq+rDWhbxPBi5kuyGAxEgalOAF7mP0qzlvLwB4YfJyxiSRuq5IgQNRH61DifmWJCtnTMsuZOw9J22odr5JjSyqchiDAI9dp6fvHPVPoSiXOOY6fkVgxgTBGxyQN52rIcdzNzftQzKWugGDjLacfUjFO+Y+NbVJiGEHyyMjUJafmk5U7QKN5Pyvh+KsAT51uEiQYUvAGlj1AAKmd/tV04Y9sZUuxpy++1lV8a02rOXA1mDuB0yASBtO+KE5hc1W0YO4dxMEEYOob/SIG9OOFcpba1ckgH/5G0hpJl2gZBPefpiqOKXh1ZCcBQJg46EFszg7R3rjyyxqVx3/Qm6vQZy3gbItqpBtvuV1sWmT1PTrtR15NTBdSKFnUQdTHM7b9ZM1n+Num6w8ESQBDBTtkYwZmq+U8UouBVOosf8QNIGk+XrB6/KAZA+tVxylPsdOzS8v5WrGbZtsg+ViCXJP/AHz07Co83ttqtlW0LcgFmPygDBYnrviqxYKPBUXFLycNoQxACjoI2InfrRPMb1piqv5dBDDSdiMiT0O9XnkhGPCT6GdVRVwl822KAy5IJYLlycAkdpBk756jNG8Xxpa7/D6oLzn+VQJkYHXE0GbFlyDadrZuz51BJ8oAgHZVwJHWrOLNkXmuSPHVcEkhQADEgncD9dqvGUWtMKeuwHnHK0tpqdneVKr5oBbGnETEd+2d6W8LxjiwChUiPDJADMWYnOQCAY29etOLvPLd60zXQF0zpTcmV+YjGNxPSkqcbYt8Qly0W8L5nTTGkiNAzjfO/aK30u0/5Nq9D/hPhz/CDXiS8aiMQvWCOvT7VkuY3bgueEsMD/KMHttJnrWo4rnqPb8zgpBlVbzkGVAkgZmcDt7VkP4sI4NidIYnzEAjpuMfWo5ljSSSQs68DjlrW1JRz5ysqQwA3JMziIH5bU1W6Zl8oPkIJBPlIkdDkdayX8L4zt4lvSxaQQRB67gQe9P7Fo6FXUXVWxK4EkdAZJn7A1NOPTQofwlskrqUDX8ukf4g2klsRiM+lP7arbAyV9z7DPSayHNedaSrK/8AiAbKrQoMY1HJxj6Gq3+KoMXNR/8AKVIPpHv+nauqDjF1FDxaRp+bc2ZVHhozEicbjtjrnoO9Cn4jBRpBDLvsDP17e1JuUcYxuAozHzeRWMswAM5OB5enoKcXGS45DKUfVOorI7do++KLuW7/AIDbZZ/zpjkK5HQj/QH9a6i25dcJw6R/4/2rqX45+w1IaGvK9NeTXYXOImhxwKDKqAYA7bbbbb0RNUvxIVgrSJ2PQnt70LBoqZyxZWUlT5dsZ2M9R37YqfD2yMCAO3QdoNe8TegQMk4ilLcxu2yLbhs/K4Xf/tJGARnPX3mZSyRiI3Qp59xDm+LMnUTKgZDY2kyABvTDlfH27QK3yiOIzI0kRjST03GKF5/xWogaCpIIL4wvZh6z+5rPcUUGlS112UDSBpAHmMQu5E1xLIoSbRDlT0aPifiYXVZUSE6sT9MbdfyNCcNwnhkG6wJUQoyUtk5BQtmRH76z4UMqiSA7gbxI3ILERJyRS/mpuYUQyLnzbA/pE96hLNNu7A5Nh/F8VrIZyviKMEbEZJEiN5IOaG8NEUlWJYtsMkDfzH0me+B3pXcuQDLW4AmUQBt+5GPehLfMvCV9JJDMrHY7gzPrtt2gzU7lJ/YF2Mm0OrWjd6knJJ3J1SYJiZnbaqFti2htoTc82sMxkqRAUEggtAUCO0VHknPOFtoyXAGLg4EksuPKZ39xHSp8Bwdhipt3SCNgV8sZJknDT3x1jvSu15B0eXOfuuovBY7djjeBgHv1ye1AcfzEMrEDG+BPYH/x2Gav5tyTQxu2xqO4TGmTvpE4OcDI+tDcDwdy+pBldWGVsSB82fyO30mkqK2wF/KuDu3rR0XRqAMgMQwO2kgY0GPcetV2eXXCX1XR4ikY1EsVQKuCxHfEA7RtR9wkWVVEC6BA8uFHyzjETvB7d6v4fiTpBLM5U+YOQNOIx1j+gqqytdq0GzQJdi0YAEAdZIxBnvHpvQXgh/OzDSRJk48uIx03ME9qD4v4iRQNT56Dsfp96WrzpS41HyKZ0j8Xae9RjFy8GNLdu3LlpjaGkqcEuJIGTA64zWfHAW1Ql+Ia3fMkeJPhtLEbgGIzPsOxqriufam18PbAnBAyD0IUdOs7elFc04171pJdbVwFiqjVqxBAjpJyJruxxjjVV/cbozXEceQPNpLGICmTk/lAyaZ8r5w9vWpXLgAqyEwNwR2iAQDM79KUcLxqXL6/xhutaXWfKPNJOc+rb0748DjCXt2dI0FVLOxZn7hog4jyscQMxV4Qg9rsKoo5jwysWa0+kgwEJUk4yQwwc0sZGGCGPWTgz+hHeh2VgFBdCYn5iSDJGkiPm6xtU73HXQdEaoHUZjMjPT2qclKzMeheItob0qbbHQpBUkzONIJ07Ux5Fz20SEdT7knr+lI+Vc0sopm1/iTMPBWNyNpzA+k014DjLCIpuKLmrUSqk6hsFPbfsTgzTcU+tGoZ2+QXGveR20szGSsqq40hfQEnrt0NOORcQ6hbd5CGQFZCypEwOkjr9DVXI+eWRATWNTQVYrCdJ6H7zin3E8cqKWg5EyB9BJrsx0lZSKXYFxnw8txxcVypAECJWB0jEVLieU3LhLm5ocYTT8uIILKfWcTRicYJVdYZmOwG+J6bCOtFK07VTTKJJmeucj4mTF8Ae7D3xOM9K6tIK6iHijw15UWuV6rSO1CxiFyyD6eo3H3qB4aWksSOg9fcHb0rzj+KFtCxntj1oTh+NfQpADT1yBHfvGwpXNJ0I2rLOY8Z4MMflJhvQQcz3233oe7zRbl0WFmY1EjYDcZE9KBt2HuPch9NotBW5HzESQvtiPeemU1svYd9LiGOnWsiYBJXzSMSQIByO9c2XJX4uiTl+wfxFow6sq6rZPkiSUJ8tyZ3MRjMis/xZ1B/NaGkkEwVLebIXVkwV2jE1TxHORdYhWKlAZBMqNpUGJVTjc7gUu4nnevCRI2XJ2z5Z75P1rik0/wok99B3F8fdIUs58qgLpiCNhqH9fTaqk4nUDrZh0wDMEknMUrfiME6jqBzuRv7ST9ulUW+I1lg5cEzDDUe+4nAmPv9KVRcnRuxra4i0gIYFYOBq3kzM7dN47ilfEXyzkBfKcEEYzVh5YAQ8XGWf/sMSNgQoMnOdz0GaN4P4eF1WCsZxkTpE/SJH8tFx4gO5Xy43bRd3AM+WcAacFnMTvGxoy5Y8oUN4m5OkgERk46rmYP2obj+TWreoeLIEYYzmNzp29qnwHHrYcOXDQMnMyYkGckdJzMCpy80ZkxxfhqIZnzEESO8kTGPpUD8TNjQqgiREQQD0g9KI5hy/hLksLnhtmV1AA7kEZ2MH7R7o+JBFwm0F0jbW4kDGxzBzG9Klb2jUN+Xcwa6DiWmJMQvX+m9V8y4di+lzpaQ22/b/wBY6j+tZq5zl1YgFQQd+nUekj70Hb5kS515jEiTJ7ZOwq0cPkZQ8j3h7A8TUFn0GSTkEn3poOHVAbruQQvlAA2nMz1IkR674rOnjdKgI7byZHf6+tW+E13zawxnKHGM5EdesVknfdGGg5o1+UQCyGHzKJICwvodzG8/rUeMI8RbJjSE1FgOnyyfUmd52qHEX7dvSjEFwBDQRsOont0qYuNfUDUq6p1Tk/YbnpH50O3pAO4bnQlQlpTbtj5CDLDBMxuMA9aJ5l8UM9hbfhhARn1AJ0j0A2A33quzy3iLgRLwQWFZp0aVYhiW1avmK5gDsM0y4TkVkKLdxS8/i9B6iBIA3qryRxfWLDaRh7loqfNIn1E+kH+tTSyo/ERjZmJnp753xTTnvB8MpIt6kYZ0Op2wQQdwY7zMUs4SPGCXIbIhtUKcGfN+8iqqbq0NYQOHdLcFLhtsf8PTGnUT5uhJHajOV8docBEuN00l86sbYwSQfvTXlfAgXdQMoiMyjcACYVsdO9CvzAAshXJk4wTMdR+lCWS9AbH/AAcBgygTjeRnpAw0/wBa03KeCbSSxAUDSSTkbFt+nr9qwCX9cFleT69tgOvSn3KL1635rTO2qB4ZAMwdi5OABid/Wthq7Zom5s8uUqcGGgwTsRsQd+g61b/DjSF1EFQBI3wP3vStl4m4QCEFtt/Dc6gJBOYEkbAigOdPxNk+VpUjJBziMySCDjpO9d8nSui914NUiQAJJ9TvXVlOF5s2gS2o94P966of7mPoHyIbczvEIzKJAmSCOzA+sjEfSquWc9VnCM4JYYkFc58sHM4P2FLeN5MytIvXAhYhgJBBM5xGCIg7fSl3H8I/iIwKlzkswjxBuD753jfbrQlJqV/4BezTcbz+2NYJwshiBMYBzHoR1oDgeeqoVUZHQLJwdU7zgkDqI9N6z/MuF8S0Vki4wyisQQPwknI9YgGT1pZxVi7ZATUUwIVwA2ABBgHXMASMf0jPJO7sVtml5nzFbiuFMu8Bm0llUA6oHrBj/ahuLCGzp8ZbhnC7Lidlk+vmk0i4fmapq8GfFaAVfcCPwgkAGSfbNF3b1olUZSTpEiYJIxIIyswTvXPOblom3YoNvx1eFFoqQWhDt10n0Hr09ZFvG8st+V7Z0sIxbntA805Igny53+jG2zNaa1ZnXMg/gAgTJ22ESYB9aUpxxtqRK9/KcidpI322nqe+FpqwFtjhLijxCQQM+GRAj5dbCCeuDj70CvPQJQJkZjVOZmYMT0+9RvfEIYEadTgEzjQWUfiJ9p1jIjFD8FxNt7niIPMBo0L8oiCNTEyTgnB6yaoloNBXG8zuXwC7FQoABEQAOhnBiT0mSaEPO7gdkDmWWPwnEdMYx2qtb5uOdRJVQWI1aQBE7kR7CO3rVnA2E1sAsgmRGSsGBH6COs5pafbBspuo0KBIiMFGI9SSBjp+dV3uCLiA5IP0B/PFMeKuhWgS5B2JiD9o7bUn+IeK8pBkPsApmAe+MH6/6FbdMxVwHLLRJJbbrjJkdWMdZmDXt5QcLqIHVjv13G/fas/Y4e8tvVI0FyJI6wDEbjBB7HFF2bbsoJYARgEDP39fpVZQafYzVeQ1bakgnP72/wB96vHF2UMKpJnrJBPcr+UCl1i4Bhsz1Ek/2FXjltwkMAxDDBMxjsQM1q1szGlzhWc+cqs5EZHtA2iq3ZlIC4MCYwD2NR5a1sIy3Uk7qwkNBxEnBA9qH5hxptHTbfGn8QEtPSOm9KotypG8jOxZZDqI8R3MTEgSNhv6Zx1zRfK7DeUM64xpIzvMb495G9I+T/EZHlZtSiIzAI6gHfc7UeeaKrTa+Yr5mY+pMbwY2oTjK2jM1vF33KsFMT3EnYmN8n0n60By3lF9ZLXmIJBkie+AJxOd6AHxk4VQ6h1iMCNgPpP9hRnC86crCqRJkmQRmOxyRNScZpVQtMecw4GQDqBuT/0gcYG25zGaWH4buFQXNkrkk5BGTk4yT2nEmguI+IHtuNtBhSQciZMsDnpJPQfageZc54m41xQQVUapHQYM46wRM/0poY8kdXoKQ2v2LdptKPcZV2EAjOY3wMml7cGxXWxUYKqQ2cn+QY9DBofguYoREAkJuw1ZA3xmNs15y7jlt3hclmVSG0Eb7SDAiJB6bVVKtMPQVyi34l2LzmFBLMEYhVGA0CMTAn1r6HwXAcJYtBw5YOMMDJXbKqJx6+nrXzriuJRyzhgjEERuAJkD0gYovlhvBAyiUG7BdgDJM7qB3qsJJdKxrRubXO2tsBaM2wR5W3YYBKEgbfykiiOfc8tkHS+wzOFiNvU1kb/NX1ksdWZCgeUTAiB0gfWguZ3wXlWgb6ftif5v9KzzXaRuXgb2+NaBDgDsFn85E11Z0OWyEePYH0ryl36/8NR9XXw7eptBlz5oOo4kbH95rxuV27kHKnEGSG7+Weud+49KU2OVbObtxxEAMIEn8XePSao42yB5iDcUSJ1Q0zPl6RG39aMm6++zN+xjeFq3qYhGEbHMad4xvj2x0pB8SccLttVuIzKxDIRhtiQMbbzVR5gbRMgnUCRBlIMZ+34R1HrSt+ftqCjUqxpnEmdttlk7ev0qLTexew7lnLyfMytA/miQu3vG57ilty8Hvn5SkQYiCVA9IiOveam966UcMdKMB5lGTBXYbQs9N5n1obl3FSrNpLMhEx5QfrJj65pHH2YMv83BC20MatwIHpEx9c7mguY8EHhUUgEnckosZnufU0n4u64nSpVScbxg5AaTAMYmc1da526HyklTtn8jMT1peNdAa9F9vlzG4C1wOowdI0we2dzuTE770SOVqok7ExPtkbb9Rnt60t5fzMli2kEkGA6wJJ/COrRP+lOblu5cVfOAbchWI8gOZACgZnqTis+T8i7Bb/E8MuoSXdPwwQmrPcZj170DxXOPCWSihmOSMxjaCPKY6g4qniPA4O+FNy5dFxR5zbKgOQTp/macQR3Oafc0u2uHt21Crdus3lBznGIIzBiaLjxaTNRmhzNX8lpWDkeY5LHtmZAo/g/hpYL8SpQ6Do8wkP8Ah17yvUjJNOeN5wqTF4WoHVNOc6tpJiJn7dqzV/nIuXQlq4XYyNQb5YHzHMQT07DGaKUvBgfhvhFhnUIK6i5whMwBkST1mD+VHX+SIqjxLugHeT6CYXYiaQc2426H0tcMrAPXTjp3xRXww6K5fiHnIVdbYEzJAgg/UiDEejVJ7kw03tjDgbFsiLMtkaiVER3296uuPcEomgRsCdIGf+4+YmdhVnxD8RWrCsEUvcZoUfhUEHJPX03GaxdzmLXZZlA9sR6j+9GGOUtvoyizT2eVsxJusqAQTBkN7sMg7Ymr+P4ewyLrChDIUhIiclwZltu/WlPI/iJrCiNBJbOoEmBEFRI2kZPrRPH/ABU3Fulo2gShLgWz5LjaQIeQNIHmM52ECqrHLlY3F2I+L02yQrAk/wDaMR1k9T1gU25Za12VAILN2UkiD23JInIB2pFzOxcX5mVt8rHQ9fvg+ho/k3xSbNrQVBcHymdh2zMAnt2quSLcdbGd0d/HhHKwQM7g4gnO2O/0phy74lQfOBGekz6yOvv3pKxe65LCSx3JxJqHMEKkKw0Ebg49ZGMg1OkwWbA8Tw/E+QuVJBA0KoMgSMicYoXlPJ7gOpSrvJjQ6+UzKsST0I7Vl7CEjSu42Kjt3NRs8WyusF1IMGDmR1Efp6Vkq0go1nE8SyXGLNcNwiG1TILASCuPQbVVw98Ssgkkx8uJ9z/Whr3MrjoGvkFD5VbR/i9dysajA/Ea84bimVRG07Zj8utJJoVjzh+HghpB82xgKJgekf6004lotgrrW7Pm20Ebg9+kaYIpRw1kXtQWDHmMCdz+U065fwmkkP4mcaon6hTEZj7es0YzV0ZMV3bOv/40JjJKmYIOQf3+lMbts+ErsoYDc41DtA33/SqQt5LmllBxOqNwRM56z0r1uXuCZYBZwDEnvMnck+tNHjdPsI8t8WwAAsWmHfTM/WurO3OEvsZV7IHQMjTjGYBFdXQpR9j2jeHjbYYWxey0YVWYASD80QDAOBmM0HzZ1aZVoBkH5WBAMgfz95bG9dy61aTV4YAZZ80E7kwJx36CNu1LebcarJqZipHlVUbzT30z2moZN/WAJpXURVeN9ySztAb8II0zsDACgk4iCass8MAdXkkGbmqfLGApO8kn3zUuB4NmCu73LNwHBk6ROBCxIJE5xn0qV7iVtvpUlQZ1H5mYy0mATpJkGJJpGv3QGq0Q4q8T4aqfLHeBqBglgAY64Ik/pHikVU1eUOwjAmcRnHad6iL4tABlDwSQJhmJ0rhup395bekXHX3a6VhlE5YDzAbEkSBOD7mka2LR5xiEDUQQewOD0/pVV7giVnVpYgYGfr6E01s2VmWE4GDOr1Jk9fzyZori+HtWuGuMCcSZK5mJgb7Z6UlMBmDzo24X5gD5iQD91OZjqBWg5XxiOhc5AOBBMdzEAbEdeprFhy7EjJmSx3/f9qc8p417du55yqoNQ3YI3QaQcajjUdpFU1QTb8HcUr4ryzKAylVDBWMQVxAO2cAZr5rzHh3sMQGZgxkNv82YkEz9cjrWu4u7/wDyHUhctbEgMR4OfK1zBVlkHy7YjrWV4vmDXVEwCmAQIJyT0963gwr4m5tLS3U/0+n96p4BjqIt6lJwzT+ExAjpnM+v3Iu2jkws9Jb889fT9ijjA6rpUGPmJBJknEsesxtVE9UjX4PeLthd2mfbp7VfwvLLl21evKmu3w4DOWYYB7DEnbFQHCEDz6j+LMz6A9u0UPbSR5WAmSVOIA/UdI39KeCV7Miz/mxdVVwIUBVwowPznJyZJonlvBNdOhEPmyogkmM4HsN6AHJ2LD8I3JOABPT99aKvccoIRDsIwTOxEAgEydop+3ob9D1rujqQRvIAg9Rj9+lQ4IsoIVlYNIOoxg+vtGd6Wi5Mg407jcfv1qXiZgDP1p68B6C73BEGDBIGyn9/s0LwliXhjoX1E014Pldxhq1hT23/ADFQ4zhABLHSZgzABPp1pPkrQOQz+H7oXLBdM6dRMAyMfYximnhWrzeHdImYUNuTO0jb8j6VjhZ0qTKtGwHvE9sTV1pWkNOTkHc/71CSXaFaRqP+WJwp1aS2xkZAnvRdjm9phJTTIwT9c+89qSPzMuQoKnWBOsnysMZY9Ov1r22pgq6usGcocA92GwHfsKj8be2CjSWeN4cnS9u0x+YgeZsA5E+k4MHfFNBbscQmsKF0mApAgY6L9jWFfhbthWvLLLlGwJ04PTEZBor4S5gPHInyuDJefKAQZxifWqLGq7GpGuYxa8RQpVWgaYEDOCrD+teWeeEZDBlYwQSA6kSdh0/0zSa4LiXA9okacNuQ4OCWE59/96Lt8AgvMVUi2wkEmYJgncye/tScIpA0aP5wXUBmH80iRHQ/nS2/ygsfOG1DGoSQO228feh7d17U652MH5hnAbY6o6ScfSqLnEubnm1opGmS+AM5eMaszNOsbq0ahza5aYHm/wA1sz9YrqWJacCMn1JE/pXtC/yX7A/6H3NOYrZRArICTKYkRGSexJyPc0n4ngbhHiBG1MutWuQC3QlBqMY9JiOlC8p5TevjW6gaQTrcRBIOVJzpAgE7Zx1FG8Pyi1Glr3iDcgsME7qJwVkHMKc16Kjjh52dyWOJPhbHh2fEuE68sqOxlidjg5mJgdPTJssWiLfnXSmGgkeIS0neRqboB0kUVx/NuHH+I+h4GFJGImCFE7frGBFZq7zE3Wa7o0oq5d5JAOFVQ2DJAGAOp3rkUU3dbZy9vosucIAodoQrgKSdSiPU7wM7+8Ch790M2twQq7ArLMf/ABP3LGqOM5Zd1j5X8suQcDVpiO7CGE52FDc1uC0xIMqBgkMBEHYHP6VnFGpIuXmCvcBAC5kks2c9hk0T8V35SyiQUdQ5WD4hYSDJP4fNviTNZ/hL8y7tp3icZ7AZMnv0ori+PDkRqwgX5TEDAnr1juO9S0lsUDuWgG0+URGw3nv7RXvE8vciULEsQPLGk7HOemD9Kiyau+mdgMT6fTrTTl3MAAwaAQhY6iYMH5SIJiMYHQnaksSwXh+YaLXhkaDPmcEnUpxpYbaQRPeT1rvDtssgksFlUBWJmO+J2jfqRSXjuIYsSRgmQoEDPQDsJ2rxOEZiGEKAck79zGR0322o0EnqAPyGexAA6g56b+lULxNyThYgwPlXrsepx1r1yhcqGJIM6tx75JnI6feiFN1eqyTAJUwJn7k7bDenWuwJEbDcRcU6QFJHm6RO2+djMj0oPgmZD5QdQxJGDmCeop3w6XGWXKztA94G+SI+0+lBcxv+BBKCPQghj2I3Ao3ekjfkBcRdYtlmOOp2nfrPr9qDdrUjJ7Y/uKF4vmJckgETuPoRv29Kp4S35xIJ9B+9q6oY2lbKqFLY2Qp8ttB5j9fuan4jW5CnQSOgk/YCrhf8pCpAB/Z7n6UJeO2o/Q4g+1Tu+xTbcMxayrOTqgeYqRJ9iBBEbyd6Sc/tMzhSTAmMQN8yIHbf2qnlnFvdvgNN12iCWLAQILFPxAKDjFCcy49y7amUqreVVB06SSfKDkL6NnaoqLT0LR7d5QQupZOMzA9zMjEUOzuoAUnT7Hrucb094DmNq6hUggDB6COgGc7ZA70m4i4TELAnA3j2JP8AWsm+mZfmW8DeRhDLqO3p13xRqWLQBhmXUIjVj36TtsaUWkZSGC6TtOfbp70ff4lVuS4OrTBiI+0b01b0MaXh+IuqgCaXEAeXPTrOMyZH06UBxd58hmUdgAJJ9D0GPyoO1zQoPDBAG8GM9jiQfevL5YrquKYx51+YnJHzen6CjxTYaseWuYStsPbMgnzMSIPTsIkVK9zMsSNJUEz2AA/fXeg+GuhxBwZgNcyNiYMQuR1mc1bC6jrkdWKsI94B9cxSyx0Bxo0PB8wDW18oYLv0YGM/+Q/Srb/C2mXIgnqCB2nfffbtSXxmQjRDKD+E5HpBprY5taJnURkErggnMgdhSpO9MyChyJTkEx03/pXtC8WIdvOFzsMAekTXtNxCKue/EiNpE+Hbny27QJJxgEmFDdCYIEk+ageU/ESq5fTB0to1AMQ2YIGDEwJwDJjNIOM4Mpbtm6o1CGMGTnIB6A4z7e1dykauJVgAVBLlSQQQASdw0mATGnp9vVf1iehSS0O9V65ruhSdXzNEKSCCRDAEYIIiN/SnHAcM/gp4pDMCTDMNInKkkHzBd4nMUlf4+1XTDFbSAwdJLXD+EDA0jb6BvSqLfGanN/iGa6YlLZJ0mBOrSDhcYkRNck+copyVEJuUo7NNxTxkPuDqjHnn8Inpj896QcWutwpcQuScAZiM9/TcmmfLtTW/EuSrOJAONK9NIjtnbaKjwfFIg8MrrZwWhcbSJE74zvPXtXE7TOWnYkt3QznNxgDOfXqNioMRtOKa810WSoZoLLI0oYIxAwMbRk/SreD5cza7oO5+Uggz80DoDEDHemS8IgUtci2CI0kYkLEhYJ2znvuOu426M0IUty0C2Qgg6ojfeJzMf1obmom0oggajkjBGZ6ST7kUx4tSHHgrCqNILaoYz82223lGBmjrFtdEFQwbuBuDErPT36UkvrKhH2Y23ZGJbfEQfv8AlRDoQJMBYwZzjrtvn7CKa8dylUJa02oNgmIgmZGoTAgbR02qy5y1jbJnEgxGCBgR3/0GKRyoDF/D8DEtrUxB8ywekSRMT5uh26bgYcEt0EFAJEr5mOepAE/X2pieUcNo/wAQ6RPmKyZien1G3c1P+G8fyWLgUWtgFbZR+LVBgACR+tUSctxDTexO3AizkkvO+pTAj6dxFGJwTXVJuW00dTsemO/1HemPIAbt4WCy+I0aR0wJPtgE5NHPxFtrxsun+IJDESFGkEmd9R6dse1UWLI3TQyhJnzr4i5b4LghNKOJXfPf5pI+tK7N1hgdfrX1j4o+Ey/CeIjeW44QAkzrUNkzttG/XavlS2a9DFF8akdEFaNjw3CFEDt4aTMYZiIjfrt6GJoi3y1b3/xodZHm8+lHEncRg49JkV3KOZ2QA7qxBUAgeY6gsMc+oke9OPG/hbgbRdGpAdLxrM5VpyRIznORXO8E/QvBmX4PgddxmMJDGI6R6GOveo8Vy8vLatRGMkz3k9tyfvWjscyQi8PCOt3Z9RbaQIkAQf8AWoNzFLQHg2vOMFrkN03A7+pmn+CXhGeNmd4DgROmIZYmTjPeJPTem17kpCazpKk6SJ86zJEL1WBv0NVcPxY8ZncqisNyDGJjAzMT6UcvxGbSNaNsIWAIYkEMJJXOdIG56yIqTwy5NUI8buhdwnILjqxCSB3EN326+/oav5jyFiBcW3iIGqJkDpBPbfE19K4nlQt2hcQkXGVWY4IaRO0DbpFILHPACwaQdhIwZzXPNOD0Bw4i7/h/8J+Nc/xQGSCdMlYbbPUgex+larmPwzbtOW8LXqAUjV5pjBGyFdliNoqrl6aLuqCsgdNuuPtWls8wtPLPcOokeURiIMkk4OIj09K6Mc047LwcVGhZyD4X0jTNtkMymiME7Ft8Y2PTpTXi/gHgykQbdsNJFuBrJIyzHU0dN/rQa/EBQFQpWcqIyBJ69enrmh7nxPgjYkZM+oEHt0pZZoxdCuUSF74IS1fQ2La3OHX5hqAfMCdUhmiZ67Cj1+CeHtMbju2jcA4ImMkjftH60o4PnzgOdGoswQEdNRICnpk/0q29xV5Rca41pYWFtm4xGwIJAxkDbPsMU+L77aGikwtuTBjOi2Z6yue043jf1rqF4a8dCzgwPl226TcE+8Zrqt9fZS0fEeH4lLl0DQV1DSYJbp/LvEfpio/xd2yrHZLqsskQYMY7KdjjP0pZaIAJUtjc9+2e9VM2rUSxmOpknYR++1dDeqHbCk4jWQBq6Aid2Jxn+9PbHBltTBWZwcmfO2crvMQO4zWd4FpYCQDqEasgZ/Z6V9d/4e/D3Dsoa7bZvKAP8HTnHmZzM74jpBMkGg2ltitsX8Ncbwgwkrr0FTJcR80zknO/ruZpjw3JZBu3ASy6tIYwuuQSFA2AnJGOnoPqHLuDs2sjTMaZ8uAOgAx61RxlpXvsSEgWvKTEBtUzPXbauRpd2RcV7MEis9uT5DoAAmY822TJyZ7nFJ9LIbYguUbUZad/w6QI7H1rTXbL3XVQ4DHzG4R10yVQAyDsNQ/mp5y34ft2r1llAOmS07KNoz79Y39KhGPoko2YheUO9prpbTt5YMkltMARH29NqivD3LfEtw6L4lxCSyphYBj5thv19a+m/Eb2ktITpAV1fAHQ4+k0B/w44AGzd4hwrNfusQxAJKr5RJ99Rj1q0sEXvyV+FVfk+ej4R403J0DSNg11SD3yBOg5gRIBGaaWvg++AFUoFwCCxOy6cY9N6+ujhU/kX7CvPAtj8A+wpPgftfsL8bMLwnwjw4tBHQTiSpiYJMZzHfvUuP8AhvhksuVXQQuGkkz09Tk7Vth4ZJEKSNxAkTtVPMOV2ryaXUxIOJBx6imhinD/AJa/QyxyXkxvwxyDhglm8iDxlGWk7hSrfs1M/DnCtauOUHjsp0tJ3ZYJPQZNajhuT2rFtltg5M5JJkwDk56URwnD29CgoJ0j8PWKvc/DKVKuxAOXcGUVWWSBrCln0h+4ExM9a/P/AMUcvS1x3EJbACC6wUdlmQPziv1E3CWv5B/lH9q/OHxvwSrzLigmFF3H1ifzmqY78saCaNR/wi4Dh2TiDeQPDLp1bghSTHvjPpX0d/hXg73+IyQSTMyfqSfQVhP+F3w3Y4i1fa4WkXQBpnbSO31r6R8OcqHD2yuSCZzJMxEmfYYpm/zNtsSct+BOF0P4gIZneDpM6STpj/1iiLvwRwWoLiW28v0rWBx2/KgOY2tRUhGJG0CM+tLyNJtLRjLn/DqweMWI8MW9Q8uNYcR6bVfd/wCFlhyWOkliScbkmTW2tcRI+Qj0IoPmnO1srnBI8uOvShyGMzz63FoLAVRg9dtvyrKvxNrhtTm2CyxByScesAT2FW80+I7hFxHRlQZDk4k7DsJ7VjeOYGRqM5bUTgnaBH61zZYcpWRmrejTcP8AF3iXNI05ICxmfSTG3967iPiMMzW1MKAdTEAD3Gc9orCcJwxfxG8UI1oBlBnzEH8J/fSirdtgzK9xTgkaSSgwDAJxMxSvBSsDx1s0/MeaFHEAhSIBEkHGBPrEUDf5oAo8xE9D9zPr0pbwI8S2yNdS0q+cayQCZACqe5/vS/gFMOx8/mIxtuAI779Kzw3CxuGh7Z5g+g6WlgwMGc53Edd/bNGWOVoS7+WGzDGVDTIKKf8A1wZ2rJ3OLa0VEeuxyPX/ANgPvT3gbjMpJIjpJjJ2H9adRcIUanFUMDzZ5Mud/SupW3AySQpM9QZH3iuqVISjI82sultEcHAxBGiBjAAknGSaS3GmvpnNPhBndj4qGcQylu57zuZnfalP/wCuWOPEHqQn9zXW80H5KvJH2JvhXlhv3VRVBYeec4AgZyNokDEk19l5RwCcMwK3nZQICMx0DuVE9fWR2isBwXwY1kyl1wT/AC4x+tHjl9wf/a33rjzS5P6shkfLpn0RueDuKF4zmutGAbcR98ZPQCsUtl/529yTXiIx6k1zqL9kaNXZ49EUKvQRJ3+p617c5vPWsv8Aw7d4qQtt3oqD8s1D+/zHV8x1e+fyI9Krt8Qo2wPTA/KkbSOtefxEdaZX7Db9mh/jD/Mw9mNQbiyfxN/mNZ1+OqDcw6UXZtmmt8aw/wDscf8Au1T/AIxt/Ff/ADn+9ZT+Orx+N9a1yNs1v8ef+q/+c1JOZH/qP/nNY9eYTtqNevfPY1qkHjI2X/Nm/wCq/wDmP96wPOuFL8TdaCZOqTkmR1PvRYvt+zH96b8vVWUFt4z9+ldP+mTUnZfDFp7IfBXFmyt1dTLLAwGIG1adeeH/AKj/AOY1ieNvEXCE6+9R8Vxsc+2P1qeaEnNtC5IS5OjcnnX/AHv9zXf80HdvvWK1PHzeb6f1NSXiLnofrUuEkT4SRsW5kO7feofxidZn3rKjiX6R+/pXLxhNapeBaaNBxQtP8wkdun22oG7yiw2NMexoNOJarlvGmUpLyFSkumUXPhawdtY64I/tUf8A8WtdHcRn29aPW73qQf1pvll7G+SfsWW/ha3mXLT/ADKCPz/WiP8AkIAhWAjbEf7Ucj1aHHWh8kvYPlkKV+HoEBvTPaqG+GLgaVugAGQIO8R3jatAGHauim+STG+WRnD8Ikk+frXVqFHpXVvkZvlYLoM/6V7H7/0rUcdyRTJMqcwQBAj+cevpS298PtGoQQBknbr6SB6HOaWWFxNLE4ihFB6iprZo8cocqCIk46gZiAMZ39hULPLdSg6miG1fSYj3OPTf0pOLJ0wJkFVso7fWi7nK7gGYjPfoYJ2zmPeasbk1wTGwJAmQTBjaPrQcZM1MWPbH+1C3Jz/WnNrlmoEkmQxXABAiMt6Z39KAFvO1JxfkWmA+Fq9IoZ+Hzv8AlTNrODEVSOFG5xTKwi29YABG9DPw5j5acPwvY++fvXg4XtP1qiYyYkNk9orn4b9mm7cMSf8AfNTHL8f6U1hsU2009B9ak1xj0H0pp/y78/39K9/gT6fSaPIZTYqVZ3qa3GGOlMV4Gfwiat/5b6UVNoPyS9ijQOwn0Jqae1NU5f1kVaOXao2icxtW5s3ySFDT2x+VeJbNOP4LcRipngR1+lBuxHJvsW6Wr1Upn/Djeomxnb6TS6BYCqkbVcik0WtmTgfv3q1bJnafWho1gYtn0r026P8AAM9PaK8fhyd4+i5oaACJaq5LMf7UX4OKmU/3omKFT61J/wB4q2elcLJ/vQoAOK6r9B/ZryjSDRvuJUQfb+tA2fnA6fsV1dXoHo+DL80Om64XADbDA+1LuIuEDBI9q6urz5fiOB9hfDN5W9Ij0yNqra4cZP39v711dWfQCtWOfXf1rnG37711dUl2IQdBnA/YqmM/vsK8rqYx6R5h++9WWkEbCurqL7MeaB2G9EhRIx0/vXtdQ8hByP6foa7hxKmurqdjHXN/32qzhzO/eurqDMiYX9/epouDXV1MYhHmP76Vei+b9966upUBEtAnYVTdG/7611dRMemrrQwa6uoGPVUTVq7V1dQAUX0HapW1EDFdXUUA9Rf1qniD+grq6igklQRsK6urqAD/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8676" name="AutoShape 4" descr="data:image/jpeg;base64,/9j/4AAQSkZJRgABAQAAAQABAAD/2wCEAAkGBhQSERUUExQWFRQWGCEZGRgYGBwfFxkdHBoYGBsaGBodICYeGh0jHRgbHy8gIycpLC0sGB4xNTAqNSYrLSkBCQoKDgwOGg8PGiwkHyQsLCwsLCwsLCwsKSwpKSwpKSwsLCwsLCwsLCwsLCwsLCwsLCwsLCwsLCwsLCksLCksLP/AABEIAMIBAwMBIgACEQEDEQH/xAAcAAACAwEBAQEAAAAAAAAAAAAEBQIDBgABBwj/xAA+EAACAQMCBAQEBAQEBgIDAAABAhEAAyESMQQFQVETImFxBjKBkUKhsfAUUsHRI5Lh8QcVU2JygjNDFhck/8QAGQEAAwEBAQAAAAAAAAAAAAAAAQIDAAQF/8QALBEAAgICAgICAAUDBQAAAAAAAAECEQMhEjFBURMiMmFxkdHB4fEEFEKBof/aAAwDAQACEQMRAD8A+3mo6sxUqiwxWMeEGd/pUbN8MTH4TBoPjeL8NgTtnAOTtmOp+9R5Px4a2CcEnqTn1BPcdKl8iuhOW6GVeG4O8Uu4zmLBotwTIEdiep9P7VLieBF0ghiPUH9P3GTQWXlfE3K+iPFcedOBHcHcyNhE5+lJD8ReHCsgiTHYACJAEx61PmXGeECl5CST5WBwRMe/3qvhDZu6luxmNJEBpO4GP136965JSm57dEW232GXWVwjO4ZQdQIPlI3AE9DOetLuIstfZtAQHLCQMjEkDfB+9e8ztCIt3cKIjaOnYATt980GOaOgt6SAREtk5BgzOIycY+apuSc/s9Cvb2D2LY1qHlyTDfhRdXyzCknY4Izio8y5YU4hFDlk0yHCmBJKlRE7SScx09KaWea2k8WAfNJXqCZaG82e2+00vTmxvXHiLalNJE9juYGBnOwq141HiHXQg4l1JcLjzLIJ8o369BM4zil/AcxV7htmSflBMxbXUCYGxMdekzvWq55y1GQC2IZiQzR5YmRkydSjHXpSTh/hvwbjXLNzxCYlYE4me/p9jSRyQVq/0Mmuh2thDaYIksxIDTOlVInG4Leo6mIij+F4B1U3Aw0rOT8qwOhONzH37GlfJ+IdbuhhDaTCzgmcQP1pt/G3AsbAGIMHUdUEDocz9qg8kXXJCWvJbysKXcLJLZJJyV0jqDAlp6SYFNbXMlQqFAE5ckR0ER77TWX5VxJLkAaQTMCAIUhQJ2H6UwbiiCwUKcGO4GQQGOOpyegwaeOR16Cmx03FhQHaTiEIM77g+siKU3ucErc0q5MAnSOphSYH296YcHwIFlrdx0kMQkESpImO8zOMyKacqshbQSflkT1OTn3q/wADk1yev6lOLYDy/kzrbWbhViZMDoQDp95604s8MqbDfc9T1ydzVFnhjgapAMmQCxPTUe4xn0q+9dCiT++grsjBRWkVikkRVG1GTjpgQM7eppFxfJIuebNstO5neTj+1F825s1nRJXzGN/aaH43mniIoBVJJM6ug2j0M1y5skKafa6JzcWU8VzFIUDyDcyfeCeuQMe9K7F92ZTqVRMSwJQaSWggRLA537dqI5jYt3DLRK5LTkkCFAJ6bmKGsFHVU80Kp06Rjcyes+vtXKsiuyYyXmNhSCt57jTpJLYx9Ns9O9H2uML7GDP1jBEE+n61nOF5P5wbbAMDOojbJ2BxP0+9EW+PdcXbdzP4xMnP2FF5JS6ZrH55uBEsDPWMD37DaqhzNNRC3B22/rXvBIqr5VB1ZYMx2j1H5etEcDblpCqttRgLnJzJjA/3rojCWRJ8iit+Q2w2MGfWra4V1dqVKiyJCurhXUQnleV6aoucNuQSCev+m1ABHjdIQlwNI3kTigua2C9oG1H83bpP9qjzPhLhtMAZJEyTAGZIgZPX7UB8PcYyym6hfL3UA/KQMRJMex+kptO4y6Jt7plPIjeF53a0QunA6EmJI7/nue0U5tc2AbS1t0yQDpwQM7igL4vkM+lkLQpBZSsS5nsMYk96miXmsoYViFGpWGknqIO0fkalH6vjGxVrSPeacxtPAZVcBsSobpBIE43ic0muW1sF9WsKQNDAEwDO4kzG32xTXxzbfzWgkzqygQjq5iZOBjtSnjOMeSCoZSMepMCQewjpg7ipZZN/qJJg44cuFdQ+hiS2IMb6jHzb5MVdx78OEVgoa4wnc6SCMY2OM/eiuXcmZrQ8UspXClfxE58wzqG3Ug5oSxzDQ2i8ikEYJwCBJBxsP+3fC9JoLHq+rDWhbxPBi5kuyGAxEgalOAF7mP0qzlvLwB4YfJyxiSRuq5IgQNRH61DifmWJCtnTMsuZOw9J22odr5JjSyqchiDAI9dp6fvHPVPoSiXOOY6fkVgxgTBGxyQN52rIcdzNzftQzKWugGDjLacfUjFO+Y+NbVJiGEHyyMjUJafmk5U7QKN5Pyvh+KsAT51uEiQYUvAGlj1AAKmd/tV04Y9sZUuxpy++1lV8a02rOXA1mDuB0yASBtO+KE5hc1W0YO4dxMEEYOob/SIG9OOFcpba1ckgH/5G0hpJl2gZBPefpiqOKXh1ZCcBQJg46EFszg7R3rjyyxqVx3/Qm6vQZy3gbItqpBtvuV1sWmT1PTrtR15NTBdSKFnUQdTHM7b9ZM1n+Num6w8ESQBDBTtkYwZmq+U8UouBVOosf8QNIGk+XrB6/KAZA+tVxylPsdOzS8v5WrGbZtsg+ViCXJP/AHz07Co83ttqtlW0LcgFmPygDBYnrviqxYKPBUXFLycNoQxACjoI2InfrRPMb1piqv5dBDDSdiMiT0O9XnkhGPCT6GdVRVwl822KAy5IJYLlycAkdpBk756jNG8Xxpa7/D6oLzn+VQJkYHXE0GbFlyDadrZuz51BJ8oAgHZVwJHWrOLNkXmuSPHVcEkhQADEgncD9dqvGUWtMKeuwHnHK0tpqdneVKr5oBbGnETEd+2d6W8LxjiwChUiPDJADMWYnOQCAY29etOLvPLd60zXQF0zpTcmV+YjGNxPSkqcbYt8Qly0W8L5nTTGkiNAzjfO/aK30u0/5Nq9D/hPhz/CDXiS8aiMQvWCOvT7VkuY3bgueEsMD/KMHttJnrWo4rnqPb8zgpBlVbzkGVAkgZmcDt7VkP4sI4NidIYnzEAjpuMfWo5ljSSSQs68DjlrW1JRz5ysqQwA3JMziIH5bU1W6Zl8oPkIJBPlIkdDkdayX8L4zt4lvSxaQQRB67gQe9P7Fo6FXUXVWxK4EkdAZJn7A1NOPTQofwlskrqUDX8ukf4g2klsRiM+lP7arbAyV9z7DPSayHNedaSrK/8AiAbKrQoMY1HJxj6Gq3+KoMXNR/8AKVIPpHv+nauqDjF1FDxaRp+bc2ZVHhozEicbjtjrnoO9Cn4jBRpBDLvsDP17e1JuUcYxuAozHzeRWMswAM5OB5enoKcXGS45DKUfVOorI7do++KLuW7/AIDbZZ/zpjkK5HQj/QH9a6i25dcJw6R/4/2rqX45+w1IaGvK9NeTXYXOImhxwKDKqAYA7bbbbb0RNUvxIVgrSJ2PQnt70LBoqZyxZWUlT5dsZ2M9R37YqfD2yMCAO3QdoNe8TegQMk4ilLcxu2yLbhs/K4Xf/tJGARnPX3mZSyRiI3Qp59xDm+LMnUTKgZDY2kyABvTDlfH27QK3yiOIzI0kRjST03GKF5/xWogaCpIIL4wvZh6z+5rPcUUGlS112UDSBpAHmMQu5E1xLIoSbRDlT0aPifiYXVZUSE6sT9MbdfyNCcNwnhkG6wJUQoyUtk5BQtmRH76z4UMqiSA7gbxI3ILERJyRS/mpuYUQyLnzbA/pE96hLNNu7A5Nh/F8VrIZyviKMEbEZJEiN5IOaG8NEUlWJYtsMkDfzH0me+B3pXcuQDLW4AmUQBt+5GPehLfMvCV9JJDMrHY7gzPrtt2gzU7lJ/YF2Mm0OrWjd6knJJ3J1SYJiZnbaqFti2htoTc82sMxkqRAUEggtAUCO0VHknPOFtoyXAGLg4EksuPKZ39xHSp8Bwdhipt3SCNgV8sZJknDT3x1jvSu15B0eXOfuuovBY7djjeBgHv1ye1AcfzEMrEDG+BPYH/x2Gav5tyTQxu2xqO4TGmTvpE4OcDI+tDcDwdy+pBldWGVsSB82fyO30mkqK2wF/KuDu3rR0XRqAMgMQwO2kgY0GPcetV2eXXCX1XR4ikY1EsVQKuCxHfEA7RtR9wkWVVEC6BA8uFHyzjETvB7d6v4fiTpBLM5U+YOQNOIx1j+gqqytdq0GzQJdi0YAEAdZIxBnvHpvQXgh/OzDSRJk48uIx03ME9qD4v4iRQNT56Dsfp96WrzpS41HyKZ0j8Xae9RjFy8GNLdu3LlpjaGkqcEuJIGTA64zWfHAW1Ql+Ia3fMkeJPhtLEbgGIzPsOxqriufam18PbAnBAyD0IUdOs7elFc04171pJdbVwFiqjVqxBAjpJyJruxxjjVV/cbozXEceQPNpLGICmTk/lAyaZ8r5w9vWpXLgAqyEwNwR2iAQDM79KUcLxqXL6/xhutaXWfKPNJOc+rb0748DjCXt2dI0FVLOxZn7hog4jyscQMxV4Qg9rsKoo5jwysWa0+kgwEJUk4yQwwc0sZGGCGPWTgz+hHeh2VgFBdCYn5iSDJGkiPm6xtU73HXQdEaoHUZjMjPT2qclKzMeheItob0qbbHQpBUkzONIJ07Ux5Fz20SEdT7knr+lI+Vc0sopm1/iTMPBWNyNpzA+k014DjLCIpuKLmrUSqk6hsFPbfsTgzTcU+tGoZ2+QXGveR20szGSsqq40hfQEnrt0NOORcQ6hbd5CGQFZCypEwOkjr9DVXI+eWRATWNTQVYrCdJ6H7zin3E8cqKWg5EyB9BJrsx0lZSKXYFxnw8txxcVypAECJWB0jEVLieU3LhLm5ocYTT8uIILKfWcTRicYJVdYZmOwG+J6bCOtFK07VTTKJJmeucj4mTF8Ae7D3xOM9K6tIK6iHijw15UWuV6rSO1CxiFyyD6eo3H3qB4aWksSOg9fcHb0rzj+KFtCxntj1oTh+NfQpADT1yBHfvGwpXNJ0I2rLOY8Z4MMflJhvQQcz3233oe7zRbl0WFmY1EjYDcZE9KBt2HuPch9NotBW5HzESQvtiPeemU1svYd9LiGOnWsiYBJXzSMSQIByO9c2XJX4uiTl+wfxFow6sq6rZPkiSUJ8tyZ3MRjMis/xZ1B/NaGkkEwVLebIXVkwV2jE1TxHORdYhWKlAZBMqNpUGJVTjc7gUu4nnevCRI2XJ2z5Z75P1rik0/wok99B3F8fdIUs58qgLpiCNhqH9fTaqk4nUDrZh0wDMEknMUrfiME6jqBzuRv7ST9ulUW+I1lg5cEzDDUe+4nAmPv9KVRcnRuxra4i0gIYFYOBq3kzM7dN47ilfEXyzkBfKcEEYzVh5YAQ8XGWf/sMSNgQoMnOdz0GaN4P4eF1WCsZxkTpE/SJH8tFx4gO5Xy43bRd3AM+WcAacFnMTvGxoy5Y8oUN4m5OkgERk46rmYP2obj+TWreoeLIEYYzmNzp29qnwHHrYcOXDQMnMyYkGckdJzMCpy80ZkxxfhqIZnzEESO8kTGPpUD8TNjQqgiREQQD0g9KI5hy/hLksLnhtmV1AA7kEZ2MH7R7o+JBFwm0F0jbW4kDGxzBzG9Klb2jUN+Xcwa6DiWmJMQvX+m9V8y4di+lzpaQ22/b/wBY6j+tZq5zl1YgFQQd+nUekj70Hb5kS515jEiTJ7ZOwq0cPkZQ8j3h7A8TUFn0GSTkEn3poOHVAbruQQvlAA2nMz1IkR674rOnjdKgI7byZHf6+tW+E13zawxnKHGM5EdesVknfdGGg5o1+UQCyGHzKJICwvodzG8/rUeMI8RbJjSE1FgOnyyfUmd52qHEX7dvSjEFwBDQRsOont0qYuNfUDUq6p1Tk/YbnpH50O3pAO4bnQlQlpTbtj5CDLDBMxuMA9aJ5l8UM9hbfhhARn1AJ0j0A2A33quzy3iLgRLwQWFZp0aVYhiW1avmK5gDsM0y4TkVkKLdxS8/i9B6iBIA3qryRxfWLDaRh7loqfNIn1E+kH+tTSyo/ERjZmJnp753xTTnvB8MpIt6kYZ0Op2wQQdwY7zMUs4SPGCXIbIhtUKcGfN+8iqqbq0NYQOHdLcFLhtsf8PTGnUT5uhJHajOV8docBEuN00l86sbYwSQfvTXlfAgXdQMoiMyjcACYVsdO9CvzAAshXJk4wTMdR+lCWS9AbH/AAcBgygTjeRnpAw0/wBa03KeCbSSxAUDSSTkbFt+nr9qwCX9cFleT69tgOvSn3KL1635rTO2qB4ZAMwdi5OABid/Wthq7Zom5s8uUqcGGgwTsRsQd+g61b/DjSF1EFQBI3wP3vStl4m4QCEFtt/Dc6gJBOYEkbAigOdPxNk+VpUjJBziMySCDjpO9d8nSui914NUiQAJJ9TvXVlOF5s2gS2o94P966of7mPoHyIbczvEIzKJAmSCOzA+sjEfSquWc9VnCM4JYYkFc58sHM4P2FLeN5MytIvXAhYhgJBBM5xGCIg7fSl3H8I/iIwKlzkswjxBuD753jfbrQlJqV/4BezTcbz+2NYJwshiBMYBzHoR1oDgeeqoVUZHQLJwdU7zgkDqI9N6z/MuF8S0Vki4wyisQQPwknI9YgGT1pZxVi7ZATUUwIVwA2ABBgHXMASMf0jPJO7sVtml5nzFbiuFMu8Bm0llUA6oHrBj/ahuLCGzp8ZbhnC7Lidlk+vmk0i4fmapq8GfFaAVfcCPwgkAGSfbNF3b1olUZSTpEiYJIxIIyswTvXPOblom3YoNvx1eFFoqQWhDt10n0Hr09ZFvG8st+V7Z0sIxbntA805Igny53+jG2zNaa1ZnXMg/gAgTJ22ESYB9aUpxxtqRK9/KcidpI322nqe+FpqwFtjhLijxCQQM+GRAj5dbCCeuDj70CvPQJQJkZjVOZmYMT0+9RvfEIYEadTgEzjQWUfiJ9p1jIjFD8FxNt7niIPMBo0L8oiCNTEyTgnB6yaoloNBXG8zuXwC7FQoABEQAOhnBiT0mSaEPO7gdkDmWWPwnEdMYx2qtb5uOdRJVQWI1aQBE7kR7CO3rVnA2E1sAsgmRGSsGBH6COs5pafbBspuo0KBIiMFGI9SSBjp+dV3uCLiA5IP0B/PFMeKuhWgS5B2JiD9o7bUn+IeK8pBkPsApmAe+MH6/6FbdMxVwHLLRJJbbrjJkdWMdZmDXt5QcLqIHVjv13G/fas/Y4e8tvVI0FyJI6wDEbjBB7HFF2bbsoJYARgEDP39fpVZQafYzVeQ1bakgnP72/wB96vHF2UMKpJnrJBPcr+UCl1i4Bhsz1Ek/2FXjltwkMAxDDBMxjsQM1q1szGlzhWc+cqs5EZHtA2iq3ZlIC4MCYwD2NR5a1sIy3Uk7qwkNBxEnBA9qH5hxptHTbfGn8QEtPSOm9KotypG8jOxZZDqI8R3MTEgSNhv6Zx1zRfK7DeUM64xpIzvMb495G9I+T/EZHlZtSiIzAI6gHfc7UeeaKrTa+Yr5mY+pMbwY2oTjK2jM1vF33KsFMT3EnYmN8n0n60By3lF9ZLXmIJBkie+AJxOd6AHxk4VQ6h1iMCNgPpP9hRnC86crCqRJkmQRmOxyRNScZpVQtMecw4GQDqBuT/0gcYG25zGaWH4buFQXNkrkk5BGTk4yT2nEmguI+IHtuNtBhSQciZMsDnpJPQfageZc54m41xQQVUapHQYM46wRM/0poY8kdXoKQ2v2LdptKPcZV2EAjOY3wMml7cGxXWxUYKqQ2cn+QY9DBofguYoREAkJuw1ZA3xmNs15y7jlt3hclmVSG0Eb7SDAiJB6bVVKtMPQVyi34l2LzmFBLMEYhVGA0CMTAn1r6HwXAcJYtBw5YOMMDJXbKqJx6+nrXzriuJRyzhgjEERuAJkD0gYovlhvBAyiUG7BdgDJM7qB3qsJJdKxrRubXO2tsBaM2wR5W3YYBKEgbfykiiOfc8tkHS+wzOFiNvU1kb/NX1ksdWZCgeUTAiB0gfWguZ3wXlWgb6ftif5v9KzzXaRuXgb2+NaBDgDsFn85E11Z0OWyEePYH0ryl36/8NR9XXw7eptBlz5oOo4kbH95rxuV27kHKnEGSG7+Weud+49KU2OVbObtxxEAMIEn8XePSao42yB5iDcUSJ1Q0zPl6RG39aMm6++zN+xjeFq3qYhGEbHMad4xvj2x0pB8SccLttVuIzKxDIRhtiQMbbzVR5gbRMgnUCRBlIMZ+34R1HrSt+ftqCjUqxpnEmdttlk7ev0qLTexew7lnLyfMytA/miQu3vG57ilty8Hvn5SkQYiCVA9IiOveam966UcMdKMB5lGTBXYbQs9N5n1obl3FSrNpLMhEx5QfrJj65pHH2YMv83BC20MatwIHpEx9c7mguY8EHhUUgEnckosZnufU0n4u64nSpVScbxg5AaTAMYmc1da526HyklTtn8jMT1peNdAa9F9vlzG4C1wOowdI0we2dzuTE770SOVqok7ExPtkbb9Rnt60t5fzMli2kEkGA6wJJ/COrRP+lOblu5cVfOAbchWI8gOZACgZnqTis+T8i7Bb/E8MuoSXdPwwQmrPcZj170DxXOPCWSihmOSMxjaCPKY6g4qniPA4O+FNy5dFxR5zbKgOQTp/macQR3Oafc0u2uHt21Crdus3lBznGIIzBiaLjxaTNRmhzNX8lpWDkeY5LHtmZAo/g/hpYL8SpQ6Do8wkP8Ah17yvUjJNOeN5wqTF4WoHVNOc6tpJiJn7dqzV/nIuXQlq4XYyNQb5YHzHMQT07DGaKUvBgfhvhFhnUIK6i5whMwBkST1mD+VHX+SIqjxLugHeT6CYXYiaQc2426H0tcMrAPXTjp3xRXww6K5fiHnIVdbYEzJAgg/UiDEejVJ7kw03tjDgbFsiLMtkaiVER3296uuPcEomgRsCdIGf+4+YmdhVnxD8RWrCsEUvcZoUfhUEHJPX03GaxdzmLXZZlA9sR6j+9GGOUtvoyizT2eVsxJusqAQTBkN7sMg7Ymr+P4ewyLrChDIUhIiclwZltu/WlPI/iJrCiNBJbOoEmBEFRI2kZPrRPH/ABU3Fulo2gShLgWz5LjaQIeQNIHmM52ECqrHLlY3F2I+L02yQrAk/wDaMR1k9T1gU25Za12VAILN2UkiD23JInIB2pFzOxcX5mVt8rHQ9fvg+ho/k3xSbNrQVBcHymdh2zMAnt2quSLcdbGd0d/HhHKwQM7g4gnO2O/0phy74lQfOBGekz6yOvv3pKxe65LCSx3JxJqHMEKkKw0Ebg49ZGMg1OkwWbA8Tw/E+QuVJBA0KoMgSMicYoXlPJ7gOpSrvJjQ6+UzKsST0I7Vl7CEjSu42Kjt3NRs8WyusF1IMGDmR1Efp6Vkq0go1nE8SyXGLNcNwiG1TILASCuPQbVVw98Ssgkkx8uJ9z/Whr3MrjoGvkFD5VbR/i9dysajA/Ea84bimVRG07Zj8utJJoVjzh+HghpB82xgKJgekf6004lotgrrW7Pm20Ebg9+kaYIpRw1kXtQWDHmMCdz+U065fwmkkP4mcaon6hTEZj7es0YzV0ZMV3bOv/40JjJKmYIOQf3+lMbts+ErsoYDc41DtA33/SqQt5LmllBxOqNwRM56z0r1uXuCZYBZwDEnvMnck+tNHjdPsI8t8WwAAsWmHfTM/WurO3OEvsZV7IHQMjTjGYBFdXQpR9j2jeHjbYYWxey0YVWYASD80QDAOBmM0HzZ1aZVoBkH5WBAMgfz95bG9dy61aTV4YAZZ80E7kwJx36CNu1LebcarJqZipHlVUbzT30z2moZN/WAJpXURVeN9ySztAb8II0zsDACgk4iCass8MAdXkkGbmqfLGApO8kn3zUuB4NmCu73LNwHBk6ROBCxIJE5xn0qV7iVtvpUlQZ1H5mYy0mATpJkGJJpGv3QGq0Q4q8T4aqfLHeBqBglgAY64Ik/pHikVU1eUOwjAmcRnHad6iL4tABlDwSQJhmJ0rhup395bekXHX3a6VhlE5YDzAbEkSBOD7mka2LR5xiEDUQQewOD0/pVV7giVnVpYgYGfr6E01s2VmWE4GDOr1Jk9fzyZori+HtWuGuMCcSZK5mJgb7Z6UlMBmDzo24X5gD5iQD91OZjqBWg5XxiOhc5AOBBMdzEAbEdeprFhy7EjJmSx3/f9qc8p417du55yqoNQ3YI3QaQcajjUdpFU1QTb8HcUr4ryzKAylVDBWMQVxAO2cAZr5rzHh3sMQGZgxkNv82YkEz9cjrWu4u7/wDyHUhctbEgMR4OfK1zBVlkHy7YjrWV4vmDXVEwCmAQIJyT0963gwr4m5tLS3U/0+n96p4BjqIt6lJwzT+ExAjpnM+v3Iu2jkws9Jb889fT9ijjA6rpUGPmJBJknEsesxtVE9UjX4PeLthd2mfbp7VfwvLLl21evKmu3w4DOWYYB7DEnbFQHCEDz6j+LMz6A9u0UPbSR5WAmSVOIA/UdI39KeCV7Miz/mxdVVwIUBVwowPznJyZJonlvBNdOhEPmyogkmM4HsN6AHJ2LD8I3JOABPT99aKvccoIRDsIwTOxEAgEydop+3ob9D1rujqQRvIAg9Rj9+lQ4IsoIVlYNIOoxg+vtGd6Wi5Mg407jcfv1qXiZgDP1p68B6C73BEGDBIGyn9/s0LwliXhjoX1E014Pldxhq1hT23/ADFQ4zhABLHSZgzABPp1pPkrQOQz+H7oXLBdM6dRMAyMfYximnhWrzeHdImYUNuTO0jb8j6VjhZ0qTKtGwHvE9sTV1pWkNOTkHc/71CSXaFaRqP+WJwp1aS2xkZAnvRdjm9phJTTIwT9c+89qSPzMuQoKnWBOsnysMZY9Ov1r22pgq6usGcocA92GwHfsKj8be2CjSWeN4cnS9u0x+YgeZsA5E+k4MHfFNBbscQmsKF0mApAgY6L9jWFfhbthWvLLLlGwJ04PTEZBor4S5gPHInyuDJefKAQZxifWqLGq7GpGuYxa8RQpVWgaYEDOCrD+teWeeEZDBlYwQSA6kSdh0/0zSa4LiXA9okacNuQ4OCWE59/96Lt8AgvMVUi2wkEmYJgncye/tScIpA0aP5wXUBmH80iRHQ/nS2/ygsfOG1DGoSQO228feh7d17U652MH5hnAbY6o6ScfSqLnEubnm1opGmS+AM5eMaszNOsbq0ahza5aYHm/wA1sz9YrqWJacCMn1JE/pXtC/yX7A/6H3NOYrZRArICTKYkRGSexJyPc0n4ngbhHiBG1MutWuQC3QlBqMY9JiOlC8p5TevjW6gaQTrcRBIOVJzpAgE7Zx1FG8Pyi1Glr3iDcgsME7qJwVkHMKc16Kjjh52dyWOJPhbHh2fEuE68sqOxlidjg5mJgdPTJssWiLfnXSmGgkeIS0neRqboB0kUVx/NuHH+I+h4GFJGImCFE7frGBFZq7zE3Wa7o0oq5d5JAOFVQ2DJAGAOp3rkUU3dbZy9vosucIAodoQrgKSdSiPU7wM7+8Ch790M2twQq7ArLMf/ABP3LGqOM5Zd1j5X8suQcDVpiO7CGE52FDc1uC0xIMqBgkMBEHYHP6VnFGpIuXmCvcBAC5kks2c9hk0T8V35SyiQUdQ5WD4hYSDJP4fNviTNZ/hL8y7tp3icZ7AZMnv0ori+PDkRqwgX5TEDAnr1juO9S0lsUDuWgG0+URGw3nv7RXvE8vciULEsQPLGk7HOemD9Kiyau+mdgMT6fTrTTl3MAAwaAQhY6iYMH5SIJiMYHQnaksSwXh+YaLXhkaDPmcEnUpxpYbaQRPeT1rvDtssgksFlUBWJmO+J2jfqRSXjuIYsSRgmQoEDPQDsJ2rxOEZiGEKAck79zGR0322o0EnqAPyGexAA6g56b+lULxNyThYgwPlXrsepx1r1yhcqGJIM6tx75JnI6feiFN1eqyTAJUwJn7k7bDenWuwJEbDcRcU6QFJHm6RO2+djMj0oPgmZD5QdQxJGDmCeop3w6XGWXKztA94G+SI+0+lBcxv+BBKCPQghj2I3Ao3ekjfkBcRdYtlmOOp2nfrPr9qDdrUjJ7Y/uKF4vmJckgETuPoRv29Kp4S35xIJ9B+9q6oY2lbKqFLY2Qp8ttB5j9fuan4jW5CnQSOgk/YCrhf8pCpAB/Z7n6UJeO2o/Q4g+1Tu+xTbcMxayrOTqgeYqRJ9iBBEbyd6Sc/tMzhSTAmMQN8yIHbf2qnlnFvdvgNN12iCWLAQILFPxAKDjFCcy49y7amUqreVVB06SSfKDkL6NnaoqLT0LR7d5QQupZOMzA9zMjEUOzuoAUnT7Hrucb094DmNq6hUggDB6COgGc7ZA70m4i4TELAnA3j2JP8AWsm+mZfmW8DeRhDLqO3p13xRqWLQBhmXUIjVj36TtsaUWkZSGC6TtOfbp70ff4lVuS4OrTBiI+0b01b0MaXh+IuqgCaXEAeXPTrOMyZH06UBxd58hmUdgAJJ9D0GPyoO1zQoPDBAG8GM9jiQfevL5YrquKYx51+YnJHzen6CjxTYaseWuYStsPbMgnzMSIPTsIkVK9zMsSNJUEz2AA/fXeg+GuhxBwZgNcyNiYMQuR1mc1bC6jrkdWKsI94B9cxSyx0Bxo0PB8wDW18oYLv0YGM/+Q/Srb/C2mXIgnqCB2nfffbtSXxmQjRDKD+E5HpBprY5taJnURkErggnMgdhSpO9MyChyJTkEx03/pXtC8WIdvOFzsMAekTXtNxCKue/EiNpE+Hbny27QJJxgEmFDdCYIEk+ageU/ESq5fTB0to1AMQ2YIGDEwJwDJjNIOM4Mpbtm6o1CGMGTnIB6A4z7e1dykauJVgAVBLlSQQQASdw0mATGnp9vVf1iehSS0O9V65ruhSdXzNEKSCCRDAEYIIiN/SnHAcM/gp4pDMCTDMNInKkkHzBd4nMUlf4+1XTDFbSAwdJLXD+EDA0jb6BvSqLfGanN/iGa6YlLZJ0mBOrSDhcYkRNck+copyVEJuUo7NNxTxkPuDqjHnn8Inpj896QcWutwpcQuScAZiM9/TcmmfLtTW/EuSrOJAONK9NIjtnbaKjwfFIg8MrrZwWhcbSJE74zvPXtXE7TOWnYkt3QznNxgDOfXqNioMRtOKa810WSoZoLLI0oYIxAwMbRk/SreD5cza7oO5+Uggz80DoDEDHemS8IgUtci2CI0kYkLEhYJ2znvuOu426M0IUty0C2Qgg6ojfeJzMf1obmom0oggajkjBGZ6ST7kUx4tSHHgrCqNILaoYz82223lGBmjrFtdEFQwbuBuDErPT36UkvrKhH2Y23ZGJbfEQfv8AlRDoQJMBYwZzjrtvn7CKa8dylUJa02oNgmIgmZGoTAgbR02qy5y1jbJnEgxGCBgR3/0GKRyoDF/D8DEtrUxB8ywekSRMT5uh26bgYcEt0EFAJEr5mOepAE/X2pieUcNo/wAQ6RPmKyZien1G3c1P+G8fyWLgUWtgFbZR+LVBgACR+tUSctxDTexO3AizkkvO+pTAj6dxFGJwTXVJuW00dTsemO/1HemPIAbt4WCy+I0aR0wJPtgE5NHPxFtrxsun+IJDESFGkEmd9R6dse1UWLI3TQyhJnzr4i5b4LghNKOJXfPf5pI+tK7N1hgdfrX1j4o+Ey/CeIjeW44QAkzrUNkzttG/XavlS2a9DFF8akdEFaNjw3CFEDt4aTMYZiIjfrt6GJoi3y1b3/xodZHm8+lHEncRg49JkV3KOZ2QA7qxBUAgeY6gsMc+oke9OPG/hbgbRdGpAdLxrM5VpyRIznORXO8E/QvBmX4PgddxmMJDGI6R6GOveo8Vy8vLatRGMkz3k9tyfvWjscyQi8PCOt3Z9RbaQIkAQf8AWoNzFLQHg2vOMFrkN03A7+pmn+CXhGeNmd4DgROmIZYmTjPeJPTem17kpCazpKk6SJ86zJEL1WBv0NVcPxY8ZncqisNyDGJjAzMT6UcvxGbSNaNsIWAIYkEMJJXOdIG56yIqTwy5NUI8buhdwnILjqxCSB3EN326+/oav5jyFiBcW3iIGqJkDpBPbfE19K4nlQt2hcQkXGVWY4IaRO0DbpFILHPACwaQdhIwZzXPNOD0Bw4i7/h/8J+Nc/xQGSCdMlYbbPUgex+larmPwzbtOW8LXqAUjV5pjBGyFdliNoqrl6aLuqCsgdNuuPtWls8wtPLPcOokeURiIMkk4OIj09K6Mc047LwcVGhZyD4X0jTNtkMymiME7Ft8Y2PTpTXi/gHgykQbdsNJFuBrJIyzHU0dN/rQa/EBQFQpWcqIyBJ69enrmh7nxPgjYkZM+oEHt0pZZoxdCuUSF74IS1fQ2La3OHX5hqAfMCdUhmiZ67Cj1+CeHtMbju2jcA4ImMkjftH60o4PnzgOdGoswQEdNRICnpk/0q29xV5Rca41pYWFtm4xGwIJAxkDbPsMU+L77aGikwtuTBjOi2Z6yue043jf1rqF4a8dCzgwPl226TcE+8Zrqt9fZS0fEeH4lLl0DQV1DSYJbp/LvEfpio/xd2yrHZLqsskQYMY7KdjjP0pZaIAJUtjc9+2e9VM2rUSxmOpknYR++1dDeqHbCk4jWQBq6Aid2Jxn+9PbHBltTBWZwcmfO2crvMQO4zWd4FpYCQDqEasgZ/Z6V9d/4e/D3Dsoa7bZvKAP8HTnHmZzM74jpBMkGg2ltitsX8Ncbwgwkrr0FTJcR80zknO/ruZpjw3JZBu3ASy6tIYwuuQSFA2AnJGOnoPqHLuDs2sjTMaZ8uAOgAx61RxlpXvsSEgWvKTEBtUzPXbauRpd2RcV7MEis9uT5DoAAmY822TJyZ7nFJ9LIbYguUbUZad/w6QI7H1rTXbL3XVQ4DHzG4R10yVQAyDsNQ/mp5y34ft2r1llAOmS07KNoz79Y39KhGPoko2YheUO9prpbTt5YMkltMARH29NqivD3LfEtw6L4lxCSyphYBj5thv19a+m/Eb2ktITpAV1fAHQ4+k0B/w44AGzd4hwrNfusQxAJKr5RJ99Rj1q0sEXvyV+FVfk+ej4R403J0DSNg11SD3yBOg5gRIBGaaWvg++AFUoFwCCxOy6cY9N6+ujhU/kX7CvPAtj8A+wpPgftfsL8bMLwnwjw4tBHQTiSpiYJMZzHfvUuP8AhvhksuVXQQuGkkz09Tk7Vth4ZJEKSNxAkTtVPMOV2ryaXUxIOJBx6imhinD/AJa/QyxyXkxvwxyDhglm8iDxlGWk7hSrfs1M/DnCtauOUHjsp0tJ3ZYJPQZNajhuT2rFtltg5M5JJkwDk56URwnD29CgoJ0j8PWKvc/DKVKuxAOXcGUVWWSBrCln0h+4ExM9a/P/AMUcvS1x3EJbACC6wUdlmQPziv1E3CWv5B/lH9q/OHxvwSrzLigmFF3H1ifzmqY78saCaNR/wi4Dh2TiDeQPDLp1bghSTHvjPpX0d/hXg73+IyQSTMyfqSfQVhP+F3w3Y4i1fa4WkXQBpnbSO31r6R8OcqHD2yuSCZzJMxEmfYYpm/zNtsSct+BOF0P4gIZneDpM6STpj/1iiLvwRwWoLiW28v0rWBx2/KgOY2tRUhGJG0CM+tLyNJtLRjLn/DqweMWI8MW9Q8uNYcR6bVfd/wCFlhyWOkliScbkmTW2tcRI+Qj0IoPmnO1srnBI8uOvShyGMzz63FoLAVRg9dtvyrKvxNrhtTm2CyxByScesAT2FW80+I7hFxHRlQZDk4k7DsJ7VjeOYGRqM5bUTgnaBH61zZYcpWRmrejTcP8AF3iXNI05ICxmfSTG3967iPiMMzW1MKAdTEAD3Gc9orCcJwxfxG8UI1oBlBnzEH8J/fSirdtgzK9xTgkaSSgwDAJxMxSvBSsDx1s0/MeaFHEAhSIBEkHGBPrEUDf5oAo8xE9D9zPr0pbwI8S2yNdS0q+cayQCZACqe5/vS/gFMOx8/mIxtuAI779Kzw3CxuGh7Z5g+g6WlgwMGc53Edd/bNGWOVoS7+WGzDGVDTIKKf8A1wZ2rJ3OLa0VEeuxyPX/ANgPvT3gbjMpJIjpJjJ2H9adRcIUanFUMDzZ5Mud/SupW3AySQpM9QZH3iuqVISjI82sultEcHAxBGiBjAAknGSaS3GmvpnNPhBndj4qGcQylu57zuZnfalP/wCuWOPEHqQn9zXW80H5KvJH2JvhXlhv3VRVBYeec4AgZyNokDEk19l5RwCcMwK3nZQICMx0DuVE9fWR2isBwXwY1kyl1wT/AC4x+tHjl9wf/a33rjzS5P6shkfLpn0RueDuKF4zmutGAbcR98ZPQCsUtl/529yTXiIx6k1zqL9kaNXZ49EUKvQRJ3+p617c5vPWsv8Aw7d4qQtt3oqD8s1D+/zHV8x1e+fyI9Krt8Qo2wPTA/KkbSOtefxEdaZX7Db9mh/jD/Mw9mNQbiyfxN/mNZ1+OqDcw6UXZtmmt8aw/wDscf8Au1T/AIxt/Ff/ADn+9ZT+Orx+N9a1yNs1v8ef+q/+c1JOZH/qP/nNY9eYTtqNevfPY1qkHjI2X/Nm/wCq/wDmP96wPOuFL8TdaCZOqTkmR1PvRYvt+zH96b8vVWUFt4z9+ldP+mTUnZfDFp7IfBXFmyt1dTLLAwGIG1adeeH/AKj/AOY1ieNvEXCE6+9R8Vxsc+2P1qeaEnNtC5IS5OjcnnX/AHv9zXf80HdvvWK1PHzeb6f1NSXiLnofrUuEkT4SRsW5kO7feofxidZn3rKjiX6R+/pXLxhNapeBaaNBxQtP8wkdun22oG7yiw2NMexoNOJarlvGmUpLyFSkumUXPhawdtY64I/tUf8A8WtdHcRn29aPW73qQf1pvll7G+SfsWW/ha3mXLT/ADKCPz/WiP8AkIAhWAjbEf7Ucj1aHHWh8kvYPlkKV+HoEBvTPaqG+GLgaVugAGQIO8R3jatAGHauim+STG+WRnD8Ikk+frXVqFHpXVvkZvlYLoM/6V7H7/0rUcdyRTJMqcwQBAj+cevpS298PtGoQQBknbr6SB6HOaWWFxNLE4ihFB6iprZo8cocqCIk46gZiAMZ39hULPLdSg6miG1fSYj3OPTf0pOLJ0wJkFVso7fWi7nK7gGYjPfoYJ2zmPeasbk1wTGwJAmQTBjaPrQcZM1MWPbH+1C3Jz/WnNrlmoEkmQxXABAiMt6Z39KAFvO1JxfkWmA+Fq9IoZ+Hzv8AlTNrODEVSOFG5xTKwi29YABG9DPw5j5acPwvY++fvXg4XtP1qiYyYkNk9orn4b9mm7cMSf8AfNTHL8f6U1hsU2009B9ak1xj0H0pp/y78/39K9/gT6fSaPIZTYqVZ3qa3GGOlMV4Gfwiat/5b6UVNoPyS9ijQOwn0Jqae1NU5f1kVaOXao2icxtW5s3ySFDT2x+VeJbNOP4LcRipngR1+lBuxHJvsW6Wr1Upn/Djeomxnb6TS6BYCqkbVcik0WtmTgfv3q1bJnafWho1gYtn0r026P8AAM9PaK8fhyd4+i5oaACJaq5LMf7UX4OKmU/3omKFT61J/wB4q2elcLJ/vQoAOK6r9B/ZryjSDRvuJUQfb+tA2fnA6fsV1dXoHo+DL80Om64XADbDA+1LuIuEDBI9q6urz5fiOB9hfDN5W9Ij0yNqra4cZP39v711dWfQCtWOfXf1rnG37711dUl2IQdBnA/YqmM/vsK8rqYx6R5h++9WWkEbCurqL7MeaB2G9EhRIx0/vXtdQ8hByP6foa7hxKmurqdjHXN/32qzhzO/eurqDMiYX9/epouDXV1MYhHmP76Vei+b9966upUBEtAnYVTdG/7611dRMemrrQwa6uoGPVUTVq7V1dQAUX0HapW1EDFdXUUA9Rf1qniD+grq6igklQRsK6urqAD/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8678" name="AutoShape 6" descr="https://encrypted-tbn2.gstatic.com/images?q=tbn:ANd9GcQAB2jwFgw6NYQQ-_0eswca9RKjrnp6VeFEhYLFhBAQv_gEckVW0A"/>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28680" name="Picture 8" descr="http://www.planfor.es/Donnees_Site/Produit/HTML/images/corylus_avellana_truffier_planfor01.jpg"/>
          <p:cNvPicPr>
            <a:picLocks noChangeAspect="1" noChangeArrowheads="1"/>
          </p:cNvPicPr>
          <p:nvPr/>
        </p:nvPicPr>
        <p:blipFill>
          <a:blip r:embed="rId2"/>
          <a:srcRect/>
          <a:stretch>
            <a:fillRect/>
          </a:stretch>
        </p:blipFill>
        <p:spPr bwMode="auto">
          <a:xfrm>
            <a:off x="0" y="2000240"/>
            <a:ext cx="3258151" cy="1928826"/>
          </a:xfrm>
          <a:prstGeom prst="rect">
            <a:avLst/>
          </a:prstGeom>
          <a:noFill/>
        </p:spPr>
      </p:pic>
      <p:sp>
        <p:nvSpPr>
          <p:cNvPr id="7" name="6 CuadroTexto"/>
          <p:cNvSpPr txBox="1"/>
          <p:nvPr/>
        </p:nvSpPr>
        <p:spPr>
          <a:xfrm>
            <a:off x="0" y="4000504"/>
            <a:ext cx="3571868" cy="369332"/>
          </a:xfrm>
          <a:prstGeom prst="rect">
            <a:avLst/>
          </a:prstGeom>
          <a:noFill/>
        </p:spPr>
        <p:txBody>
          <a:bodyPr wrap="square" rtlCol="0">
            <a:spAutoFit/>
          </a:bodyPr>
          <a:lstStyle/>
          <a:p>
            <a:r>
              <a:rPr lang="es-ES" dirty="0" smtClean="0"/>
              <a:t>avellano</a:t>
            </a:r>
            <a:endParaRPr lang="es-ES" dirty="0"/>
          </a:p>
        </p:txBody>
      </p:sp>
      <p:pic>
        <p:nvPicPr>
          <p:cNvPr id="28682" name="Picture 10" descr="http://www.florflores.com/wp-content/uploads/abeto.jpg"/>
          <p:cNvPicPr>
            <a:picLocks noChangeAspect="1" noChangeArrowheads="1"/>
          </p:cNvPicPr>
          <p:nvPr/>
        </p:nvPicPr>
        <p:blipFill>
          <a:blip r:embed="rId3"/>
          <a:srcRect/>
          <a:stretch>
            <a:fillRect/>
          </a:stretch>
        </p:blipFill>
        <p:spPr bwMode="auto">
          <a:xfrm>
            <a:off x="3786182" y="2000240"/>
            <a:ext cx="2466975" cy="2454798"/>
          </a:xfrm>
          <a:prstGeom prst="rect">
            <a:avLst/>
          </a:prstGeom>
          <a:noFill/>
        </p:spPr>
      </p:pic>
      <p:sp>
        <p:nvSpPr>
          <p:cNvPr id="9" name="8 CuadroTexto"/>
          <p:cNvSpPr txBox="1"/>
          <p:nvPr/>
        </p:nvSpPr>
        <p:spPr>
          <a:xfrm>
            <a:off x="4000496" y="4500570"/>
            <a:ext cx="2143140" cy="369332"/>
          </a:xfrm>
          <a:prstGeom prst="rect">
            <a:avLst/>
          </a:prstGeom>
          <a:noFill/>
        </p:spPr>
        <p:txBody>
          <a:bodyPr wrap="square" rtlCol="0">
            <a:spAutoFit/>
          </a:bodyPr>
          <a:lstStyle/>
          <a:p>
            <a:r>
              <a:rPr lang="es-ES" dirty="0" smtClean="0"/>
              <a:t>Abeto</a:t>
            </a:r>
            <a:endParaRPr lang="es-ES" dirty="0"/>
          </a:p>
        </p:txBody>
      </p:sp>
      <p:sp>
        <p:nvSpPr>
          <p:cNvPr id="28684" name="AutoShape 12" descr="data:image/jpeg;base64,/9j/4AAQSkZJRgABAQAAAQABAAD/2wCEAAkGBhQSERUUExQVFRUUGRYVGBgVFxcVGBcaFhQXFxgYHRcXHCYfGBwkGhQUHy8gJCcpLCwsFh4xNTAqNSYsLCkBCQoKDgwOGg8PGikcHyQsLCksLCksLCwpKSksLCwsKSwsKSwsLCwsKSwpKSwsKSksLCwsKSwpKSwsLCwpKSksLP/AABEIAOEA4AMBIgACEQEDEQH/xAAcAAACAgMBAQAAAAAAAAAAAAAEBQMGAAIHAQj/xABQEAABAwEEBQgECAoIBgMAAAABAAIDEQQSITEFBkFRYQcTInGBkaHwMrHB0UJSVHKTs9LhFBUjJCVzg5Ki8RYzNVNjgpSyNENEYoSjdLTC/8QAGgEAAwEBAQEAAAAAAAAAAAAAAQIDAAQFBv/EACkRAAICAgIBAgcAAwEAAAAAAAABAhEDIRIxQQRREyIyYXGRsSMzUhT/2gAMAwEAAhEDEQA/AL3rFrHPFaXsY+jRdoLrTmwE4kV2k+QhG602gjCT+Fn2VprZ/wAVJUfEp+43Hv8AUk8Jph52Yerw4r53NnyLJJKT7fki27HjNaLQf+ZiP+1nuUcutVpGIkw+Yz3eacUuOBqt3DZ53+tJ8fJ/0/2a2No9ZrRnznX0We5T/wBIJ9j/AOFnuVfs78aeR5x7kfE7z1lB58v/AE/2ZNjmPT0pHp+Dfck2smtFqhcxzJaMfhS5GaObicS05g/wuUtndis0pYBPC+M4n02fObiKdeLe0psefI5U5P8AY1sq1s1+t4eC20dHaOahP/4qgbTykaSzbaKD9VD9hLHy9PDIqO1xVb0TSq9NubemS5NdsZWPlP0kfStAO78lCPUxSt5T9IZc9jwih+wqfZ7I9r6Gu4LeWBzJB06HcSrpyrTM5N+S5DlK0hkZj9FD9hTR8p1s/va/s4h6mqqx2k0rgfahGWmjzewriEinN+Tb9y5y8pGkHGolDG/q4j62LaDlQtgFHy1r8IRxV7rtCqreLzT4K0nPSDSFaScV2KpN+S3Ta/28C8LSHN381DXt6CKs+utvN384rWn/AC4fsKiwgl2BoN2/rVvscLGs4gVSKbSbDKT9xy7Xe11NJduHQj+ypXa5WrZL/BH9lVuH0upFR4u6l4s8+S/qf7Htlkj1stO2T+Bn2VLJrVaAyvOY/NZ9lIS4AYmgzJSTSmlnSdFtQ31pcc883qT/AGzOdDu1codqGDZcfmR0/wBq0seuukZXUbLWgqTzcVGgZkm5gEl0bogyC+9wji2vdjWmYY3N7urAbSEbbNJNDOZhbzceZxq+Q/Ge4ZncMgvQ+JKCpyf7ETk92OrRr5aAGtZKXEek90cYvEjINDaBo44nhkgn8oNs/vv4I/sKuySqAYncFJ5pvdsbky0Q6/W5x/rsP1cX2VaNVtY7RNaGMkkvNN6ousGTHEYgVzAXPbLgR4K26m25jbbFETWRweaYYDm3mp7kmPLknlik337+B4thmtTvzqT/ACfVtSWQbe/z3+Kb62Glrk3UZ9W1Khx2rk9R/tl+X/QPsljfXBSs3INhoadnuPs7t6JvZHb7sD6wFExHJgfPnKncjYpK5+fOCgc3Dhv6qLyzuwPnz/NGzBxdTFGRvpj585IACoRcL6jFCwlD1r0dzVqkwwcQ9tMqOzHY68OxLmNzBxBzVq5R7OeYjnHwHFjvmuxHc4Ef51U7LIC0FezjnzgpE5LYttcTo3ZmmwqC12YzCoPSGeOaeWiz32lu3MdaSsJaVbk1slVMlsxDY6HYlU96R9TkMuCZ22ymUChoRnxCFnFwgY0yKrGSSKprtGfjY1DGZ71Ky03iQTiFBYLKKm7iT4IuDR4vUuklK2pOjaRNYmuaa7VbtWrHLaw4NbtAvHBoz29mQqULo3VoAB0leDdp9yeW/SLoYTHF0GgXRdwwPpHrdv3dihmzpL4a2GMU9sMOqsQ6LLS0vHpAgUqM8WkloyGIPWlE9nMT3B4oQcdvURvqKJlqhq9zzRI5xYxpoLubjgSBXAChGPFXg6NsrqXo2uIFAXi9hXj1lQx+klmfJ6Qzp/Y5LPM+ZwYwE1yAxRcGi2RYyUe/4ubB1/HPh85XLWTQ0UMZkgaGAkB4HHLqFfgjCpB2KlWqdHO5Yn8OKoTiu+yO320uOJqchwG4DYBuGCXPkXk0lcUM6RQSMekrYHAmlaCp4Dip9GWLnTjg0Z02r3Wi0NjYIWChJBIHhVFLk6ML7LpxtHObmw0xHs96I5NbYH6fhLa9ITVJ2n8Hk71WHWMtmDSCL6ufJ3Y7umrPgMGzfUvHtXp4pY8bUIrvyGK3Zc9bJfz2Ufq/q2Jc12zz1IvXOYttstP8P6pn8u5LGSBw7F4fqF/ll+X/AEL7CHDCu0Lezv8AFaMkr54efBaOwPDz5/moGDGbR2hag0d1+fd4qNj8BTYpHNBx7e/zRAIVGTXbTd2/zCIgNCgYXZY160TXLz5+9KwhVv0cLRBLA6nTaQOuoLf4g1cwstifFVrxgDQEZELqlnfgD54eeCretlguS84B0Jak7g/4Q7fS7TuXZ6XNx+VgktWVf2IW0aLdI4ub8UuPYj5IqZYj1KWwkhriPggesL14VJWQl2V2F/eExsmjxKcsDmdyJ0logPfehI3kHDuQsMcg6IJZf2kLOFoVOmR2V7IJJLovOrQBWzVTRTS50sjcWtvkDZU0a0dZ28EhsWihC5xreJ2nNWLQFr6ZYaUeWA120fWniuWc6+WJePdsuehdHSOF4uEcZyZdBLhvNdnE1JW9r1Lsrwaukx3OGHV0VJ+El2O9EMdgu/FgxxVVY7kBQaOFnhETXXg0uociQTXHjUnwUQtBqoNPSvEtnMeXOXHbBRzciTh8E04gIHSOmGMu7Sa4NpUXSW41yxBHYVKeR43XQVVDTTbS6yybaNDuxrmuPgCuZWq0VKs9u16lDjzbWNZduBjmh4pSlScCSd2XrVKmlXNnnHK1JEno8lkS99pvOpkNqjtdpqaBCX9yaGOlbEbLA/T3NsAjwpt9qKFsjmY15NZhnUZjrVVEt7sU2jrUY5GuGYPXnhkUtJWjWMNIWIySskGF04q26gxh2krO7a0SjvheEle4SYigdtAwB6t3Unuolnc3SNmOw87UfsJEca+eK+5SLtoN12mpb5gcuh9Szz3JVBLdPA+fP3qXlHq3SMrth5s90TAlVktgcKbR5+5cfqI/5JP7v+mfY8vjOmfnz2qWlfWgbNPUU8+fcion7FyNGJIjs4+rzXuRLHb0G/ePJUzJaiqUJKw0NPPn3omOXPz1oJ4wrtHn2eClidkVmEZ2eXGik0jZOfs72fCpeb85uI78R2lAQPomNmmocOsetCL4uwnOGz7U10OWUkr6LhiEDpuIRTyt2B7qdRNW+BCG0ZaMXCuYqvTxycXokNIoWseQ47QBxGdUda2wvbRzqEehty3daV21t6KvwmYg8CcltZ5rkXOkdN2DK7Ble9dO/cu+GaPHoi4tPQRbXXY7rcnEF1aVBbkOFMe2qj0ZEXOoMxdpjTpE4YnqKEM9H0rgKAjfv9qfaKsIDqEgXnF2PxQMPUf3lwZ1Wy8Nl00RZpHtBcLjtuRpvxGGOdOKPbaIY3G/NHhgQXNbStMTU8FTrfrDDDg5xkd8SriO1jSGj/MUrm1ms1qo20QXQ2t10ZuXK/NwOQzaV2w9TqqY+l2WfWDXqNouWRzXuHpPAvNAyoDk41IO0YKivlrVxNcyScyTmUXa9Ccy0vjdzkbiAHZEVxAcB6xgeGSEl0dMY77YpHMHwgxxB7QFDNN5WqFdvsV2mZKLVaK4DtKltUxJIQfN1yVMWLyybZEGVNBtRNos12OlMQa12n7kxslhawVOa8tbr1RvVMkW12KmivgUd1qa7j1qOUeC3Y6vYuRjDixy1aDuwKuWojy+32c/F52vGsEgr4qiWKa6cciFcOTh9NJRN/Wdv5F6pgbc0NHTQbr+8Ot0zHf4dD+yZnwxVKl6B6vV9yvnKDYA+1ykel0O38m1UqeLYcwuScl8WS+7/o0uwyxW6tKpuyauW7Pz5xVPY66ad3uT3Rtu2b1KcK2KmOyahZDJs3+ad9VC1+/bkvQ7Hx9/s8VBoYNHHqXkO0V8+ad61DqrMjXHGnmnf3JUEm573duxGwWjLz52Jc47e1bNl9lPPcmqzAOs1hjfKXEuDntacMhRob25eCrdo0c+LpAhw2Ee0bFbNLWIyR324lgII2kAk4fvKqfhxa6uY2jevRgrSsRjXR84cwuOWRHsUE0xkeN2AG4BakBrA0ChPSdwr5A71vo+G841wwOO7BUhS2xHsYasaHE5klf6EePSN0FzjhUnYMzvwCL1ijfBQupV/oOaQQRmSDw6I4Xq7ltokSOPNQRl7cMG7KVxJOAz2ptbtTrTJAYywVBDm9NuBGeNcKguCCg8j5U6LpVHRz9xr796I0bo588jYox0nb8AABUknYAASmlr1KtkbS50DqDMtLHdtGuJp2KbUu0tjtAqaX2ltdxJaRjsBu07V1RhT2Qp3svmgtWo7JHdkdzpIpQijaHMXSTUV3p3Hbq4AUSeWRS2OWrgARtrjlvK7cXGL0izfhFE5WdDMY+O0NaG85ea+mALm0Id1kE9d1UawRB78cAMTVdL0tysWZpkiEJtDWmjXVZzTyNuNTdByIBrSo2LnVhdW++gFTkMAKmtANgXPmkpSSTJz9yeQ4oGV/SRD3oC0OxQkQRBbY+keOKjhb4raV9VjW4LjyKmUTPdnUrpyZmukLOeEo/9MipwGJHBW7ksd+kIf2v1D1sP1r8lI9otGujaWyQ/M+raq1bLIHjjvVi1ynpbZd3Q+qYkjxtGS8/P/tl+X/R32Va32Yjr84qKyWih3H1Hz7VYLbZg4cVWbRGWOrlvVsb5qmIy02K1XgCizJlTzvVZ0fa7p4HyFYIpKgKE40w2Gxu2cVvIagHz5yUEbsevzXzuUtcKKISdrqhRVofPncvIX089o8Fu8Yp4mCrFOQDwPrw9dFUtI6Pu2pw2Dp9+IFOv1K02dhNWg0JBAO4kYHsND2JFa7aZrr3MuPLQH8XY17l6EJ/JQrQLKanzkEZYYSbrRm9waO009yCpj4In8LuSQ0woQ6udKupXjkglejI6doydsUTY4qBoGYzcdriRmSUXFpJ29JNG3IxcDxJSpbdIJLS7AndnkmEdmfW8AS0loAoOjnU4YmpI6qL2McqSGexiLed65prDE1tpnugAOcKAZVc1rndlSe9dHFjeTS4euo8lUDXJsMQke2UPkvuddAwYGh1QTWhN4MAyyKbO04iUzJuUSzWdjG1faXBhFGkNoQaAPcTVtMsASbtdorQdI632qYPaZnNjkcSY2G6yh+Dhi5tMKEnjUqvwlTA0z2LhlkfSDYWx2/Ym9mdSNvHFV2yOMsgaMs8ck7dI5rg1zW03tr5C0IcPmZOXsSFyCtRTGWzClWGvDaPelVpcqKSmrROmnsiZiVLEdnnBQQ5ol7KEHeo5o2rGT2euOIVs5Lv7Sh/aH/0yKpnLqVt5MB+k4TvEv1T1HD/sX5Kx7Qz5QLQ5mkJa+i7m6dkLMClEOkAPag+VnDSs5Gf5L6iNKNH6Tr0XZoep9NcnJDvss7jtGISzStmqLw7VvBaqIt+IqMQcwuBXB2Dsq0b7ponmjbZTAlKtJ2W6cFFZbRl56l1zipK0L0XVjqivapryTaNtlRTaE0idhTuXC1QxM12IKKa2vZ59yAJ8+e1FWfdu8+xYIVGyhCU6ViAlfsFS797pe1OoBklWshofnNb7vYq434MxNCKlQW6Wshpso3uw9dUXY3DPYAXHsBPsSyJjiWuINHE9KhoSMSAciV3YumybHOrtvl58tiNNpJyoN4oa4nLqXVdDskcKF5dTM5eC5Pq1bI4XyOkdQuADcCa41OQ+bmrzoDWrnWENq0g4g0rTYcOA7+wno9OlWyqlWi32nRhe8EyuDA0tcwGgdWorUHDA+CT6S1BsUjHMLXNLhS82R1RlleJGwZhRttpRcchIXfGEZWaU68Hzjp2wOsdrms7ukYnltfjDNp7WkHtQj2PfsPqV/wCUXViWGWW1vLLksoa3pdM1jwwpsuEHqGw1VJ/CFzOFSJyk14CdDAxGpAxz2o58t4k1zSrn1LHaUySISbY0hcRt8V7arOJc+i7fsPX70LFaEVHL1KX/AJ1fKLoyn4YAyxua6hHcmM1lrGcMRkpmSlTxylV4XpgvYnZC4j0T3FWzkwjd+MYCQcBKMv8ABehY51ZNRHfn0X7T6p6jD06jJOysJ7RU+Vcfpa0fsfqI1VmZq1cqv9q2j9j/APXjVWZmqS+orJ7D7LbSDdcm1ntFOpV2V1cd3qU0GkbmByXJlwctxAWe2WUSMqOtVaVpY7gfNE9sNvA29EqDTlkBF9uR8CuSDcHxZmDWS00IO7xVmgkrj585qlwvphu8+v1qxaKtGAB3093dTwSZoeTIc12qeCSh88PvQnf58+tSwuy88FzII3sp8Kev+ST64npM4t9TnD2pnZpPPaEl10k6cQ/7Cf4z7lXCrkZ9C6WWkT+oNHWT7qp7bOatMMb43FroImjm6dFwFQ6nxXCuO8DeFVLbJRjG7+mfUPUe9FaDmIdntI/hr7F6KjUQRl4IZGkEDeK9hP3KyatzQxi+XP5yl0su4YureDsqXQ3A41rvCRusznzXI2l7sGhrReJoBsHWncOhnw0EgAccSLzSR1gE07dyvBcYoTd2NtJ65MiY4hpJArjgMsK417FUY+Vm1NFCyF26rXinc9LdbLaKXAfSNT1DLvP+1VYybleE5dh7GusOsk1tlEsxaXBoYLougNBJoBUnMk1JPqSov3LAzepGxHqR7M2R9akjcdikZZh1qdrOCJNs2g4+CMZTih29anjfxCNkmExnie5TsPE9yGY/qUzZOKFmQWwnf4FWvk+J/Dof2m/+6eqe2br7laeTqWukIf2n1T0U9lIfUhFyr4aVnP6r6iNVR5Vw5WR+kpuqIf8Apj96poyU5dstLtkgOCHJy7ipGSKOYhKgo0dbjZ30BvNPnBWGwaXbIy7WrTh1Ko6SdeAwyGaBs1udG4EZbQly+nWVX5KVZbbVCWu6vFG6JtNHU2FLLPpFsrR3LeN1007QuGUW1T7Jl1idXPyQpYzTz53JbYbReaDXGnq8+COY7Dhn4+5ee1TCMLPLTzxSTWiYPnjA2M9b3GvcprTbaUSS3TVe47aBg/dBPrPeur00PmsWQ91I0JFbbU7niebYA66MC7GjW1zAoCTTHIbV1e16AhdDzLAI2GhpGGtyy2LjGqtqkitDHtBuuc2Fxxp+UrdBO+rSR80rpsemDvXtYePGmGPQ3i0ZHHHzYLsG3L46L6bOkBXBUvTMRhcWSG+0gUfQNfQ5GuTjhTHcOCsEmkyUw0S+Mhz5Gtc4YNLgCRtoKjDFVy4oSWtAVt0cB1g0TIJnOd0mnpNc0G6W5DqIpQg7QesrGwdi+ltDaPjs7H0cSHm9TZiubcrWr0MTGWiBrWFz7j2tFGm8CQ66MAeia0zqhHFJQtiPRzUMA81XvZ3qIudwXrQd6ViEoBW7Y1oGnepBGd6WxWbtiUrWcVGyMqZrTvQtgN2xcVM2NRBh3rdrTv8AWhbMSAdatHJqf0lB+1+peqqYzv8AWrLyZsppODGv9b9TImjdoeH1IH5U/wC0rRw5nxgjVNGfirjyqD9J2jqi8IIz7FTL2SWXbKy7Z44KNzajsUrlqEoLBLQAWiu3DvSaWKhIT6UdE8MUttbai8qQdFoPQJZLSWOqMjmrNZrUHtDgqs9qL0Vbbj6HJ2HbsWzY+atdjSV7L3oW143e0J46W6K7sFTbBaLsjTsrTvT3SFsAAAXiZcfzEkQWq1VPCqHtMnSNFCX1NOPtTizasSy+i6K8QHBheGuIIqBQ0FaUNK7V04VQOwbROmpbO8804dKlQ5ocCcQDQ5OF40IocTvV5sOmonsBLheyLfhVBoaNzI24bO5UnROgLRLKQyGRxjPTo09EjGhrkcMimOj7G+FzucY5jvRo4Fp459neutSaoybRbG6aha1znkxtG12VOytNuCAsetYtD5RA9zRGQG1AMbxsJqKitDh24qla56Uo0Rg5nHs++ncpuSzRwltLnvcQyJocWg0vl1Q0HgKOPYN6vbnCmZLydU0JpB04LQ03xgW1yIzx3JTr5q9NNZ7rqxtaWyX3eiLtQbxrQCjq1V2sFshYOg1occzQVJAoKnqAHYo59L3gWuAOzHI7wunHF8abNJJHzQ+PE4kiuBpSornTYvWRlHae0fzNqmjb6LJHtb828bvhRBiMrmZIkbFxUzYloyzlEx2XelEZsyHipmwgKSKyBENsgWADtYFIxjUQ2ABY5oRMDm6rHybSD8ZwAf4v1MirkjArDyaNH4zgx/vfqZEV2h4fUgXlRH6Un480O+CMKlAYK6cqZ/Sk/DmvqI1S3ZnrKV/Uyku2e5rX3L0FYfelMRWgYddUC8VBqmM+LUqvV6kaKQBZGId4xTC0NxwQz4sV0JlUxvY7ReaDtyKPfaSc80m0e6g6yfUEZap+iO5cWSHzE2thlntFXdQJ7h/JX3UfQv4XUuN0Mutvg0cXACgGwi7StcsKYlc4sDug87XXW+N4/wC0d6vWoGngxj4SaOLr7a7agAjr6Iw48EyxryBadHZrCY7PEGXi8/CcaAk0Ar3ADqASzScTJ2PjNOli0n4Lh6LhxBPdVJI9JkjFSyaRjgjfNIfycTXPdQipABwbU4uOAA3kLqTjxpILtnCNYJX8+5rwWlnRIIIIOZz4nwTTUTScsc7ubYZAWflGtpeuh7ReaCcSC4YbiesMeUPXmwW1zXwwStloA6WS62oaKBtxrnBxy6ROAFKHZVLPabjg6N5a7YWkscO0YpapUZqjtb7Q5rS/4gLuwCpPcCml++OJw41XDbRrDaXRc06Z5ZSlKipG4uAvOHAkr2HWa0tYGCeUNGAAeRQbBXOnajCXEEtlo1x1rs0xkZHZm8/euPnw6QjfS80DGrrgFTkCRUqqxylDMcwcOsqT8ZRt49Qqkk7dknH2QfE470bEw8UiZp03gA2g45oyRt8kue4DK6DQdeCTYvw35HLXNGbmjrICk/DYgaGRld1VUpbLzLi7MHEe5aOb0w/4wGG5Ol9xvhouwew7W94WjuGPV/NViW3tDdtfWj9F28tbUtzyAog2lticGHyE7k95NJ2/jWBtRU87hXH+ok2KkaXcXOBjace8KzcldnppeyZkgTXj/wCPKq4481yTK48e7C+VT+1J+qLwgj96prxj2D1K4cqrv0paOHM/URg+vwVQlGXnb96jLtml2zUFeyZBabVvJkh5FMpgR2pI55JpX0T3p21Vu21bK7rPrVMe2Vx7Cfwkmpc2gAXj3DMbl6J7wywpQqNzxQDd6k8kVolhqGjr9y2tbsl42S8Oo5LLV6CRraAuwmxHo9vuTOwgX23hVoxIrSoGJx2JPo51W9qbQHCgzdh2eadyWWiU9Fq0prqI4BHC1zXuAF51OgCMxji71cVWtMaWltTrksj3MbTotDW3nUFSaCmBrTtQumJPylNwA7sEudM+SQQxGpe4NwPpuJpSuxtfelx20PHex7oyKNpuxUvD0gaEn/MK93gq9bi7nHF9L1TW7SnZTCi6lofkrbHFWofLT0iSADtugbOvNH2nk1jlhIe1rJsTzja4k1peHwh4qsYOwPJRyKzxXxmAgLXZSzbgmGl7A+zTPjfQOYbtB4EcCKEdaAtcpLccU6VDq2yOJyKjxS5qKZJTPvWlEaSCubxTeKSrQd+B7MPclkL64HP1optbpp8HpD2+HqXO/Yi9k7iHODaYDFeCy3iSSDuQ9teboeNuDqbEI+R7cjhnVGKvZuPsOBol3w2gV27EO29HLQuBFMKZLyy6elDSHdNuXEIZvw3CvBPKKaAk72Tv0o8PwHROFd6uHJHKXaYs52flcP8Ax5FSLGx7wGnIeCvvJVo+5pWzEOvD8seqtnlVXGEaUBlSdFn5QtX4prdM4uc17hHXaP6lgHhRc/0voSSFvSxApRwyOw9WzuXStd5fz6Ufq/qmJPfBF1wBacCCvFl6qUMsk9q2aS2znS3I6Kcae1e5rpx1LPFv3JQzIruhNTVok0exNxb52qs2l957q5XnZdaswNBXcCfAlV02YVq0571fF2ymLROIwBQYClcECyMEmuxbsjIBqt4QBGSDjXJWRbpEkcoOFKGnqK2mHRKjsMZJq7qHWVvJkkkCqZJonLtKc2Y0NexJNDn0uwou22qhawcSe5JNW6JTVyoF0hPec4717q3C82iMszYecJOQbH0nk8A0FCyPxJ61rY9IPika9ji1zTUEbNmRwIpUUOdU8Y/LRaK0fQFg05eiFDsaewo38dC6A44k0HGuxcu1K1rD5JXWmQBzroFbrGBrQ7qAoT49xmndZ2STRR2Rwkew3nPpWMCmQ2nEgkimQFSmi5RJTgVzWWGW1aQnoMnBprk1rAA0k8QK9qKh1diaBUXzvdl3Zd6bSvFSaCpN5xApUnM8SoudSydkJZH0hZNq9G74DR83D1IC1aqk+g8dRHtCsd5bApLoCySXkpUuipYs2kjeMadyKsM1TjmNm8bVbLlVDNZGOzaDx296ElyG+LfZXIYw1zoziD4g4g91ENLZS0mhw4qxWvQwcQW4OGHZnigtIaIkI6IDt9PvSq0xlNMVw2QkC5iTsC3MT4+gWmvVVSwlzMC0scN4om2j7ey4XPPTGfHqTc/AW2JrLOYnEYY578V0HksbXScBGTRLXrMEioWkLe1zi4NAKu3JM6mkrKzaBKT1mCRCLbaNW0yxa/PH4wmH6v6piSCcDNO9fNDWl+kJnRwTPYebo5kb3NNIWA4gUOIKVx6v2rbZp/opPcvFz45fEk68so1s8EvaD2+CU2zVjnCTARU16Bw/dPsTxugLUP8App/on+5EN0Dafk84P6t/uWwyyY306FcTnuktHyRMeHsc2jXZjgduSq0JXeI7Fay24+zyPacCHwvNfBVLWLkslfWSzWeVjszHcfdPzajA8F6uH1Cemn+gxTRzuoIQ8TbrsMuKfHUfSHyG1/6eX7Kjk1G0h8htf+nl+yu1DoSySUcANnrRloaC0EZGh7wjP6B6QP8A0Nrr/wDHl+yi7PqZb+ZobDa6tOH5vLlWvxetLJaC0J9GNu33HIUHahBPekcSrDadTdIBt1thte8/m8uZ/wAqEs+omkBX8xteXyeX7KyXk1dsSiWlarQlOn6iaR+Q2z/TzfZWv9BNI/ILZ/p5vsqg6EsAJNBtV50FokQMNfTd6R3bh59iF1d5Pbdzt+Sx2loZiA6CQXnbBi3EDM9XFWdurNs+S2n6GT7KSbIZm+kL3lakpkNVrZ8ltH0Mn2V47VW2fJbR9DJ7lI5uLAA5bB3gjjqvbPktow/wZPsr3+i1s+S2j6GT3JWmbiwJrlJGEWNWLZ8ltH0Mn2VONWbV8mtH0MmzsRSNxYvLl61GjVm1/JbR9FJ7lKNWrX8mn+if7kNg4v2F7mg5gEccULLoaJ2F2nzSR9yejVu1fJp/on+5SN1btNf+Gn+if7kTKLKXa9VQOk15wxoRuxOIVh5KCPxtAaYu56vCkEiZW3Vu1CKSlmnJumgETySTgKYcVnJnq3aotJQSS2aeNo52858T2tFYZAMXCgxIHask7Lw5WrO5lYF4sXQdZ6sWLETGLFixYx4sKxYsYxYFixYxhWLxYsYxYsWLGPQvVixYxixYsWMYsWLFjGLFixYxixYsWMYsWLFjGLAsWLGP/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28686" name="Picture 14" descr="http://d.mujer.hvimg.com/imagenes/salud/20130529001714.jpg"/>
          <p:cNvPicPr>
            <a:picLocks noChangeAspect="1" noChangeArrowheads="1"/>
          </p:cNvPicPr>
          <p:nvPr/>
        </p:nvPicPr>
        <p:blipFill>
          <a:blip r:embed="rId4"/>
          <a:srcRect/>
          <a:stretch>
            <a:fillRect/>
          </a:stretch>
        </p:blipFill>
        <p:spPr bwMode="auto">
          <a:xfrm>
            <a:off x="0" y="4643446"/>
            <a:ext cx="2957668" cy="2214554"/>
          </a:xfrm>
          <a:prstGeom prst="rect">
            <a:avLst/>
          </a:prstGeom>
          <a:noFill/>
        </p:spPr>
      </p:pic>
      <p:sp>
        <p:nvSpPr>
          <p:cNvPr id="12" name="11 CuadroTexto"/>
          <p:cNvSpPr txBox="1"/>
          <p:nvPr/>
        </p:nvSpPr>
        <p:spPr>
          <a:xfrm>
            <a:off x="3000364" y="5857892"/>
            <a:ext cx="2143140" cy="369332"/>
          </a:xfrm>
          <a:prstGeom prst="rect">
            <a:avLst/>
          </a:prstGeom>
          <a:noFill/>
        </p:spPr>
        <p:txBody>
          <a:bodyPr wrap="square" rtlCol="0">
            <a:spAutoFit/>
          </a:bodyPr>
          <a:lstStyle/>
          <a:p>
            <a:r>
              <a:rPr lang="es-ES" dirty="0" err="1" smtClean="0"/>
              <a:t>Convalaria</a:t>
            </a:r>
            <a:endParaRPr lang="es-ES" dirty="0"/>
          </a:p>
        </p:txBody>
      </p:sp>
      <p:sp>
        <p:nvSpPr>
          <p:cNvPr id="13" name="12 Botón de acción: Hacia delante o Siguiente">
            <a:hlinkClick r:id="" action="ppaction://hlinkshowjump?jump=nextslide" highlightClick="1"/>
          </p:cNvPr>
          <p:cNvSpPr/>
          <p:nvPr/>
        </p:nvSpPr>
        <p:spPr>
          <a:xfrm>
            <a:off x="8143900" y="6143644"/>
            <a:ext cx="1000100" cy="714356"/>
          </a:xfrm>
          <a:prstGeom prst="actionButtonForwardNex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8680"/>
                                        </p:tgtEl>
                                        <p:attrNameLst>
                                          <p:attrName>style.visibility</p:attrName>
                                        </p:attrNameLst>
                                      </p:cBhvr>
                                      <p:to>
                                        <p:strVal val="visible"/>
                                      </p:to>
                                    </p:set>
                                    <p:animEffect transition="in" filter="wipe(down)">
                                      <p:cBhvr>
                                        <p:cTn id="7" dur="500"/>
                                        <p:tgtEl>
                                          <p:spTgt spid="2868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8682"/>
                                        </p:tgtEl>
                                        <p:attrNameLst>
                                          <p:attrName>style.visibility</p:attrName>
                                        </p:attrNameLst>
                                      </p:cBhvr>
                                      <p:to>
                                        <p:strVal val="visible"/>
                                      </p:to>
                                    </p:set>
                                    <p:animEffect transition="in" filter="wipe(down)">
                                      <p:cBhvr>
                                        <p:cTn id="12" dur="500"/>
                                        <p:tgtEl>
                                          <p:spTgt spid="2868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8686"/>
                                        </p:tgtEl>
                                        <p:attrNameLst>
                                          <p:attrName>style.visibility</p:attrName>
                                        </p:attrNameLst>
                                      </p:cBhvr>
                                      <p:to>
                                        <p:strVal val="visible"/>
                                      </p:to>
                                    </p:set>
                                    <p:animEffect transition="in" filter="wipe(down)">
                                      <p:cBhvr>
                                        <p:cTn id="17" dur="500"/>
                                        <p:tgtEl>
                                          <p:spTgt spid="286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00034" y="4143380"/>
            <a:ext cx="7772400" cy="1362075"/>
          </a:xfrm>
        </p:spPr>
        <p:style>
          <a:lnRef idx="0">
            <a:schemeClr val="accent6"/>
          </a:lnRef>
          <a:fillRef idx="3">
            <a:schemeClr val="accent6"/>
          </a:fillRef>
          <a:effectRef idx="3">
            <a:schemeClr val="accent6"/>
          </a:effectRef>
          <a:fontRef idx="minor">
            <a:schemeClr val="lt1"/>
          </a:fontRef>
        </p:style>
        <p:txBody>
          <a:bodyPr/>
          <a:lstStyle/>
          <a:p>
            <a:pPr algn="ctr"/>
            <a:r>
              <a:rPr lang="es-ES" sz="28700" dirty="0" smtClean="0">
                <a:solidFill>
                  <a:schemeClr val="accent2">
                    <a:lumMod val="75000"/>
                  </a:schemeClr>
                </a:solidFill>
              </a:rPr>
              <a:t>FIN</a:t>
            </a:r>
            <a:endParaRPr lang="es-ES" sz="28700" dirty="0">
              <a:solidFill>
                <a:schemeClr val="accent2">
                  <a:lumMod val="75000"/>
                </a:schemeClr>
              </a:solidFill>
            </a:endParaRPr>
          </a:p>
        </p:txBody>
      </p:sp>
      <p:sp>
        <p:nvSpPr>
          <p:cNvPr id="4" name="3 Botón de acción: Personalizar">
            <a:hlinkClick r:id="" action="ppaction://hlinkshowjump?jump=endshow" highlightClick="1"/>
          </p:cNvPr>
          <p:cNvSpPr/>
          <p:nvPr/>
        </p:nvSpPr>
        <p:spPr>
          <a:xfrm>
            <a:off x="8286776" y="6215082"/>
            <a:ext cx="857224" cy="642918"/>
          </a:xfrm>
          <a:prstGeom prst="actionButtonBlank">
            <a:avLst/>
          </a:prstGeom>
          <a:solidFill>
            <a:schemeClr val="accent2"/>
          </a:solidFill>
        </p:spPr>
        <p:style>
          <a:lnRef idx="1">
            <a:schemeClr val="accent2"/>
          </a:lnRef>
          <a:fillRef idx="2">
            <a:schemeClr val="accent2"/>
          </a:fillRef>
          <a:effectRef idx="1">
            <a:schemeClr val="accent2"/>
          </a:effectRef>
          <a:fontRef idx="minor">
            <a:schemeClr val="dk1"/>
          </a:fontRef>
        </p:style>
        <p:txBody>
          <a:bodyPr rtlCol="0" anchor="ctr"/>
          <a:lstStyle/>
          <a:p>
            <a:pPr algn="ctr"/>
            <a:r>
              <a:rPr lang="es-ES" dirty="0" smtClean="0">
                <a:solidFill>
                  <a:schemeClr val="bg1"/>
                </a:solidFill>
              </a:rPr>
              <a:t>FIN</a:t>
            </a:r>
            <a:endParaRPr lang="es-ES" dirty="0">
              <a:solidFill>
                <a:schemeClr val="bg1"/>
              </a:solidFill>
            </a:endParaRPr>
          </a:p>
        </p:txBody>
      </p:sp>
    </p:spTree>
  </p:cSld>
  <p:clrMapOvr>
    <a:masterClrMapping/>
  </p:clrMapOvr>
  <p:transition>
    <p:split orient="vert" dir="in"/>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ctr"/>
            <a:r>
              <a:rPr lang="es-ES" sz="6000" dirty="0" smtClean="0">
                <a:solidFill>
                  <a:schemeClr val="accent2">
                    <a:lumMod val="75000"/>
                  </a:schemeClr>
                </a:solidFill>
                <a:latin typeface="Bauhaus 93" pitchFamily="82" charset="0"/>
              </a:rPr>
              <a:t>Índice</a:t>
            </a:r>
            <a:endParaRPr lang="es-ES" sz="6000" dirty="0">
              <a:solidFill>
                <a:schemeClr val="accent2">
                  <a:lumMod val="75000"/>
                </a:schemeClr>
              </a:solidFill>
              <a:latin typeface="Bauhaus 93" pitchFamily="82" charset="0"/>
            </a:endParaRPr>
          </a:p>
        </p:txBody>
      </p:sp>
      <p:sp>
        <p:nvSpPr>
          <p:cNvPr id="3" name="2 Botón de acción: Hacia delante o Siguiente">
            <a:hlinkClick r:id="" action="ppaction://hlinkshowjump?jump=nextslide" highlightClick="1"/>
          </p:cNvPr>
          <p:cNvSpPr/>
          <p:nvPr/>
        </p:nvSpPr>
        <p:spPr>
          <a:xfrm>
            <a:off x="8072462" y="6215082"/>
            <a:ext cx="1071538" cy="642918"/>
          </a:xfrm>
          <a:prstGeom prst="actionButtonForwardNex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 name="5 CuadroTexto"/>
          <p:cNvSpPr txBox="1"/>
          <p:nvPr/>
        </p:nvSpPr>
        <p:spPr>
          <a:xfrm>
            <a:off x="0" y="2000240"/>
            <a:ext cx="9144000" cy="4524315"/>
          </a:xfrm>
          <a:prstGeom prst="rect">
            <a:avLst/>
          </a:prstGeom>
          <a:noFill/>
        </p:spPr>
        <p:txBody>
          <a:bodyPr wrap="square" rtlCol="0">
            <a:spAutoFit/>
          </a:bodyPr>
          <a:lstStyle/>
          <a:p>
            <a:pPr>
              <a:buBlip>
                <a:blip r:embed="rId2"/>
              </a:buBlip>
            </a:pPr>
            <a:r>
              <a:rPr lang="es-ES" sz="3200" dirty="0" smtClean="0">
                <a:solidFill>
                  <a:schemeClr val="accent2">
                    <a:lumMod val="60000"/>
                    <a:lumOff val="40000"/>
                  </a:schemeClr>
                </a:solidFill>
                <a:latin typeface="Bauhaus 93" pitchFamily="82" charset="0"/>
              </a:rPr>
              <a:t> Localización</a:t>
            </a:r>
          </a:p>
          <a:p>
            <a:pPr>
              <a:buBlip>
                <a:blip r:embed="rId2"/>
              </a:buBlip>
            </a:pPr>
            <a:r>
              <a:rPr lang="es-ES" sz="3200" dirty="0" smtClean="0">
                <a:solidFill>
                  <a:schemeClr val="accent2">
                    <a:lumMod val="60000"/>
                    <a:lumOff val="40000"/>
                  </a:schemeClr>
                </a:solidFill>
                <a:latin typeface="Bauhaus 93" pitchFamily="82" charset="0"/>
              </a:rPr>
              <a:t> Fauna</a:t>
            </a:r>
          </a:p>
          <a:p>
            <a:pPr>
              <a:buBlip>
                <a:blip r:embed="rId2"/>
              </a:buBlip>
            </a:pPr>
            <a:r>
              <a:rPr lang="es-ES" sz="3200" dirty="0" smtClean="0">
                <a:solidFill>
                  <a:schemeClr val="accent2">
                    <a:lumMod val="60000"/>
                    <a:lumOff val="40000"/>
                  </a:schemeClr>
                </a:solidFill>
                <a:latin typeface="Bauhaus 93" pitchFamily="82" charset="0"/>
              </a:rPr>
              <a:t> Flora</a:t>
            </a:r>
          </a:p>
          <a:p>
            <a:pPr>
              <a:buBlip>
                <a:blip r:embed="rId2"/>
              </a:buBlip>
            </a:pPr>
            <a:r>
              <a:rPr lang="es-ES" sz="3200" dirty="0" smtClean="0">
                <a:solidFill>
                  <a:schemeClr val="accent2">
                    <a:lumMod val="60000"/>
                    <a:lumOff val="40000"/>
                  </a:schemeClr>
                </a:solidFill>
                <a:latin typeface="Bauhaus 93" pitchFamily="82" charset="0"/>
              </a:rPr>
              <a:t> Ecosistemas</a:t>
            </a:r>
          </a:p>
          <a:p>
            <a:pPr>
              <a:buBlip>
                <a:blip r:embed="rId2"/>
              </a:buBlip>
            </a:pPr>
            <a:r>
              <a:rPr lang="es-ES" sz="3200" dirty="0" smtClean="0">
                <a:solidFill>
                  <a:schemeClr val="accent2">
                    <a:lumMod val="60000"/>
                    <a:lumOff val="40000"/>
                  </a:schemeClr>
                </a:solidFill>
                <a:latin typeface="Bauhaus 93" pitchFamily="82" charset="0"/>
              </a:rPr>
              <a:t> Climas</a:t>
            </a:r>
          </a:p>
          <a:p>
            <a:pPr>
              <a:buBlip>
                <a:blip r:embed="rId2"/>
              </a:buBlip>
            </a:pPr>
            <a:r>
              <a:rPr lang="es-ES" sz="3200" dirty="0" smtClean="0">
                <a:solidFill>
                  <a:schemeClr val="accent2">
                    <a:lumMod val="60000"/>
                    <a:lumOff val="40000"/>
                  </a:schemeClr>
                </a:solidFill>
                <a:latin typeface="Bauhaus 93" pitchFamily="82" charset="0"/>
              </a:rPr>
              <a:t> Extensión y relieve</a:t>
            </a:r>
          </a:p>
          <a:p>
            <a:pPr>
              <a:buBlip>
                <a:blip r:embed="rId2"/>
              </a:buBlip>
            </a:pPr>
            <a:r>
              <a:rPr lang="es-ES" sz="3200" dirty="0" smtClean="0">
                <a:solidFill>
                  <a:schemeClr val="accent2">
                    <a:lumMod val="60000"/>
                    <a:lumOff val="40000"/>
                  </a:schemeClr>
                </a:solidFill>
                <a:latin typeface="Bauhaus 93" pitchFamily="82" charset="0"/>
              </a:rPr>
              <a:t> Composición del suelo</a:t>
            </a:r>
          </a:p>
          <a:p>
            <a:pPr>
              <a:buBlip>
                <a:blip r:embed="rId2"/>
              </a:buBlip>
            </a:pPr>
            <a:r>
              <a:rPr lang="es-ES" sz="3200" dirty="0" smtClean="0">
                <a:solidFill>
                  <a:schemeClr val="accent2">
                    <a:lumMod val="60000"/>
                    <a:lumOff val="40000"/>
                  </a:schemeClr>
                </a:solidFill>
                <a:latin typeface="Bauhaus 93" pitchFamily="82" charset="0"/>
              </a:rPr>
              <a:t> Fotos</a:t>
            </a:r>
          </a:p>
          <a:p>
            <a:pPr>
              <a:buBlip>
                <a:blip r:embed="rId2"/>
              </a:buBlip>
            </a:pPr>
            <a:endParaRPr lang="es-ES" sz="3200" dirty="0">
              <a:solidFill>
                <a:schemeClr val="accent2">
                  <a:lumMod val="60000"/>
                  <a:lumOff val="40000"/>
                </a:schemeClr>
              </a:solidFill>
              <a:latin typeface="Bauhaus 93" pitchFamily="82" charset="0"/>
            </a:endParaRPr>
          </a:p>
        </p:txBody>
      </p:sp>
      <p:pic>
        <p:nvPicPr>
          <p:cNvPr id="15362" name="Picture 2" descr="http://sobreturismo.es/wp-content/uploads/natu-aiguestortes-2.jpg"/>
          <p:cNvPicPr>
            <a:picLocks noChangeAspect="1" noChangeArrowheads="1"/>
          </p:cNvPicPr>
          <p:nvPr/>
        </p:nvPicPr>
        <p:blipFill>
          <a:blip r:embed="rId3"/>
          <a:srcRect/>
          <a:stretch>
            <a:fillRect/>
          </a:stretch>
        </p:blipFill>
        <p:spPr bwMode="auto">
          <a:xfrm>
            <a:off x="4599965" y="3214686"/>
            <a:ext cx="4544035" cy="2971800"/>
          </a:xfrm>
          <a:prstGeom prst="rect">
            <a:avLst/>
          </a:prstGeom>
          <a:noFill/>
        </p:spPr>
      </p:pic>
    </p:spTree>
  </p:cSld>
  <p:clrMapOvr>
    <a:masterClrMapping/>
  </p:clrMapOvr>
  <p:transition>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ctr"/>
            <a:r>
              <a:rPr lang="es-ES" sz="4800" dirty="0" smtClean="0">
                <a:solidFill>
                  <a:schemeClr val="accent2">
                    <a:lumMod val="75000"/>
                  </a:schemeClr>
                </a:solidFill>
                <a:latin typeface="Bauhaus 93" pitchFamily="82" charset="0"/>
              </a:rPr>
              <a:t>Localización</a:t>
            </a:r>
            <a:endParaRPr lang="es-ES" sz="4800" dirty="0">
              <a:solidFill>
                <a:schemeClr val="accent2">
                  <a:lumMod val="75000"/>
                </a:schemeClr>
              </a:solidFill>
              <a:latin typeface="Bauhaus 93" pitchFamily="82" charset="0"/>
            </a:endParaRPr>
          </a:p>
        </p:txBody>
      </p:sp>
      <p:sp>
        <p:nvSpPr>
          <p:cNvPr id="4" name="3 Rectángulo"/>
          <p:cNvSpPr/>
          <p:nvPr/>
        </p:nvSpPr>
        <p:spPr>
          <a:xfrm>
            <a:off x="571472" y="2357430"/>
            <a:ext cx="3714776" cy="4401205"/>
          </a:xfrm>
          <a:prstGeom prst="rect">
            <a:avLst/>
          </a:prstGeom>
        </p:spPr>
        <p:txBody>
          <a:bodyPr wrap="square">
            <a:spAutoFit/>
          </a:bodyPr>
          <a:lstStyle/>
          <a:p>
            <a:r>
              <a:rPr lang="es-ES" sz="2800" dirty="0"/>
              <a:t>El Parque Nacional de </a:t>
            </a:r>
            <a:r>
              <a:rPr lang="es-ES" sz="2800" dirty="0" err="1"/>
              <a:t>Aigüestortes</a:t>
            </a:r>
            <a:r>
              <a:rPr lang="es-ES" sz="2800" dirty="0"/>
              <a:t> </a:t>
            </a:r>
            <a:r>
              <a:rPr lang="es-ES" sz="2800" dirty="0" smtClean="0"/>
              <a:t>y lago de San Mauricio está </a:t>
            </a:r>
            <a:r>
              <a:rPr lang="es-ES" sz="2800" dirty="0"/>
              <a:t>situado en el norte de la provincia de Lleida, en los Pirineos Centrales, en la Comunidad Autónoma de Cataluña</a:t>
            </a:r>
            <a:r>
              <a:rPr lang="es-ES" dirty="0"/>
              <a:t>.</a:t>
            </a:r>
          </a:p>
        </p:txBody>
      </p:sp>
      <p:sp>
        <p:nvSpPr>
          <p:cNvPr id="5" name="4 Botón de acción: Hacia delante o Siguiente">
            <a:hlinkClick r:id="" action="ppaction://hlinkshowjump?jump=nextslide" highlightClick="1"/>
          </p:cNvPr>
          <p:cNvSpPr/>
          <p:nvPr/>
        </p:nvSpPr>
        <p:spPr>
          <a:xfrm>
            <a:off x="8143900" y="6143644"/>
            <a:ext cx="1000100" cy="714356"/>
          </a:xfrm>
          <a:prstGeom prst="actionButtonForwardNex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098" name="AutoShape 2" descr="data:image/jpeg;base64,/9j/4AAQSkZJRgABAQAAAQABAAD/2wCEAAkGBhQSERQSExQVFRQVFxgYFxcXFxgbFxkaFxgcGBkYGhsfHSYeGB0jGhgYHy8gJCcpLCwsHCIxNTAqNSYsLCkBCQoKDgwOGg8PGiwkHyQvLCwsLCwsLCwsLCwsLCwsLC8sLCwsKSwsLCwtLCwsLCwsLCwsLCwsLCwsLCwsLCwsLP/AABEIAJoBRgMBIgACEQEDEQH/xAAbAAACAwEBAQAAAAAAAAAAAAADBAACBQEGB//EAEIQAAIBAgQEBAMGAwcDAwUAAAECEQMhAAQSMQUiQVETMmFxBoGRI0KhscHwBxTRFTNSYoLh8XKSskPC0iRTc5Oi/8QAGQEAAwEBAQAAAAAAAAAAAAAAAAECBAMF/8QAKxEAAgIBBAECBgIDAQAAAAAAAAECESEDEjFBUSJhBBNxgaHwMtGRscFC/9oADAMBAAIRAxEAPwD7TT3Y7bD6CZ/HHjc1n9dVzTZ6QeorI5gU6kqq3v5TpZu5WfTHrc2akHwgmqDGssBPTyg2748rw7IGk5fQpamWSoCS1jpYmmoUKqwQ4AXZiL453QUm8/rNPL8Po1ZLAOANi6tEsTMqepk/XBW4XTKqI0hfLBgrPQMCGE9ROEqWfLESlNEN+U87DppXTzEjYTscN1BRcglGkcv3wYPcAi29zhbr4IkvJwcUOXISqwdOhkmqqzAJ61QNpA1RfmucN/2/TLCAzIW0+KINPUTAEzJ5jp1AFQbE4zMxRoi+mraJ/vfuyO9zC/iO+G1yirKhZDE8pYsDIIjmm3fph2Lc0a9OsrHlIMEgwQYPYxscEJx43j/DABTCimrA+ZeVhGwBCggdLHGbw7iVTLNqQlgxl1JkPAidRurQAJmLAG20OeaOb+IUZVJH0I9zjoGFaXEUdVYHzAESCDzCRbB6WZVjCkHFmpFi0Xx1jtjpxWIjCyB2cQKMdOKx++uDIEqrIg7G2BpVjlax6Hofb19MEUY7UUEQRIOHQHQcTAfDYWEEdJkH2nr74tTrT0II3B3wrrkZd8dnHJxAIw7sR2cVOOqeuOnE0BVkkRhatRA+uG4OKup7Yf2E1YCUMC9vQ/0xZHUbA/8Aa39MHAgWxwDAFA1zC7TB7G354j1gLyPrgjUwd7+4nHBTHYfTABT+ZHr76Wj6xjqV1JsR7dcWUfniVFBsRPuJwcgWxU74D4RF0HyOx9u2O6nH3BJ/zW+dgfpOCgsNGBVqmlGPYGP0/THNVQXIX2vI/r+GF8y5IURYsBEz0J/fthpZoLC0qMJPU3Ync+5wGoLjDhc/5fqfyjAqiTft6QB+uOkZ1g5zjeSmJiYmNBnJiYmJgAmJiYmAC65lryn/AGsCRubgkXiNp3+ePOZnMJUr1W0MRyJem/nTWGG2w1R1m94jHq1QAQMYucCrXR0YHW2l1BBuiMyt6Hk0mbbdRjGzTO6MribNTD0qVDlZR9p9oGgC506CAQ0xf17YayGdrLQQvTOqOZmILEDZiRy3WD/vhvNqr2a5Z0FibAcxv7A4LxHiS0lDMSBsoANydgB1sCYGC7Hjaef4lV8QLWWQyEgfaQTsGsoKkm0amXfD+SzDJNUsWWQG1XZf/wCpuCO4i/XHKHF6lQKKaaFGzVVcyQf8KDSPnUHsMdzfDsw1UHxqYkQyrSZVZRzc01WPSJ/zHDcXWWCr6GXxni5dhpRrSLEGJiLWvH7tgP8AIEpqOpGAnmXlG1ov0b8CcDrZdrGoDTLG5AZgLm4EqzG4ugYeuGaOcpajTDs6hS+oBm1cqkQSOkEWJ82+8coabcrZj1NKWXNB8n8QVaFIUlVagUAISYKqBADKBzRAgggkb7SRr8VZkPrJUgQPD0aUM+t3B9ZIsLY5WypOqsqnQw1CREdDKm0yIjHc54aKgRedwDqCWm4gweUk2AAv0xFzuvBF6vCfASv8Y14IC01O0hXY23MEjp06euNz4e42a6kOaYqBjyqSDpgcxUmQCSfSIx43L0lMatWoC8hlHtJH/OCipodHQAvTYMJJuF3UHpIMW73kTgWr5DT1pqVyZ9FI2wvxJ3FGoaQmoEbQO7QdI+sYz+GGpVppU8ZtBGpTC6utmBUe0Yay+bULeqXkgiVAaIkQoAJBAJFr3jGg9G7C0fEWkdUNVCnbYm8dB6DYYX4K9c0//qAA4YRERBVT07EsNhtF4ksfzUkBLnUNQMghbiYMGJET74vR1631adAICR5vKCxP+qQPbAAtwvMVmar4qaF1TS28lwAYJ5uXV/rA6YBTOYOZYMoFHn0uAJgCnpVr3kmoQY6EWgSxTqZjwCStPx+gk6J6E3mBN/bF8xUrfZlFWCR4gY3UGJ0wYJF/pgGLVMxWFdVEmmIkhFgkzq1EtKQNERMknfYN13fxKYUSh16z2gcv4zimWap4jLA8MTe06jBuZnY9vn0xWnUraa0qNQL+GBEECdE33Np2wqBlc3mKwr0lRJo/+o1p5pCxeeUiT6HGmmKLtgi4aWRHceT+KP4j0MjWNF6dR2WktU6WorysxUBQ9RTUeVPIoJOPU1qoVSzEBVBJJ2AAkk+kY8vwrimVq1mza5asvi0tYzT0iEenSHLpJJNOQ5IBVdQvfFiCcS+P6NGnmqjo4GVWizA6AWNcAogBaVa4kMBv1wnlv4m02p16vgVdFHw+ZXoPTc1XCBUqLU8MsCQSNW30wDhfxHw7iH8yEoNU0tSr1AacmqRam4UEliPDFmA2EjAsn8QcOTIeP/LVKWUasj0lenCvULEo1JdZCjUmqOUDeL4ANTiP8SspQrZmhVZkfLJrMgAVCKfiGnSMw7hSvKYPMPU4Fxn+KGVy7mkVd6qoHqU1NINTkSEOqooapH3F1H6iVKGf4bm6FH7A1E4hmnIRlljWpA66jc/IFWjEqdotBOK/HWf4ZlKviZqnUNWqkuKTOPESnb7VRUVKgEwA026RgA2cx8bpyrQo18w5orXZKaqpp03EqahqMoVmgwl2MG3XCfEv4m0KVChXWnWqLXpGqsKFCook62Y6VPSJOxO18I8az/CTm/BrroqjLqxYF6dN6UFlpMUZVqHSGIpsDYGO2FeOcZ4QRQapTYPVyyFaSVPBP8uRqRKqirTplea1NidzAicAH0Dh+cFalTqgECoiuASpIDAECVJU77gkdicMY8fmf4kZShlsvVVKpp1kZqarTCBUp2OrWVRIiAJ9rXx6jh+dFalTqqCFqIrgGJhgCJgkbHoSPXAAdsIVqi6yTsgk+pgx7wCfrhyssiJI9sZlPK35hMMxkeax9d9474hjSsOOJ056++h//jg1SqCLYIlQEAg2OA1F3Mbx+/wwRq8ClhA8TExMazKTExMTAImJiYmADrcNHV6vT/1GnlEf898Ln4epEAHWYuOdpBAIBkXm5w0vEaTOaa1ENRblAw1AAgGRvYkDBcxWCKWPT5Segva5tjIbKs89mE8Osi+JyoHdiyJZVUBrqouPEQmRsTtjGzufcaagdWqtPK6r9kG8qAaSNUEao6iDMCGc5WFajmanNy0iBKFdQYGq7AEbNKgGZAQd8XXK00rh1uA7SdC9ZcgQAdtIntFjgeI4M03j0sQ4Zn3V5qVSA0azywJMSBEW9th9dvPfENMPKHxBp5tJEQTtPsP30838SpXqO5RlhyAu4ZRaT5htHzvjMo8IzLeVahjfnuYBJPnN+mOG9vETPGc/4npMpnaJ8r1Axk6NFQwCPQ9BbAOIU6avqAJpkzEVOWow5W7LLEqw6lwfunCHBs3Xp1FHJqmCHEuQbeYNvuNjj03E8miq1QhSzFOWASSzKoE9JYg2/HFacpPDNOlNvnoHxGhS/lGIQAtOy3F5BYGCBcT74y8hlfDRZbzDZUMiQyAASdi8/ljvEuIVKOrL6PvA6yCdSCIjtssmdwdsdyOYRaIswYaAiqGmSXPmNvNfc+UeuDDdkalb/oZ3E6jiqAsmkokkgKSNrc4gx3/2wtSr1dQGlWX7xXTt1v4nt3xoVC/ihWplYEmYIsNz1F7C29tzg7ZJbaiRJBJFpvER1G+MbxKmjNtvo2fh3Onw6mXhiV1MhQHyPP3pgEPqiSLR2Jx6JxCyIDR02J7R2nGB8J09LVSGTQ91FvEOjk1wLhCFtM97TfSz/GqdN1DTOl3AABkIpJ67wCR3g43R4PR0b2Kx+pQmDJBHUepBIjYzHy6RijU3A5XB/wCpbbekHe/9MZ7/ABNTtGq6u0kDZNc8s6p+yfoBsCQTGBv8QoOtSdDVNk08muVsb/3TxBINjOLydDTas6wCqmSBIJHaTGkxbUd4sL3sepUABJ2AnGR/b1GpC82rTrC7OCSaekQwIe5ETsZwc0ahMtq0LBiVLEgk9FFhbqZ+V0xpD2WWFE7m59zc/wBMXI64pTzAa4Nv1/TFhYThiZYYspwEPf5xi2vBwItVpqylWAKsCCDcEGxBHUHGHl/gXJoj0xTY03ptSKNVrMoptuihnIQWHliIxtpiHDsDK4T8JZfL+IaYctURabtUq1ajFEkKsuxKgBjtGJmvhHLVKVCloZFy0eD4dSpTanC6OV1YN5SQb3xpPWA9+wBJ+mKks2w0jv8Ae+Q6fPC3DowR/D7IHwlFNvsBU0Dx63L4rF3J55LEk3N4MbRBuJfAWTrmaiPektFtNasgemvlRwrjWBJ80426aAAAdMEwKViox838HZSquYWpRV1zOjxQSxnwlCU4vyaQLaYvJ3OK574NytV1cq6OtMUg1KtVpE0xtTY03XUo9cbC9scJvg3BRiZz4GylXTyugWl4MUq1WmGpST4bhGGtbnfucbmXoLTRUQBUUBVUWACiAAOgAEY7qxycG7FhRcnCWV5pboWMfUmf32weoDBO8Ax7xgWUaKagXsP98JsZY8pnoe24PX5H9747Wbln2xysO7fL5Y5TeVIny2tHbCjhhLKB4mJiY2mImJiYmACYmJiYAJR4ciu1Uatbxql2I6bAkgAdABAv3wvxvNoB4bhiWVjYGwshbYjdhv1M4BlsvWFdtdQCneAGUAmRo0pp1LAnVLGSfpOPKpFJqgGlai62nl0Gx1dl1+GTNrTNsYzYxWrUqrSp02lnNmMQLnSsTIkW9NzA2xkZegaZ0VVqVJ0iixLaFHRF1JGqIEMJIAI6xtZfhyks6wig6fvHXFm67ASoA6j0xyvlGKsIplTyhSGKt5iAQTESVn2PpFJrh9nGNcna2SDpqdmLDZmXw2uBAjrHb5Y5WyKLTgiwYMTfp963QSfYYXy3D6oOpK5UCAFZfEXrYajrEDT9+N7Yy3VGrVaAqUfEp+HMUnDfaQZB8UxysPrhKCbuJMklbHs6KS1CWoMDF2DjoSZnVMGZvGIuYYjVSpHwlkg6kLFrc6liRpW8MN9xYCS18grDXWqVHBKnSQNA5QRyIsNH+YNtbBxUXQapaoog2LRBAJNokkauk7L2xEpRgXTZk5zNoo8V6weoCAlNiCY1DUDBK3UH6zuBhihSTMajSGtByhJhkbmKsdUAeZxBwc8OGYU6XAUgEhSGgnTAgHl8s37nC+RT+UraSZWADGwO4ER6m/bEUo8nKUUq3F89wnwULGDpvpBGsyeg73P44w62fchtKMIYQSNtj39fww1ns4azs5EamtNwqgWwTK8ODHSGClTJmCT8pHvji3bwZ36nUUB+GKf2iGks1FqDWAkKEblbWx25bgbkqInHvqj3ECSNx79+gtjL4Muiq1MGzUxVIkwGNRwzKCTAMiYO49TjXobe8n6mcaIxxg3aMNkaK06YmW835eg/riuczdOiupyFWQsna5gfK/sBJMAHGb/b7VDppU7cx1VCQjKraQVKhpLGSOwExcTR2q1GQuKaqjFgFLMSdDJuQIHOTt0Avi7SG5+A+a4hQL0h4lKSderUuyz1uLwQJI2aNjjWOPM5jgoYSWBkkkGnTNzN509rXv62wFctSQmm3jGAGBUVAB6qEhRB6gCMKw3s9NlDyheq2I9f998GJx5ynnnpDWoepTAJlyfFVR5lIYanFtQJOq5F7AtJ8VUGbQjan6aZZTaRDDlk2Aki5GGi1JM1gwG5E/1xTxh0+to/O+PE/DnFAmYnMEeLVAWzcxdiOWojQwiFVZELB21kn2VFNVyN9h+t/wBjBLwKD3Kyy5wdm+QJn2iZxbxGPlWB3a34b/WMFeoFBJIAG5JgDHPGXuPqMFFladKCSTJP0AHQYs+xxBUG0j646+2FViOgYhx04rOKAmnHAMWxRqwG/wDufYYh0MgOI7AXJj97YoaRbew7Wn59vli4y6i4A98FWArma7nSqgrqm/3oHodt8HpZcKoHTbeAPT1xTPMgRmcwFvImQdhEXJkgQN9sZC/EtJ1qKyPUVGCllTUjnlMgCSILDcC8xMGLWUS2lybqqBtA9scegCZkg+nX3G2PAZnjyF2ijFFSQoVYqGGJDBmBEFjOmLAkidjrUfi2sqKDlTCgFiGYjQADyjRdtM2MCw7mI9PBzWtHo9C6lfWPQn8tscBwXLZjxBOlgpFiYhgeog9sBKlTpJm0g476cndMNSCq0WxMTEx3M5MTExMAAMlxhHqGkAxbmJJ06ZQhWETqtI3G0GbidF0sQIuO0j5jr7Y4KKglgoDGJMCTG0nrGJXpBlZTMMCDBINxFiIIPrjIbDw3C6GYpAuFVhS1US7MdGhH0yqqBZYF4mAZMycazjMavLQtIAJqeU9Y0nmPMCPUXwrwlY+zEGgmqmoYc4ZWvOlYiQwk3JAMRc6IoCApqMqqbaUYMPQG8L6R6TGB7jmnF+xaSyqBUpA6SDBkliBJHNIAvj5p/DfiBzebzz6pmsjAyQSDqRSJJ2VQxkEWxs/HVb+WyjlPEetWijR3Da6s6hAs0IWMx2G23iv4P13y2cqU6gZVr0Xi0hjSqaWiN9MVNu2PS+G0E/hdTUf2+ztkyStI+0ZikG8rOosAVJUm25+sXxjca4Wz6R4moyBTDrqIYmJ1agfXa0TtONKvxVApiZCsQCrLYbxIAY+mF6T1deuCW6cllkQwAMn0Ddu0nHkPlOxqW3kzf5p6QWpTJhmiNEGRB0MsqZvf9nCud4k1Vyxpm55gAI5YEXPXrjWq8PrVATVaNUeSVIKzBjVG3U3sPTB8v8PLTB0sWJEcxJUn06jc99/ljnsbx0c5acZfxdLwweS4LTKK2hgJkhgt5veJBAn6CMEzAyxcM1VQSBMMlwIgXBJBHr19cVTNojEVVjnIEBpSIPOAYPmHMN/xxbPcXRVLI8QCb02bYbREwSRe5scWsI7Sg4umd4hl6XIpUBAFUFtKi5k3sFmJt1G14xw8LUT9pVsfIlY6Tc/dkX/p6YW4pTeroCKlYAEsXUwZ8pVAbgAsJ9QQOuBZfL1arG2XLid1AJmGBYG7AbyBMyLXx1r0+kK/8vkdFEhQq/zCwABy0tKxAB9rdPpg7saYZzUc7craYuw2sD6A4X4ZmHY6atbLwQpQUpi1ggn9+gwznS9OWDKyhbyCGkkC0WMyLdN/TEu+g25oFT4nygGqk25SsEXWdjE2b6jtdk5Y+aoQRpgwCO0nfaQcL5CqzkLq8OBAQjVYWtZQNuxj0thIVT4hqsziVAusgKYJKgSNU9WGwwNYGoZ5GM3kwzakWoxBAOirUXp2WZAG5gXi9ycBocJ1tUenUqcihtOosDVUalDay0lYURI8x2tD2cz4Wiv8uSCY0sFs0WMlwNXW1rxcXxThPEWpUitSmNXMw0SZJPKrgiVMQJNoG+EpJHSlmPZu5Smror76lUgwdiJ2O2+BZ7OKCB4yIy7qSvNaQLm1uo7/ACxm5Hja0B4NUMFQDSQpbSLBabaZk7BWAhgV62xOJ501QAlFgw2NRlVVuBMKxLEQLW7SCcXjkhusMEnFKrEoGSoBGvVoNMAz1W5NidMdBzXx2ulRraKSx99SdJ9fD0i/oXMfhhWrVUBl1VeYnWfBsTpC6rKAAAq7dsaGQ4eEGqw1AMUVVA2tJA/D5YVnK2LVKb0agcPzEwZTkmIA0DyrFpUg9TqG16vFa6RqZCs/3gXlFp51mVvI1SREbGcVztKppZvEU7sAaY69Jn8cGyFLwkbVULAGSzKE0gDaAelzJ74a4slOnyP8IrvUXUaqVBtyBTe27KxG3SOuHmqAb7n8ceazbUapKqi1KjqwVhpMRAGpugGrVJty94l/K553bw6lMCooBGghgRaWVmg2MSIkSLkEHE3ZoV4cjU8bsD9I/E4tSp7k7/l6DC9biK0xqqBlEwLapPQKFlid7R0x3K8WpVJ0OJG6mVYdLq0MPpfAo1kbkuDP4rmzSMLVdnJ1hAsmNRMSEOlTBHMQIBvY4zcvx2pKMagZbaqasrPABmGZFB6TMWmDtJK/DycxVWozgecOzapQzCoPuhXepv007zblTg1GDFQneQXiZBBBIIm0779bYtZM7m7DtVNZ9VQMqgr4dMGVnza30nSx1AQJIECLnCY1LWryCQX1IwYKSSoBGxMqVAnscFSkFVaeshAukKjgSInqIbqNwffAc7XVGpVB4ukA06jTBCu00yWBgAOACega+BJp7X2VGUWWrfDIqkmojCQSPtFZdW4Yrom8R8zhU/CziADTkQb94iBybT+Xrg1OrV82tiLQJqAN5QASTYHUstHW4tGNU1mOnRUtPOzJ5SyyIkiFJK2IMenScJ0KkuEZXA+H16GuiHCBtLlVCkpM6vCIAABiOYGOnoXPVnWtTX+YYhVZnWoEi9lkqmqDz2+c2g69XkUmo4Y94Cey795/YxnNxT7YFQCIKElwBqkEA79CYO0yLHdxWaY4ram2OZGiGGo6CJOkqX9jZjbYYaTKqDIF/c/1wv8A2qotUOhuou2+1wOowYVHOyrvvq/2741o42HxMDpMx8ygezT+ECMTDA7R4MqV2rhmLOCCGOoC4PKTzILeUGPTD5xmZHMZg16i1EikJ0NC35oEt4hPlg+QbkWgSzxPOGnTJUS7EKg7u1lHt1PoDjIzYZXDaatqrnzVdoX7gJ0e+qS/+rsBh3+XseYx2Ikf8e2LZPLimiUwQwRVWYudIj9MDz2bYcqoDvPMBtFr+/4euJORkcQ4PRKtUNMakVyjSxK8kWJPUKJ77bY85/D/AOG6LcOyVR0LOFqVAdRGk1HYGOYWZDpI2IiRj0HxDxB6eTzDmkBpoVSTrQkRTf6xA/YxnfCVHMDK5OioARKFE1GldYDqGAAIItJneZG2NEZSWk67a/Cf9glZssisTQ1KqWZg5YuQTdRN/uwebZtsSpw3SoisJG59LSTzz93ph+pRpUlJqEHVuagDFiNrAdANgMBqKQCUpqqhZ1udKTaxUdP31xwSoZTLMaZUKPEm2oMOUG83JMW7xMDtilbPPq5VYKTblafUxBHsf6Y5k6jsCUqU9zOimACDMXb1k4Zy2b0EowqFjJ1lRpMQNx6/niW30xYEBXbV9rRsQQx8NybrB6Xt8+mCZfgqVGclm0hitiAzSASCQByw0Xknqe7dU6Q1QsYEsRPQA29uuA5GgFp89VwZLMDtLMDa1x0n1OCMSoz2ody2UVCdJYyIGpp2MiJ9ScYDcWFGq0Eadb/5gbydJvpidO+6n2xuU84NpMSbkXt7fhjzVTLOHZyQiEm4EmZt2gQB8/wU91GXVllUNj4n6jRcQtjIAi3ruMBzXHPFpkRIuQVmbQTpG52t74xXUNKc1RliSRAFp626zvgArfd1E3AlDNrWJgQJse3zxxubwcPmy4yXFZw5K0mup0ljUG5iWlIUwO5vHfBst8QOTDrUWSAp5yOxmVEDC9WrDQzNtAXTIkdR3wzlkXaTNpOkiT88c2yXJkq1CzAU5kSet5IPcfeBPTG5/ag8MFxqcEgENLKbEQW1WJ6HtGMvIhahKrUEm5kMNhttve3zxU8BALLp2kAy8H6XxcN9YOknKPPY1xDPUgFvFRrEnV06xdYgnfYnrvjTbhYRV8M1GENYLTIANwCDeOxk7e2MDJcJGoVCwSGiVqARpJkyZmI2GPUHOLTUMAxgDyqzELa217RN8daT5WTRo/ETap8e4k2fehS1V6ehSYhdNt/u2IsMOZOsGA8K7kCVYspFoJaR+U4rXzPiUanIQCjnUwEGxG4JwLONT0BjCmWmKYbmN9Xe156ScXXeTu2muDSpU6hs9NYjo09djKgYVbL1KGphocSNKmdUnlAB2Y3AvHqeuBniOokGqxvH93tuR6G0X/rjlHiCVaJ0HxCVaeWDMsoDdKdx1I2nDzWCFFN2L5XOkk1FWTdeRWIAtK6gIYzG1u2GeIrOiaJqJvfSNMg20sfQSD+YGF8m9dQAtNVWTZQBN4LE6xcgAzHW+NemCQC2q/QkGJsZI3tbfEVFvcipeGZNXIVGNnMIToVqlTlDDpKEzpMSSYuBAMYcoqWT7enTcAwDBaLxfWIv+xhsZYb6mJ6dI9bRNu/bHUWAVMkb3vuSdtpxZAn/ACop81GhJNjpKqABcACQInoMGpVmYSKZW5EMDqsY9BH7647rIBtbeZ7CSN7bH6j1xdK46G3cmR9Rcdr4A4Fhm6ZiZZt401N97CI6fhjnhoklwwVp/vKjwdW6xJBHMbRiy512cqrIB2dXBjbcx1633x3i2cZVUCpRpyOZail1O0wQQT26SDjnNO8lxpcCvCKcF6etho0lCTI0sIAP+IDTb0MdJJqHGXKkvSKWEio2gm52EHVPYEm+18YVejWqVH0VEdZTW1PlQKwMawWJMMswLgGbddTh2TVCj+DDb67krI6CAqr6STfrvi5Z/BSjkK+RNWzfZyJWlNwLAkTaTBBU7Cw03nE4yWoQBAuovygA9YJCtZSIDYa4oletmG8ORAXSp0rFgYlhtM+u/Yw/kRVKTUSVBZXRWljBFpaAwnVsRud+sNbnhHCcG3nHg8bX4q5qFh4c3uxB1RbfxP8ACSImbT1t6bgebqIsOi0p5tTMFUiBLC5kbW/G+EqrTqQU2AB+9TCkT6D88afD+FM8lpTaxRCIAGwZTHe1rm1zNaTblVmZPNG/RqhhIIPsZxzHMtlwihRHyAEnuQABOJjedQ1Di9N6rUUbU6eeAYXpBbafTAM6dVemnSmrVD7sDTT6g1f+3DegFtYQaojUQAY7TExYWxk1Eds27aRyU0CyxWA+okmAdYlbXtBgAmcZDVJ0jQcmJn5DbCOcoqyy9PxIuF06jeAYHXpjtXxCT5rWBUKAdt1mTuevQ7WwpUyJqBfETUV6sq6RMaoAOqJG09OuJOdvwed/iHmKK8PzQ8Eq/h2mnEGowWZ6Hf6jvj1PCKa0aYXVPKoJYkElVC7BYAAUAAdu98eE+NuDKKBAVzrzOXpIWaYDtT8omIOgiPW/p9GTNKwBLaSb6WMEX2ONTajoxXlv/hcovoF4iFtY06jA1EEm3ax/TAzlEeWN5kEzUgyb2sMX/k0ALeM4H/5TA6x+G3bAKOXuNDu5B3LEoPQj73QesXOMzeaojPbOU8nT1kHcktAZwekkDULTGGxU0qUp6VjaTIF7zJv13OM7L0mBLkGZYagk6pbqCQQogaQDbvfDCZIvvQpAmZdu5keWCZg3BPzOEyVJ9iWaq1TVWk6K6nSSVgKSJY07t2WT0ie+HaDVObWgbsEhQbwZIaD9BhbhnB0StU1HWB5QVAu94VRaAFgHf5YNm6iSEIKzPMzk7EgqgJMHaT2P0dKOIlzlSyOUM6tQlYAIaNOpCeXewJ2v9MCz9EsGCmOXQIItcM5O8DyrsfY4X/nVGmnSFND5FgjaQBpi9/X03wxNOlysQCBMSLydhO+C8Cbi0YtPg9JyzEOulmBSRBaASbMoMzqFo/LD1HhFOCAV5hHKkETHr7W2wlmeLUqleNLyARYKJNgAA+5Go3gdbwSD3J5hfEApl11wIinA9YEG3qDYYnac4qLj5GMt8LqAXNQlrMOQbQbRPNM9wJAtixyoYaTTq6r3NOAe3mYwbdxvjSpqS6gSQs82020j3/Kx+QOKZMESQGKzJJbYqbCI6x9MG1JUiowjFYQjmuGhCqLBaSxiRzAagA2+m9xHSOpBJRydVSGKowuQpKqIiNglrAW2xzJZpvFADLAQkMyvtqluZhM6dPy+WG8nmhVLc6MLeQmPn6WwRwjpSSSRY5OlUM2kyRDGeh2na8xtf1wvQzmXVgwKyOUHU3+EHYk98GzYVWEwU0kENcdvUmbCMKBaIBbRtABeEFhMS5W/pf6YFKx7WPvlg4JBPPex5TI3jrIxi/2rTQJRcEuLNNIuUYgcsATLE2iQRfqMadPOqORW8MJvrVgZJtAMEjc6rjtN4UApHMa2ZWGgFKjELpZCdUbAWdfXbfBbLUUlk7XSkEp1DTZgWFggTR11OBDALF5b5Y0c3SU6VgW2IOkCAbCBO0mNsZHxGyB0YLr1lBKvcTyqQopsxQkgFu5GDZ1K9GgEphVJYBQ58SoSTqsF0osQWJLHY+kpqT7/AAR8xDlSjSELyK1rhIMjta24xlcczFSmhYVIqQFhWWOoJAD9AZuo2w7wjPZhiqVqaodJJKhiLECATYWI/YxhcTqUzXqVEqSGNtLKVjlk72k/riW9vAOeMjK51nWmlR0XcFmZrsVJjUTeDFhh/K5cUtR1KdYifFVd21D1j+vXHlmcaRzsSGBlysjSCY5SoPz7/TT4XQNUshqCSswA+kgQLTU39Bhxd4Znhqrhs2zmadJtNQujVAVTnqNqFpKmSAZI7G/rg1NqaKzqarTCr/eMJLBQBIAksQJnruMCbhdXMVWYMERJpgFX1EiJIK1FsDI2w0vCaKvLu1Q2s1QkFgeo7kiY8siwGOtXlHZO0KU/iHXpANMM1grGGJOkaSJsdRiOlrXGOVUrVA8OupDp8NPDZJJ+8vQgRIaZ6AY3Mxw7xE0s7CWVpWJBUgiJBBEjYg4wuN8Op0PDZE1sVNPSwDFgqVKkyw8+slt5Mtv0ml/ktSmmJ5ZagNdShg6NXhqJnTOgwIEKVNgbnpfG9TzhAEhgkwC6aWEDfTsw2uI9uuE+HCKBBB1VAz7yAHVfvHe3frPzSbKNTCEai0KVVp5tJEi9htv6+2JattfvA98U8mfxijmFrvNRGBCwzFFmZAtPLcn6Yay2ROqHagFiZ1K3SxiR1xp+GzE12VahKALdRoAMkXiSTN/l1OHUTUCDTCHpOhvy2x30VyzLW1srl8hTAlAIKxKwQRue++CLlYsGYDsI/MicRaDD7/SBCiJ9sW8J7c+0zyi/br2xo2on7FqVMjdi3vH6AYmJTRh5mn5R+uJgGaOMLKZ1Gd6rE850JAJGhC2kyBctLP7EdpxqZ1zp0jd5UXiCQb/IAn5YUqcEAJNMhNVypRXWepAN1O+xj0uZyGqWTtbPgEaULSJtAP0JGMepTrEhpqXgkCy7zAAq7dPf0ONRaFUW8GkWAjUH0g23A0Er7X9zvhX+VZTejU6Roam4t3J0kbdvngx2Q2+keV+LqOs8POrQtTiCFgTt4esgyDFlUbfXHrBzSPs6w6+GQpUzYzqMzHpt8seW4hUZs7wugyEFHzNTSxjlSiVQzGk2YXWRM7Y9tDKJWmseh37fdx01FelBez/2/wCi93qbRlZrgjVHQnVCEMqzTgMIv0kjv798MpmalUiiQUeftHRp0qCQSD90sy6RN4JP3cWHHEILglyQIADaZNlUvphZJAk2uDtgnBVbSzhkJqOXblYGTAiNxpVdF7yuOEXih7t2BDK1adF3pMzctQ3bWwGrRpLNELMzcgaiYxqtmCQNAt0OGHpu0qfDKncEEyDuI274wUFRGqUaafZ06gVdTglU0I2kT0vYkmAY9nLCOW3bgJkqwYP5hrcglQdULyRqA5dpN+pwQZVARHjBogElyRMXBIMXAwLI5YsDDPTJJOkFGm5lzywCZgRFlG2HUygKLqk6RvJ+Zt7A4p0inYI5MBAgLcsATc22AAgGMCp8OZSW1EGIJNyeouZgC+3c4K+WRYlKjEwZXURPLE3/AMi/T1wbLUlAhVYC1mBBsAux9AMTJ0q8k7E8sQGWNSoEaGVCCSfY2E7/AHZE7EddjZnKgWWdI2GpyCe0FtN/b88W4YJUufvGemzEt/7o+WDu++/RRHd7SI6xOKbyc4RVX5FcplRR2pi4u6ATBvYWkW6SfSL4NUzQ3Acx009YnqQBbrgNbMuHhBSYGNM6lNxuTB6Df2wMhqylKpWnuCA0yZ5TY2EQYmTPS4MM7qN9mTS4nVYk1hVLKNKmkkqbyY0zAIKgGR5T641cjkA4FQJB3DOG13EQZbULxym3phuspQ02J1NLAlVN5VmXlBOxA/2xRczUCnxEAeOUQ2k3gyw1AE+sb4adKnyP1S444Fs/lESHLaI5S3iEQN7FpjYmBc9dsd4NkqdStX1Nranqp30k6amljLi55lYAGCIuBbBg/iVKIqBRzPKhtQANJkgmAJJeI63ica+SyKUlCIIA7kknrcmSdzhUvGSalJ54M/LcFYQjuDSQAKF1IWgQNcECwGwsTeBAGK/2HSTMLVJYgBtKsZRGYAEiRNwO9paN8bMYrVEqf3tfDTK2IDS4ZSUytKmCDIIRQZPXbfC/FuC064GskR1EAjsQ0SNzt3vO2GKNeFWdyPqcEIJ3sAZvvYz8vxw+SqXB4wZkUlkqBWp6dSkKjy4PlkaYFzN57XwpxHlSaenTqAWEUaVLE3JcXMi2kdeoOPUcT4WKlTxEKyRpYMzqrdA4KxJAJEfeEXEA4yOO8CdKQHiCoiqSUYQ7SSWVCN7SygktIIkzaXH00Z5WlxZ5+srFRKqQD/hWAe9nvY39jjW4Nw3WHAp0i0SWaQQbwwEMN+/5YHwbJUaiFHlQ7fZsDTC1AQCoFiZMSLXvHUDT4qRTy9RKZFTQVV1IkhgVZEIVbgjSIjYgd4mtroj5e13ZrcGy00mck6XdnUb28szu2qNf+qwgDErU1tpDGCDcVJEdrelvXFxxGoLeEIAtAq9to8P2H6Yj8UqCR4f4Vf0pHHa30aFBUOUqp2iY9h+BxmfEmWepR0qBrDoygROoMDAJsDpB/LYnGnWFwdjpsfW2/wC++ApW1Mmnm0qSb2BaNz3jVhbex+zMijwvMLpsNioBrSFWLrPhSJ0gWHT54YbgBVWcEVajSzo4BSpcsFAYnwyBCgzFhIMW1HYk6djOwP5mfyxdmKg7kDaf3fCUc2TsXZ5r+xWpk1Vp00UOCaaBnaGCgxaOU8+lVMmRPXGlkc6XCjQ87PyEBCLEEmxv0WTjRkQAQY6noT7j1v8ALBVZRsRhxe12EtPNi2JiMRJxMakcGTExMTDEcXVUKyBo83rYjSD77/KOuHG2tv0x1TbHlq3w7mjnxnfGQhddNaFwngMhMFoPOaoRiY2X0g8IxUrt0az0niQBLASYGoQZ7bi/pgVRWZtOogReAP1npjwA/h3mPDy1MGhpVAHaAwpv4zVKlSmlSkwdnUqs8rKaa3iQW+N/BmYqDMA1kIqF/D5nUlauYp1m8QwwDKiLSXSpHU7xjr8nTv8AmCbPVZ7gFCrmKNeoJektRKatpKnxNOrlIuQEGDngdD/7FL/9a/0x5Ol8C1BmMm4WilOgiAw2oiGdnCqaSqSxZT4i+Gwg2NsSt8COlFEppQqTWqvWp1HqLTqK5qeCGYBmYUg6wpEGNwQDgcIOlv8A3Pv+2KvY9fncsKlNqWrSWBA2MQegO8RtiZTJ6AFWQFAWTeYkknuSTM95x4/JfADrmcvXq1VqpQSklwRUIo0SFcPGoTUZyUDQQQSSRBXzX8OSaWXRRROmrVq1gajLrDlvCWWpVNQRGiGHQQeuF8rTut/4+oe9HvFcBtMyQAYJvckfS2MjPqUrchH2wJMjyMoC67mCDNNdNu464zeA/Dr0c/mK7eGBV16dMsWlwVMsgamFRAugOykiRpAAxr8QSo1dFRJ0oxLt/dqXIF4OpiFDco31CSN8cpxjFrNkytrAnwekxALvqsSVAcbmRB1x8o/LAa2QdpCvT3gc41QCBGqCym5FjYj1xp8LlQ1JtJ8IhdSyAxIDG33TLbAkXjpilbhVMTU+03DGLmZkQAsm+OVpcl7m+GUzC1wgK3bVdTUERFiWKXvAiBYm83xmcP8AiFq4ZTSZCunmltEkkXOmEFpv3G832aXE0jZwALalaTsBc7k+8n644tXSAGV3NQSxC6luI026D5zviHbf7gpVVyFKNdqJ0VNKqLgW8otIOu8WkBZ+uIKorPyyaIE+U6XZZAAkXAgyfQYmfqQASJCqSpYc3oGnr62PQib4zqHEqusu6N4StoLJAZZRSG5jCqJja0kzjrV8kNqHCNWjkw/VlCEAaGItoBkXMTqG3+EC4nFjkylSQtR7feqLHzDXx3h1VGQlXYwdTm+55ryL2O47R0wT+0UqHQtSG6REmBMiQQRv9MTKkiYyclbB5ylqRfEUAiop0zMAtG8kTB6emE67NTdtFBfvAG5tPUatiJ+YwXiJKCXqNpBXmbQqysNNgD0NjaRg38xV8J6yqEUKXAdSXf7xtqGgabCb9SB1Si4rAN5E2yxerTadFRiahVSbJTNiBNtbaRJBkExBx6PxGAkgAdbz+mM7hwLvUrfcYqiXvFN2BPaCxJFyYPTbGqwm3ff2wZLi7yWOIRgSWMXIItNz6/pi7NAnoMMsWoHmE7LIHrJj8AI+eClpaDt+ZGBAmBIA6b7Cfb1wwtHp0xXObILss2wvmcgjiGk3nczMRM4LpPff0xDJtt88MZmZb4ay6MzhJ1gghyWXmILcptJIE/7nAs1wIQVpKgkCUcfZuNRPNYkMpJIYX2mbRsqgGBVFjmEyPxA6YltC2J9AuG0ai0wtRgzDqJNukmBJjcwJ7YbDYHBO5gem/wBYxGpsR5h6GD/XCQ+ELZo63CgkAAzHUjpcR7++D5fLQokk9ewv6D9cI6QyjcQpAUHc9b9I/XGhQoaepPuSRbtOLbfAl5LCiIgCPYRgZJ2J2N7dgSD+WCs4GF67ExpU6ttxsfr2n/nEqxtoL4A63P77YrSXSSo+Qt1/PAEWpPMSBN9j+S/rg4YE6oJEWMdcFjqgRxMXrDr3xTGqMrVmSSpkxMTExRI7GJiYHW8p9sZDaSjtPck/jgddVgnqL7kX6flhgYWG3+of+WEwQVKcASSfniFOxOCDC9bzqOnbph3QJWCrMzNAI07mxPy9ek4uJ6QR6KfzmNsFbcex/MYIMK80N1Qs9OOYjrt1A7iOvfBabjaCPcb/ANcEbY4oqyqz2H5YYmYuY4ZUWo9Ogop06i6i5uqudesgagdTSh7WJN7FmrwamsGkTScdUgl+2sEHxLwZN97iTh+hu3v+gxamu59T+eJrshQRgZUuTDUorm2mD4SqBJfWBDC8bkyQthJwYr4iKWVyIYaUaACpKmGGkkWt8jjb6YxuDH7Eex/83wqqO4He6hWjmwT4dIlS1i1VmIGkwfDDSKrDmstgQJ7Y1cpwhKaxTUJNyR5mNpLWuTAmfwxkZ3KoKecIRQQJBAEgimHBHY6yW97749McUsomDt5MDwaebeoA1RKlE+FUIQDUd1POpDRuD01Hvgh+F1ZRrqMWCwCoVVB76AL+zFhf2jWywu3/AFH9MTMHy+p/Q4ZTilyefThlchAwpIFrhtIEALTqAh1IJu6gnS207iL+jYjYxe0HrhVDf/V+hxaiZRibmP0wVSEsAuF8NWggpqzFFNtUfQQAIHYDcnDIqjpc9hc/0GBHZfU39ZbDYEYKHH2AhdcMQIiw9+/02x18qp6AewjFqIt8z+Zx2pscTZSFMvSJJ2hpmZmfT0iD88M+NHmt67g+39MLao0R/iX/AMcONgwBxGm/Q7YsTgVLzP7j8RfF3wpNxVjR0Y6cV6/LFax5W9jikBKO2+xI+mEuI54U1LFWclgo0jUFkDmI6AHc4mdsiRad467YDWcmncnzqPlItjooWkQ5DOWpIBBvbffv9MMLXlLEFoj57fnjuX2HsP1xyhu3/Uf0xL5GroItICLXHXr7zjjjYgbdP3+74IcArHCHQZWkTgQsWjax+u/9cdobfM/mccOz/v7owVYWCqtJ/fviuJiY1RVKjI3bsmJiYmGI/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4100" name="AutoShape 4" descr="data:image/jpeg;base64,/9j/4AAQSkZJRgABAQAAAQABAAD/2wCEAAkGBhQSERQSExQVFRQVFxgYFxcXFxgbFxkaFxgcGBkYGhsfHSYeGB0jGhgYHy8gJCcpLCwsHCIxNTAqNSYsLCkBCQoKDgwOGg8PGiwkHyQvLCwsLCwsLCwsLCwsLCwsLC8sLCwsKSwsLCwtLCwsLCwsLCwsLCwsLCwsLCwsLCwsLP/AABEIAJoBRgMBIgACEQEDEQH/xAAbAAACAwEBAQAAAAAAAAAAAAADBAACBQEGB//EAEIQAAIBAgQEBAMGAwcDAwUAAAECEQMhAAQSMQUiQVETMmFxBoGRI0KhscHwBxTRFTNSYoLh8XKSskPC0iRTc5Oi/8QAGQEAAwEBAQAAAAAAAAAAAAAAAAECBAMF/8QAKxEAAgIBBAECBgIDAQAAAAAAAAECESEDEjFBUSJhBBNxgaHwMtGRscFC/9oADAMBAAIRAxEAPwD7TT3Y7bD6CZ/HHjc1n9dVzTZ6QeorI5gU6kqq3v5TpZu5WfTHrc2akHwgmqDGssBPTyg2748rw7IGk5fQpamWSoCS1jpYmmoUKqwQ4AXZiL453QUm8/rNPL8Po1ZLAOANi6tEsTMqepk/XBW4XTKqI0hfLBgrPQMCGE9ROEqWfLESlNEN+U87DppXTzEjYTscN1BRcglGkcv3wYPcAi29zhbr4IkvJwcUOXISqwdOhkmqqzAJ61QNpA1RfmucN/2/TLCAzIW0+KINPUTAEzJ5jp1AFQbE4zMxRoi+mraJ/vfuyO9zC/iO+G1yirKhZDE8pYsDIIjmm3fph2Lc0a9OsrHlIMEgwQYPYxscEJx43j/DABTCimrA+ZeVhGwBCggdLHGbw7iVTLNqQlgxl1JkPAidRurQAJmLAG20OeaOb+IUZVJH0I9zjoGFaXEUdVYHzAESCDzCRbB6WZVjCkHFmpFi0Xx1jtjpxWIjCyB2cQKMdOKx++uDIEqrIg7G2BpVjlax6Hofb19MEUY7UUEQRIOHQHQcTAfDYWEEdJkH2nr74tTrT0II3B3wrrkZd8dnHJxAIw7sR2cVOOqeuOnE0BVkkRhatRA+uG4OKup7Yf2E1YCUMC9vQ/0xZHUbA/8Aa39MHAgWxwDAFA1zC7TB7G354j1gLyPrgjUwd7+4nHBTHYfTABT+ZHr76Wj6xjqV1JsR7dcWUfniVFBsRPuJwcgWxU74D4RF0HyOx9u2O6nH3BJ/zW+dgfpOCgsNGBVqmlGPYGP0/THNVQXIX2vI/r+GF8y5IURYsBEz0J/fthpZoLC0qMJPU3Ync+5wGoLjDhc/5fqfyjAqiTft6QB+uOkZ1g5zjeSmJiYmNBnJiYmJgAmJiYmAC65lryn/AGsCRubgkXiNp3+ePOZnMJUr1W0MRyJem/nTWGG2w1R1m94jHq1QAQMYucCrXR0YHW2l1BBuiMyt6Hk0mbbdRjGzTO6MribNTD0qVDlZR9p9oGgC506CAQ0xf17YayGdrLQQvTOqOZmILEDZiRy3WD/vhvNqr2a5Z0FibAcxv7A4LxHiS0lDMSBsoANydgB1sCYGC7Hjaef4lV8QLWWQyEgfaQTsGsoKkm0amXfD+SzDJNUsWWQG1XZf/wCpuCO4i/XHKHF6lQKKaaFGzVVcyQf8KDSPnUHsMdzfDsw1UHxqYkQyrSZVZRzc01WPSJ/zHDcXWWCr6GXxni5dhpRrSLEGJiLWvH7tgP8AIEpqOpGAnmXlG1ov0b8CcDrZdrGoDTLG5AZgLm4EqzG4ugYeuGaOcpajTDs6hS+oBm1cqkQSOkEWJ82+8coabcrZj1NKWXNB8n8QVaFIUlVagUAISYKqBADKBzRAgggkb7SRr8VZkPrJUgQPD0aUM+t3B9ZIsLY5WypOqsqnQw1CREdDKm0yIjHc54aKgRedwDqCWm4gweUk2AAv0xFzuvBF6vCfASv8Y14IC01O0hXY23MEjp06euNz4e42a6kOaYqBjyqSDpgcxUmQCSfSIx43L0lMatWoC8hlHtJH/OCipodHQAvTYMJJuF3UHpIMW73kTgWr5DT1pqVyZ9FI2wvxJ3FGoaQmoEbQO7QdI+sYz+GGpVppU8ZtBGpTC6utmBUe0Yay+bULeqXkgiVAaIkQoAJBAJFr3jGg9G7C0fEWkdUNVCnbYm8dB6DYYX4K9c0//qAA4YRERBVT07EsNhtF4ksfzUkBLnUNQMghbiYMGJET74vR1631adAICR5vKCxP+qQPbAAtwvMVmar4qaF1TS28lwAYJ5uXV/rA6YBTOYOZYMoFHn0uAJgCnpVr3kmoQY6EWgSxTqZjwCStPx+gk6J6E3mBN/bF8xUrfZlFWCR4gY3UGJ0wYJF/pgGLVMxWFdVEmmIkhFgkzq1EtKQNERMknfYN13fxKYUSh16z2gcv4zimWap4jLA8MTe06jBuZnY9vn0xWnUraa0qNQL+GBEECdE33Np2wqBlc3mKwr0lRJo/+o1p5pCxeeUiT6HGmmKLtgi4aWRHceT+KP4j0MjWNF6dR2WktU6WorysxUBQ9RTUeVPIoJOPU1qoVSzEBVBJJ2AAkk+kY8vwrimVq1mza5asvi0tYzT0iEenSHLpJJNOQ5IBVdQvfFiCcS+P6NGnmqjo4GVWizA6AWNcAogBaVa4kMBv1wnlv4m02p16vgVdFHw+ZXoPTc1XCBUqLU8MsCQSNW30wDhfxHw7iH8yEoNU0tSr1AacmqRam4UEliPDFmA2EjAsn8QcOTIeP/LVKWUasj0lenCvULEo1JdZCjUmqOUDeL4ANTiP8SspQrZmhVZkfLJrMgAVCKfiGnSMw7hSvKYPMPU4Fxn+KGVy7mkVd6qoHqU1NINTkSEOqooapH3F1H6iVKGf4bm6FH7A1E4hmnIRlljWpA66jc/IFWjEqdotBOK/HWf4ZlKviZqnUNWqkuKTOPESnb7VRUVKgEwA026RgA2cx8bpyrQo18w5orXZKaqpp03EqahqMoVmgwl2MG3XCfEv4m0KVChXWnWqLXpGqsKFCook62Y6VPSJOxO18I8az/CTm/BrroqjLqxYF6dN6UFlpMUZVqHSGIpsDYGO2FeOcZ4QRQapTYPVyyFaSVPBP8uRqRKqirTplea1NidzAicAH0Dh+cFalTqgECoiuASpIDAECVJU77gkdicMY8fmf4kZShlsvVVKpp1kZqarTCBUp2OrWVRIiAJ9rXx6jh+dFalTqqCFqIrgGJhgCJgkbHoSPXAAdsIVqi6yTsgk+pgx7wCfrhyssiJI9sZlPK35hMMxkeax9d9474hjSsOOJ056++h//jg1SqCLYIlQEAg2OA1F3Mbx+/wwRq8ClhA8TExMazKTExMTAImJiYmADrcNHV6vT/1GnlEf898Ln4epEAHWYuOdpBAIBkXm5w0vEaTOaa1ENRblAw1AAgGRvYkDBcxWCKWPT5Segva5tjIbKs89mE8Osi+JyoHdiyJZVUBrqouPEQmRsTtjGzufcaagdWqtPK6r9kG8qAaSNUEao6iDMCGc5WFajmanNy0iBKFdQYGq7AEbNKgGZAQd8XXK00rh1uA7SdC9ZcgQAdtIntFjgeI4M03j0sQ4Zn3V5qVSA0azywJMSBEW9th9dvPfENMPKHxBp5tJEQTtPsP30838SpXqO5RlhyAu4ZRaT5htHzvjMo8IzLeVahjfnuYBJPnN+mOG9vETPGc/4npMpnaJ8r1Axk6NFQwCPQ9BbAOIU6avqAJpkzEVOWow5W7LLEqw6lwfunCHBs3Xp1FHJqmCHEuQbeYNvuNjj03E8miq1QhSzFOWASSzKoE9JYg2/HFacpPDNOlNvnoHxGhS/lGIQAtOy3F5BYGCBcT74y8hlfDRZbzDZUMiQyAASdi8/ljvEuIVKOrL6PvA6yCdSCIjtssmdwdsdyOYRaIswYaAiqGmSXPmNvNfc+UeuDDdkalb/oZ3E6jiqAsmkokkgKSNrc4gx3/2wtSr1dQGlWX7xXTt1v4nt3xoVC/ihWplYEmYIsNz1F7C29tzg7ZJbaiRJBJFpvER1G+MbxKmjNtvo2fh3Onw6mXhiV1MhQHyPP3pgEPqiSLR2Jx6JxCyIDR02J7R2nGB8J09LVSGTQ91FvEOjk1wLhCFtM97TfSz/GqdN1DTOl3AABkIpJ67wCR3g43R4PR0b2Kx+pQmDJBHUepBIjYzHy6RijU3A5XB/wCpbbekHe/9MZ7/ABNTtGq6u0kDZNc8s6p+yfoBsCQTGBv8QoOtSdDVNk08muVsb/3TxBINjOLydDTas6wCqmSBIJHaTGkxbUd4sL3sepUABJ2AnGR/b1GpC82rTrC7OCSaekQwIe5ETsZwc0ahMtq0LBiVLEgk9FFhbqZ+V0xpD2WWFE7m59zc/wBMXI64pTzAa4Nv1/TFhYThiZYYspwEPf5xi2vBwItVpqylWAKsCCDcEGxBHUHGHl/gXJoj0xTY03ptSKNVrMoptuihnIQWHliIxtpiHDsDK4T8JZfL+IaYctURabtUq1ajFEkKsuxKgBjtGJmvhHLVKVCloZFy0eD4dSpTanC6OV1YN5SQb3xpPWA9+wBJ+mKks2w0jv8Ae+Q6fPC3DowR/D7IHwlFNvsBU0Dx63L4rF3J55LEk3N4MbRBuJfAWTrmaiPektFtNasgemvlRwrjWBJ80426aAAAdMEwKViox838HZSquYWpRV1zOjxQSxnwlCU4vyaQLaYvJ3OK574NytV1cq6OtMUg1KtVpE0xtTY03XUo9cbC9scJvg3BRiZz4GylXTyugWl4MUq1WmGpST4bhGGtbnfucbmXoLTRUQBUUBVUWACiAAOgAEY7qxycG7FhRcnCWV5pboWMfUmf32weoDBO8Ax7xgWUaKagXsP98JsZY8pnoe24PX5H9747Wbln2xysO7fL5Y5TeVIny2tHbCjhhLKB4mJiY2mImJiYmACYmJiYAJR4ciu1Uatbxql2I6bAkgAdABAv3wvxvNoB4bhiWVjYGwshbYjdhv1M4BlsvWFdtdQCneAGUAmRo0pp1LAnVLGSfpOPKpFJqgGlai62nl0Gx1dl1+GTNrTNsYzYxWrUqrSp02lnNmMQLnSsTIkW9NzA2xkZegaZ0VVqVJ0iixLaFHRF1JGqIEMJIAI6xtZfhyks6wig6fvHXFm67ASoA6j0xyvlGKsIplTyhSGKt5iAQTESVn2PpFJrh9nGNcna2SDpqdmLDZmXw2uBAjrHb5Y5WyKLTgiwYMTfp963QSfYYXy3D6oOpK5UCAFZfEXrYajrEDT9+N7Yy3VGrVaAqUfEp+HMUnDfaQZB8UxysPrhKCbuJMklbHs6KS1CWoMDF2DjoSZnVMGZvGIuYYjVSpHwlkg6kLFrc6liRpW8MN9xYCS18grDXWqVHBKnSQNA5QRyIsNH+YNtbBxUXQapaoog2LRBAJNokkauk7L2xEpRgXTZk5zNoo8V6weoCAlNiCY1DUDBK3UH6zuBhihSTMajSGtByhJhkbmKsdUAeZxBwc8OGYU6XAUgEhSGgnTAgHl8s37nC+RT+UraSZWADGwO4ER6m/bEUo8nKUUq3F89wnwULGDpvpBGsyeg73P44w62fchtKMIYQSNtj39fww1ns4azs5EamtNwqgWwTK8ODHSGClTJmCT8pHvji3bwZ36nUUB+GKf2iGks1FqDWAkKEblbWx25bgbkqInHvqj3ECSNx79+gtjL4Muiq1MGzUxVIkwGNRwzKCTAMiYO49TjXobe8n6mcaIxxg3aMNkaK06YmW835eg/riuczdOiupyFWQsna5gfK/sBJMAHGb/b7VDppU7cx1VCQjKraQVKhpLGSOwExcTR2q1GQuKaqjFgFLMSdDJuQIHOTt0Avi7SG5+A+a4hQL0h4lKSderUuyz1uLwQJI2aNjjWOPM5jgoYSWBkkkGnTNzN509rXv62wFctSQmm3jGAGBUVAB6qEhRB6gCMKw3s9NlDyheq2I9f998GJx5ynnnpDWoepTAJlyfFVR5lIYanFtQJOq5F7AtJ8VUGbQjan6aZZTaRDDlk2Aki5GGi1JM1gwG5E/1xTxh0+to/O+PE/DnFAmYnMEeLVAWzcxdiOWojQwiFVZELB21kn2VFNVyN9h+t/wBjBLwKD3Kyy5wdm+QJn2iZxbxGPlWB3a34b/WMFeoFBJIAG5JgDHPGXuPqMFFladKCSTJP0AHQYs+xxBUG0j646+2FViOgYhx04rOKAmnHAMWxRqwG/wDufYYh0MgOI7AXJj97YoaRbew7Wn59vli4y6i4A98FWArma7nSqgrqm/3oHodt8HpZcKoHTbeAPT1xTPMgRmcwFvImQdhEXJkgQN9sZC/EtJ1qKyPUVGCllTUjnlMgCSILDcC8xMGLWUS2lybqqBtA9scegCZkg+nX3G2PAZnjyF2ijFFSQoVYqGGJDBmBEFjOmLAkidjrUfi2sqKDlTCgFiGYjQADyjRdtM2MCw7mI9PBzWtHo9C6lfWPQn8tscBwXLZjxBOlgpFiYhgeog9sBKlTpJm0g476cndMNSCq0WxMTEx3M5MTExMAAMlxhHqGkAxbmJJ06ZQhWETqtI3G0GbidF0sQIuO0j5jr7Y4KKglgoDGJMCTG0nrGJXpBlZTMMCDBINxFiIIPrjIbDw3C6GYpAuFVhS1US7MdGhH0yqqBZYF4mAZMycazjMavLQtIAJqeU9Y0nmPMCPUXwrwlY+zEGgmqmoYc4ZWvOlYiQwk3JAMRc6IoCApqMqqbaUYMPQG8L6R6TGB7jmnF+xaSyqBUpA6SDBkliBJHNIAvj5p/DfiBzebzz6pmsjAyQSDqRSJJ2VQxkEWxs/HVb+WyjlPEetWijR3Da6s6hAs0IWMx2G23iv4P13y2cqU6gZVr0Xi0hjSqaWiN9MVNu2PS+G0E/hdTUf2+ztkyStI+0ZikG8rOosAVJUm25+sXxjca4Wz6R4moyBTDrqIYmJ1agfXa0TtONKvxVApiZCsQCrLYbxIAY+mF6T1deuCW6cllkQwAMn0Ddu0nHkPlOxqW3kzf5p6QWpTJhmiNEGRB0MsqZvf9nCud4k1Vyxpm55gAI5YEXPXrjWq8PrVATVaNUeSVIKzBjVG3U3sPTB8v8PLTB0sWJEcxJUn06jc99/ljnsbx0c5acZfxdLwweS4LTKK2hgJkhgt5veJBAn6CMEzAyxcM1VQSBMMlwIgXBJBHr19cVTNojEVVjnIEBpSIPOAYPmHMN/xxbPcXRVLI8QCb02bYbREwSRe5scWsI7Sg4umd4hl6XIpUBAFUFtKi5k3sFmJt1G14xw8LUT9pVsfIlY6Tc/dkX/p6YW4pTeroCKlYAEsXUwZ8pVAbgAsJ9QQOuBZfL1arG2XLid1AJmGBYG7AbyBMyLXx1r0+kK/8vkdFEhQq/zCwABy0tKxAB9rdPpg7saYZzUc7craYuw2sD6A4X4ZmHY6atbLwQpQUpi1ggn9+gwznS9OWDKyhbyCGkkC0WMyLdN/TEu+g25oFT4nygGqk25SsEXWdjE2b6jtdk5Y+aoQRpgwCO0nfaQcL5CqzkLq8OBAQjVYWtZQNuxj0thIVT4hqsziVAusgKYJKgSNU9WGwwNYGoZ5GM3kwzakWoxBAOirUXp2WZAG5gXi9ycBocJ1tUenUqcihtOosDVUalDay0lYURI8x2tD2cz4Wiv8uSCY0sFs0WMlwNXW1rxcXxThPEWpUitSmNXMw0SZJPKrgiVMQJNoG+EpJHSlmPZu5Smror76lUgwdiJ2O2+BZ7OKCB4yIy7qSvNaQLm1uo7/ACxm5Hja0B4NUMFQDSQpbSLBabaZk7BWAhgV62xOJ501QAlFgw2NRlVVuBMKxLEQLW7SCcXjkhusMEnFKrEoGSoBGvVoNMAz1W5NidMdBzXx2ulRraKSx99SdJ9fD0i/oXMfhhWrVUBl1VeYnWfBsTpC6rKAAAq7dsaGQ4eEGqw1AMUVVA2tJA/D5YVnK2LVKb0agcPzEwZTkmIA0DyrFpUg9TqG16vFa6RqZCs/3gXlFp51mVvI1SREbGcVztKppZvEU7sAaY69Jn8cGyFLwkbVULAGSzKE0gDaAelzJ74a4slOnyP8IrvUXUaqVBtyBTe27KxG3SOuHmqAb7n8ceazbUapKqi1KjqwVhpMRAGpugGrVJty94l/K553bw6lMCooBGghgRaWVmg2MSIkSLkEHE3ZoV4cjU8bsD9I/E4tSp7k7/l6DC9biK0xqqBlEwLapPQKFlid7R0x3K8WpVJ0OJG6mVYdLq0MPpfAo1kbkuDP4rmzSMLVdnJ1hAsmNRMSEOlTBHMQIBvY4zcvx2pKMagZbaqasrPABmGZFB6TMWmDtJK/DycxVWozgecOzapQzCoPuhXepv007zblTg1GDFQneQXiZBBBIIm0779bYtZM7m7DtVNZ9VQMqgr4dMGVnza30nSx1AQJIECLnCY1LWryCQX1IwYKSSoBGxMqVAnscFSkFVaeshAukKjgSInqIbqNwffAc7XVGpVB4ukA06jTBCu00yWBgAOACega+BJp7X2VGUWWrfDIqkmojCQSPtFZdW4Yrom8R8zhU/CziADTkQb94iBybT+Xrg1OrV82tiLQJqAN5QASTYHUstHW4tGNU1mOnRUtPOzJ5SyyIkiFJK2IMenScJ0KkuEZXA+H16GuiHCBtLlVCkpM6vCIAABiOYGOnoXPVnWtTX+YYhVZnWoEi9lkqmqDz2+c2g69XkUmo4Y94Cey795/YxnNxT7YFQCIKElwBqkEA79CYO0yLHdxWaY4ram2OZGiGGo6CJOkqX9jZjbYYaTKqDIF/c/1wv8A2qotUOhuou2+1wOowYVHOyrvvq/2741o42HxMDpMx8ygezT+ECMTDA7R4MqV2rhmLOCCGOoC4PKTzILeUGPTD5xmZHMZg16i1EikJ0NC35oEt4hPlg+QbkWgSzxPOGnTJUS7EKg7u1lHt1PoDjIzYZXDaatqrnzVdoX7gJ0e+qS/+rsBh3+XseYx2Ikf8e2LZPLimiUwQwRVWYudIj9MDz2bYcqoDvPMBtFr+/4euJORkcQ4PRKtUNMakVyjSxK8kWJPUKJ77bY85/D/AOG6LcOyVR0LOFqVAdRGk1HYGOYWZDpI2IiRj0HxDxB6eTzDmkBpoVSTrQkRTf6xA/YxnfCVHMDK5OioARKFE1GldYDqGAAIItJneZG2NEZSWk67a/Cf9glZssisTQ1KqWZg5YuQTdRN/uwebZtsSpw3SoisJG59LSTzz93ph+pRpUlJqEHVuagDFiNrAdANgMBqKQCUpqqhZ1udKTaxUdP31xwSoZTLMaZUKPEm2oMOUG83JMW7xMDtilbPPq5VYKTblafUxBHsf6Y5k6jsCUqU9zOimACDMXb1k4Zy2b0EowqFjJ1lRpMQNx6/niW30xYEBXbV9rRsQQx8NybrB6Xt8+mCZfgqVGclm0hitiAzSASCQByw0Xknqe7dU6Q1QsYEsRPQA29uuA5GgFp89VwZLMDtLMDa1x0n1OCMSoz2ody2UVCdJYyIGpp2MiJ9ScYDcWFGq0Eadb/5gbydJvpidO+6n2xuU84NpMSbkXt7fhjzVTLOHZyQiEm4EmZt2gQB8/wU91GXVllUNj4n6jRcQtjIAi3ruMBzXHPFpkRIuQVmbQTpG52t74xXUNKc1RliSRAFp626zvgArfd1E3AlDNrWJgQJse3zxxubwcPmy4yXFZw5K0mup0ljUG5iWlIUwO5vHfBst8QOTDrUWSAp5yOxmVEDC9WrDQzNtAXTIkdR3wzlkXaTNpOkiT88c2yXJkq1CzAU5kSet5IPcfeBPTG5/ag8MFxqcEgENLKbEQW1WJ6HtGMvIhahKrUEm5kMNhttve3zxU8BALLp2kAy8H6XxcN9YOknKPPY1xDPUgFvFRrEnV06xdYgnfYnrvjTbhYRV8M1GENYLTIANwCDeOxk7e2MDJcJGoVCwSGiVqARpJkyZmI2GPUHOLTUMAxgDyqzELa217RN8daT5WTRo/ETap8e4k2fehS1V6ehSYhdNt/u2IsMOZOsGA8K7kCVYspFoJaR+U4rXzPiUanIQCjnUwEGxG4JwLONT0BjCmWmKYbmN9Xe156ScXXeTu2muDSpU6hs9NYjo09djKgYVbL1KGphocSNKmdUnlAB2Y3AvHqeuBniOokGqxvH93tuR6G0X/rjlHiCVaJ0HxCVaeWDMsoDdKdx1I2nDzWCFFN2L5XOkk1FWTdeRWIAtK6gIYzG1u2GeIrOiaJqJvfSNMg20sfQSD+YGF8m9dQAtNVWTZQBN4LE6xcgAzHW+NemCQC2q/QkGJsZI3tbfEVFvcipeGZNXIVGNnMIToVqlTlDDpKEzpMSSYuBAMYcoqWT7enTcAwDBaLxfWIv+xhsZYb6mJ6dI9bRNu/bHUWAVMkb3vuSdtpxZAn/ACop81GhJNjpKqABcACQInoMGpVmYSKZW5EMDqsY9BH7647rIBtbeZ7CSN7bH6j1xdK46G3cmR9Rcdr4A4Fhm6ZiZZt401N97CI6fhjnhoklwwVp/vKjwdW6xJBHMbRiy512cqrIB2dXBjbcx1633x3i2cZVUCpRpyOZail1O0wQQT26SDjnNO8lxpcCvCKcF6etho0lCTI0sIAP+IDTb0MdJJqHGXKkvSKWEio2gm52EHVPYEm+18YVejWqVH0VEdZTW1PlQKwMawWJMMswLgGbddTh2TVCj+DDb67krI6CAqr6STfrvi5Z/BSjkK+RNWzfZyJWlNwLAkTaTBBU7Cw03nE4yWoQBAuovygA9YJCtZSIDYa4oletmG8ORAXSp0rFgYlhtM+u/Yw/kRVKTUSVBZXRWljBFpaAwnVsRud+sNbnhHCcG3nHg8bX4q5qFh4c3uxB1RbfxP8ACSImbT1t6bgebqIsOi0p5tTMFUiBLC5kbW/G+EqrTqQU2AB+9TCkT6D88afD+FM8lpTaxRCIAGwZTHe1rm1zNaTblVmZPNG/RqhhIIPsZxzHMtlwihRHyAEnuQABOJjedQ1Di9N6rUUbU6eeAYXpBbafTAM6dVemnSmrVD7sDTT6g1f+3DegFtYQaojUQAY7TExYWxk1Eds27aRyU0CyxWA+okmAdYlbXtBgAmcZDVJ0jQcmJn5DbCOcoqyy9PxIuF06jeAYHXpjtXxCT5rWBUKAdt1mTuevQ7WwpUyJqBfETUV6sq6RMaoAOqJG09OuJOdvwed/iHmKK8PzQ8Eq/h2mnEGowWZ6Hf6jvj1PCKa0aYXVPKoJYkElVC7BYAAUAAdu98eE+NuDKKBAVzrzOXpIWaYDtT8omIOgiPW/p9GTNKwBLaSb6WMEX2ONTajoxXlv/hcovoF4iFtY06jA1EEm3ax/TAzlEeWN5kEzUgyb2sMX/k0ALeM4H/5TA6x+G3bAKOXuNDu5B3LEoPQj73QesXOMzeaojPbOU8nT1kHcktAZwekkDULTGGxU0qUp6VjaTIF7zJv13OM7L0mBLkGZYagk6pbqCQQogaQDbvfDCZIvvQpAmZdu5keWCZg3BPzOEyVJ9iWaq1TVWk6K6nSSVgKSJY07t2WT0ie+HaDVObWgbsEhQbwZIaD9BhbhnB0StU1HWB5QVAu94VRaAFgHf5YNm6iSEIKzPMzk7EgqgJMHaT2P0dKOIlzlSyOUM6tQlYAIaNOpCeXewJ2v9MCz9EsGCmOXQIItcM5O8DyrsfY4X/nVGmnSFND5FgjaQBpi9/X03wxNOlysQCBMSLydhO+C8Cbi0YtPg9JyzEOulmBSRBaASbMoMzqFo/LD1HhFOCAV5hHKkETHr7W2wlmeLUqleNLyARYKJNgAA+5Go3gdbwSD3J5hfEApl11wIinA9YEG3qDYYnac4qLj5GMt8LqAXNQlrMOQbQbRPNM9wJAtixyoYaTTq6r3NOAe3mYwbdxvjSpqS6gSQs82020j3/Kx+QOKZMESQGKzJJbYqbCI6x9MG1JUiowjFYQjmuGhCqLBaSxiRzAagA2+m9xHSOpBJRydVSGKowuQpKqIiNglrAW2xzJZpvFADLAQkMyvtqluZhM6dPy+WG8nmhVLc6MLeQmPn6WwRwjpSSSRY5OlUM2kyRDGeh2na8xtf1wvQzmXVgwKyOUHU3+EHYk98GzYVWEwU0kENcdvUmbCMKBaIBbRtABeEFhMS5W/pf6YFKx7WPvlg4JBPPex5TI3jrIxi/2rTQJRcEuLNNIuUYgcsATLE2iQRfqMadPOqORW8MJvrVgZJtAMEjc6rjtN4UApHMa2ZWGgFKjELpZCdUbAWdfXbfBbLUUlk7XSkEp1DTZgWFggTR11OBDALF5b5Y0c3SU6VgW2IOkCAbCBO0mNsZHxGyB0YLr1lBKvcTyqQopsxQkgFu5GDZ1K9GgEphVJYBQ58SoSTqsF0osQWJLHY+kpqT7/AAR8xDlSjSELyK1rhIMjta24xlcczFSmhYVIqQFhWWOoJAD9AZuo2w7wjPZhiqVqaodJJKhiLECATYWI/YxhcTqUzXqVEqSGNtLKVjlk72k/riW9vAOeMjK51nWmlR0XcFmZrsVJjUTeDFhh/K5cUtR1KdYifFVd21D1j+vXHlmcaRzsSGBlysjSCY5SoPz7/TT4XQNUshqCSswA+kgQLTU39Bhxd4Znhqrhs2zmadJtNQujVAVTnqNqFpKmSAZI7G/rg1NqaKzqarTCr/eMJLBQBIAksQJnruMCbhdXMVWYMERJpgFX1EiJIK1FsDI2w0vCaKvLu1Q2s1QkFgeo7kiY8siwGOtXlHZO0KU/iHXpANMM1grGGJOkaSJsdRiOlrXGOVUrVA8OupDp8NPDZJJ+8vQgRIaZ6AY3Mxw7xE0s7CWVpWJBUgiJBBEjYg4wuN8Op0PDZE1sVNPSwDFgqVKkyw8+slt5Mtv0ml/ktSmmJ5ZagNdShg6NXhqJnTOgwIEKVNgbnpfG9TzhAEhgkwC6aWEDfTsw2uI9uuE+HCKBBB1VAz7yAHVfvHe3frPzSbKNTCEai0KVVp5tJEi9htv6+2JattfvA98U8mfxijmFrvNRGBCwzFFmZAtPLcn6Yay2ROqHagFiZ1K3SxiR1xp+GzE12VahKALdRoAMkXiSTN/l1OHUTUCDTCHpOhvy2x30VyzLW1srl8hTAlAIKxKwQRue++CLlYsGYDsI/MicRaDD7/SBCiJ9sW8J7c+0zyi/br2xo2on7FqVMjdi3vH6AYmJTRh5mn5R+uJgGaOMLKZ1Gd6rE850JAJGhC2kyBctLP7EdpxqZ1zp0jd5UXiCQb/IAn5YUqcEAJNMhNVypRXWepAN1O+xj0uZyGqWTtbPgEaULSJtAP0JGMepTrEhpqXgkCy7zAAq7dPf0ONRaFUW8GkWAjUH0g23A0Er7X9zvhX+VZTejU6Roam4t3J0kbdvngx2Q2+keV+LqOs8POrQtTiCFgTt4esgyDFlUbfXHrBzSPs6w6+GQpUzYzqMzHpt8seW4hUZs7wugyEFHzNTSxjlSiVQzGk2YXWRM7Y9tDKJWmseh37fdx01FelBez/2/wCi93qbRlZrgjVHQnVCEMqzTgMIv0kjv798MpmalUiiQUeftHRp0qCQSD90sy6RN4JP3cWHHEILglyQIADaZNlUvphZJAk2uDtgnBVbSzhkJqOXblYGTAiNxpVdF7yuOEXih7t2BDK1adF3pMzctQ3bWwGrRpLNELMzcgaiYxqtmCQNAt0OGHpu0qfDKncEEyDuI274wUFRGqUaafZ06gVdTglU0I2kT0vYkmAY9nLCOW3bgJkqwYP5hrcglQdULyRqA5dpN+pwQZVARHjBogElyRMXBIMXAwLI5YsDDPTJJOkFGm5lzywCZgRFlG2HUygKLqk6RvJ+Zt7A4p0inYI5MBAgLcsATc22AAgGMCp8OZSW1EGIJNyeouZgC+3c4K+WRYlKjEwZXURPLE3/AMi/T1wbLUlAhVYC1mBBsAux9AMTJ0q8k7E8sQGWNSoEaGVCCSfY2E7/AHZE7EddjZnKgWWdI2GpyCe0FtN/b88W4YJUufvGemzEt/7o+WDu++/RRHd7SI6xOKbyc4RVX5FcplRR2pi4u6ATBvYWkW6SfSL4NUzQ3Acx009YnqQBbrgNbMuHhBSYGNM6lNxuTB6Df2wMhqylKpWnuCA0yZ5TY2EQYmTPS4MM7qN9mTS4nVYk1hVLKNKmkkqbyY0zAIKgGR5T641cjkA4FQJB3DOG13EQZbULxym3phuspQ02J1NLAlVN5VmXlBOxA/2xRczUCnxEAeOUQ2k3gyw1AE+sb4adKnyP1S444Fs/lESHLaI5S3iEQN7FpjYmBc9dsd4NkqdStX1Nranqp30k6amljLi55lYAGCIuBbBg/iVKIqBRzPKhtQANJkgmAJJeI63ica+SyKUlCIIA7kknrcmSdzhUvGSalJ54M/LcFYQjuDSQAKF1IWgQNcECwGwsTeBAGK/2HSTMLVJYgBtKsZRGYAEiRNwO9paN8bMYrVEqf3tfDTK2IDS4ZSUytKmCDIIRQZPXbfC/FuC064GskR1EAjsQ0SNzt3vO2GKNeFWdyPqcEIJ3sAZvvYz8vxw+SqXB4wZkUlkqBWp6dSkKjy4PlkaYFzN57XwpxHlSaenTqAWEUaVLE3JcXMi2kdeoOPUcT4WKlTxEKyRpYMzqrdA4KxJAJEfeEXEA4yOO8CdKQHiCoiqSUYQ7SSWVCN7SygktIIkzaXH00Z5WlxZ5+srFRKqQD/hWAe9nvY39jjW4Nw3WHAp0i0SWaQQbwwEMN+/5YHwbJUaiFHlQ7fZsDTC1AQCoFiZMSLXvHUDT4qRTy9RKZFTQVV1IkhgVZEIVbgjSIjYgd4mtroj5e13ZrcGy00mck6XdnUb28szu2qNf+qwgDErU1tpDGCDcVJEdrelvXFxxGoLeEIAtAq9to8P2H6Yj8UqCR4f4Vf0pHHa30aFBUOUqp2iY9h+BxmfEmWepR0qBrDoygROoMDAJsDpB/LYnGnWFwdjpsfW2/wC++ApW1Mmnm0qSb2BaNz3jVhbex+zMijwvMLpsNioBrSFWLrPhSJ0gWHT54YbgBVWcEVajSzo4BSpcsFAYnwyBCgzFhIMW1HYk6djOwP5mfyxdmKg7kDaf3fCUc2TsXZ5r+xWpk1Vp00UOCaaBnaGCgxaOU8+lVMmRPXGlkc6XCjQ87PyEBCLEEmxv0WTjRkQAQY6noT7j1v8ALBVZRsRhxe12EtPNi2JiMRJxMakcGTExMTDEcXVUKyBo83rYjSD77/KOuHG2tv0x1TbHlq3w7mjnxnfGQhddNaFwngMhMFoPOaoRiY2X0g8IxUrt0az0niQBLASYGoQZ7bi/pgVRWZtOogReAP1npjwA/h3mPDy1MGhpVAHaAwpv4zVKlSmlSkwdnUqs8rKaa3iQW+N/BmYqDMA1kIqF/D5nUlauYp1m8QwwDKiLSXSpHU7xjr8nTv8AmCbPVZ7gFCrmKNeoJektRKatpKnxNOrlIuQEGDngdD/7FL/9a/0x5Ol8C1BmMm4WilOgiAw2oiGdnCqaSqSxZT4i+Gwg2NsSt8COlFEppQqTWqvWp1HqLTqK5qeCGYBmYUg6wpEGNwQDgcIOlv8A3Pv+2KvY9fncsKlNqWrSWBA2MQegO8RtiZTJ6AFWQFAWTeYkknuSTM95x4/JfADrmcvXq1VqpQSklwRUIo0SFcPGoTUZyUDQQQSSRBXzX8OSaWXRRROmrVq1gajLrDlvCWWpVNQRGiGHQQeuF8rTut/4+oe9HvFcBtMyQAYJvckfS2MjPqUrchH2wJMjyMoC67mCDNNdNu464zeA/Dr0c/mK7eGBV16dMsWlwVMsgamFRAugOykiRpAAxr8QSo1dFRJ0oxLt/dqXIF4OpiFDco31CSN8cpxjFrNkytrAnwekxALvqsSVAcbmRB1x8o/LAa2QdpCvT3gc41QCBGqCym5FjYj1xp8LlQ1JtJ8IhdSyAxIDG33TLbAkXjpilbhVMTU+03DGLmZkQAsm+OVpcl7m+GUzC1wgK3bVdTUERFiWKXvAiBYm83xmcP8AiFq4ZTSZCunmltEkkXOmEFpv3G832aXE0jZwALalaTsBc7k+8n644tXSAGV3NQSxC6luI026D5zviHbf7gpVVyFKNdqJ0VNKqLgW8otIOu8WkBZ+uIKorPyyaIE+U6XZZAAkXAgyfQYmfqQASJCqSpYc3oGnr62PQib4zqHEqusu6N4StoLJAZZRSG5jCqJja0kzjrV8kNqHCNWjkw/VlCEAaGItoBkXMTqG3+EC4nFjkylSQtR7feqLHzDXx3h1VGQlXYwdTm+55ryL2O47R0wT+0UqHQtSG6REmBMiQQRv9MTKkiYyclbB5ylqRfEUAiop0zMAtG8kTB6emE67NTdtFBfvAG5tPUatiJ+YwXiJKCXqNpBXmbQqysNNgD0NjaRg38xV8J6yqEUKXAdSXf7xtqGgabCb9SB1Si4rAN5E2yxerTadFRiahVSbJTNiBNtbaRJBkExBx6PxGAkgAdbz+mM7hwLvUrfcYqiXvFN2BPaCxJFyYPTbGqwm3ff2wZLi7yWOIRgSWMXIItNz6/pi7NAnoMMsWoHmE7LIHrJj8AI+eClpaDt+ZGBAmBIA6b7Cfb1wwtHp0xXObILss2wvmcgjiGk3nczMRM4LpPff0xDJtt88MZmZb4ay6MzhJ1gghyWXmILcptJIE/7nAs1wIQVpKgkCUcfZuNRPNYkMpJIYX2mbRsqgGBVFjmEyPxA6YltC2J9AuG0ai0wtRgzDqJNukmBJjcwJ7YbDYHBO5gem/wBYxGpsR5h6GD/XCQ+ELZo63CgkAAzHUjpcR7++D5fLQokk9ewv6D9cI6QyjcQpAUHc9b9I/XGhQoaepPuSRbtOLbfAl5LCiIgCPYRgZJ2J2N7dgSD+WCs4GF67ExpU6ttxsfr2n/nEqxtoL4A63P77YrSXSSo+Qt1/PAEWpPMSBN9j+S/rg4YE6oJEWMdcFjqgRxMXrDr3xTGqMrVmSSpkxMTExRI7GJiYHW8p9sZDaSjtPck/jgddVgnqL7kX6flhgYWG3+of+WEwQVKcASSfniFOxOCDC9bzqOnbph3QJWCrMzNAI07mxPy9ek4uJ6QR6KfzmNsFbcex/MYIMK80N1Qs9OOYjrt1A7iOvfBabjaCPcb/ANcEbY4oqyqz2H5YYmYuY4ZUWo9Ogop06i6i5uqudesgagdTSh7WJN7FmrwamsGkTScdUgl+2sEHxLwZN97iTh+hu3v+gxamu59T+eJrshQRgZUuTDUorm2mD4SqBJfWBDC8bkyQthJwYr4iKWVyIYaUaACpKmGGkkWt8jjb6YxuDH7Eex/83wqqO4He6hWjmwT4dIlS1i1VmIGkwfDDSKrDmstgQJ7Y1cpwhKaxTUJNyR5mNpLWuTAmfwxkZ3KoKecIRQQJBAEgimHBHY6yW97749McUsomDt5MDwaebeoA1RKlE+FUIQDUd1POpDRuD01Hvgh+F1ZRrqMWCwCoVVB76AL+zFhf2jWywu3/AFH9MTMHy+p/Q4ZTilyefThlchAwpIFrhtIEALTqAh1IJu6gnS207iL+jYjYxe0HrhVDf/V+hxaiZRibmP0wVSEsAuF8NWggpqzFFNtUfQQAIHYDcnDIqjpc9hc/0GBHZfU39ZbDYEYKHH2AhdcMQIiw9+/02x18qp6AewjFqIt8z+Zx2pscTZSFMvSJJ2hpmZmfT0iD88M+NHmt67g+39MLao0R/iX/AMcONgwBxGm/Q7YsTgVLzP7j8RfF3wpNxVjR0Y6cV6/LFax5W9jikBKO2+xI+mEuI54U1LFWclgo0jUFkDmI6AHc4mdsiRad467YDWcmncnzqPlItjooWkQ5DOWpIBBvbffv9MMLXlLEFoj57fnjuX2HsP1xyhu3/Uf0xL5GroItICLXHXr7zjjjYgbdP3+74IcArHCHQZWkTgQsWjax+u/9cdobfM/mccOz/v7owVYWCqtJ/fviuJiY1RVKjI3bsmJiYmGI/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4102" name="Picture 6" descr="http://www.aiguestortes.info/wp-content/uploads/mapa_pirineos_catalanes.jpg"/>
          <p:cNvPicPr>
            <a:picLocks noChangeAspect="1" noChangeArrowheads="1"/>
          </p:cNvPicPr>
          <p:nvPr/>
        </p:nvPicPr>
        <p:blipFill>
          <a:blip r:embed="rId2"/>
          <a:srcRect/>
          <a:stretch>
            <a:fillRect/>
          </a:stretch>
        </p:blipFill>
        <p:spPr bwMode="auto">
          <a:xfrm>
            <a:off x="4429124" y="2571744"/>
            <a:ext cx="4714876" cy="3571900"/>
          </a:xfrm>
          <a:prstGeom prst="rect">
            <a:avLst/>
          </a:prstGeom>
          <a:noFill/>
        </p:spPr>
      </p:pic>
    </p:spTree>
  </p:cSld>
  <p:clrMapOvr>
    <a:masterClrMapping/>
  </p:clrMapOvr>
  <p:transition>
    <p:zo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ctr"/>
            <a:r>
              <a:rPr lang="es-ES" sz="4800" dirty="0" smtClean="0">
                <a:solidFill>
                  <a:schemeClr val="accent2">
                    <a:lumMod val="75000"/>
                  </a:schemeClr>
                </a:solidFill>
                <a:latin typeface="Bauhaus 93" pitchFamily="82" charset="0"/>
              </a:rPr>
              <a:t>Fauna</a:t>
            </a:r>
            <a:endParaRPr lang="es-ES" sz="4800" dirty="0">
              <a:solidFill>
                <a:schemeClr val="accent2">
                  <a:lumMod val="75000"/>
                </a:schemeClr>
              </a:solidFill>
              <a:latin typeface="Bauhaus 93" pitchFamily="82" charset="0"/>
            </a:endParaRPr>
          </a:p>
        </p:txBody>
      </p:sp>
      <p:sp>
        <p:nvSpPr>
          <p:cNvPr id="3" name="2 CuadroTexto"/>
          <p:cNvSpPr txBox="1"/>
          <p:nvPr/>
        </p:nvSpPr>
        <p:spPr>
          <a:xfrm>
            <a:off x="0" y="2000240"/>
            <a:ext cx="5643570" cy="4093428"/>
          </a:xfrm>
          <a:prstGeom prst="rect">
            <a:avLst/>
          </a:prstGeom>
          <a:noFill/>
          <a:ln>
            <a:noFill/>
          </a:ln>
          <a:effectLst>
            <a:softEdge rad="12700"/>
          </a:effectLst>
          <a:scene3d>
            <a:camera prst="orthographicFront">
              <a:rot lat="0" lon="0" rev="0"/>
            </a:camera>
            <a:lightRig rig="contrasting" dir="t">
              <a:rot lat="0" lon="0" rev="7800000"/>
            </a:lightRig>
          </a:scene3d>
          <a:sp3d>
            <a:bevelT w="139700" h="139700"/>
          </a:sp3d>
        </p:spPr>
        <p:txBody>
          <a:bodyPr wrap="square" rtlCol="0">
            <a:spAutoFit/>
          </a:bodyPr>
          <a:lstStyle/>
          <a:p>
            <a:r>
              <a:rPr lang="es-ES" sz="2000" dirty="0" smtClean="0"/>
              <a:t>Aproximadamente hay unas 200 especies de vertebrados, de las que casi dos terceras partes son aves. Cabe destacar la presencia del  buitre leonado, la perdiz  </a:t>
            </a:r>
            <a:r>
              <a:rPr lang="es-ES" sz="2000" dirty="0" err="1" smtClean="0"/>
              <a:t>nival</a:t>
            </a:r>
            <a:r>
              <a:rPr lang="es-ES" sz="2000" dirty="0" smtClean="0"/>
              <a:t>, el pito negro o el treparriscos.</a:t>
            </a:r>
          </a:p>
          <a:p>
            <a:r>
              <a:rPr lang="es-ES" sz="2000" dirty="0" smtClean="0"/>
              <a:t>Algunos de los mamíferos más representativos son el rebeco, el jabalí, el armiño, el lirón gris, la ardilla roja o el corzo</a:t>
            </a:r>
          </a:p>
          <a:p>
            <a:r>
              <a:rPr lang="es-ES" sz="2000" dirty="0" smtClean="0"/>
              <a:t>La marmota y el gamo (introducidas en el siglo XX). </a:t>
            </a:r>
          </a:p>
          <a:p>
            <a:r>
              <a:rPr lang="es-ES" sz="2000" dirty="0" smtClean="0"/>
              <a:t>Se encuentran también aves  paseriformes tales como la lavandera blanca y el gorrión alpino. </a:t>
            </a:r>
          </a:p>
          <a:p>
            <a:endParaRPr lang="es-ES" sz="2000" dirty="0" smtClean="0"/>
          </a:p>
        </p:txBody>
      </p:sp>
      <p:sp>
        <p:nvSpPr>
          <p:cNvPr id="5" name="4 Botón de acción: Hacia delante o Siguiente">
            <a:hlinkClick r:id="" action="ppaction://hlinkshowjump?jump=nextslide" highlightClick="1"/>
          </p:cNvPr>
          <p:cNvSpPr/>
          <p:nvPr/>
        </p:nvSpPr>
        <p:spPr>
          <a:xfrm>
            <a:off x="8143900" y="6143644"/>
            <a:ext cx="1000100" cy="714356"/>
          </a:xfrm>
          <a:prstGeom prst="actionButtonForwardNex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3074" name="Picture 2" descr="http://pasoscontados.com/copy_of_no-rutas/animalario/aves/lavandera%20blanca.jpg"/>
          <p:cNvPicPr>
            <a:picLocks noChangeAspect="1" noChangeArrowheads="1"/>
          </p:cNvPicPr>
          <p:nvPr/>
        </p:nvPicPr>
        <p:blipFill>
          <a:blip r:embed="rId2"/>
          <a:srcRect/>
          <a:stretch>
            <a:fillRect/>
          </a:stretch>
        </p:blipFill>
        <p:spPr bwMode="auto">
          <a:xfrm>
            <a:off x="5713030" y="3571876"/>
            <a:ext cx="3430970" cy="2571767"/>
          </a:xfrm>
          <a:prstGeom prst="rect">
            <a:avLst/>
          </a:prstGeom>
          <a:noFill/>
        </p:spPr>
      </p:pic>
    </p:spTree>
  </p:cSld>
  <p:clrMapOvr>
    <a:masterClrMapping/>
  </p:clrMapOvr>
  <p:transition>
    <p:split orient="vert" dir="in"/>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solidFill>
                  <a:schemeClr val="accent2">
                    <a:lumMod val="75000"/>
                  </a:schemeClr>
                </a:solidFill>
                <a:latin typeface="Bauhaus 93" pitchFamily="82" charset="0"/>
              </a:rPr>
              <a:t>Fauna</a:t>
            </a:r>
            <a:endParaRPr lang="es-ES" dirty="0"/>
          </a:p>
        </p:txBody>
      </p:sp>
      <p:sp>
        <p:nvSpPr>
          <p:cNvPr id="3" name="2 CuadroTexto"/>
          <p:cNvSpPr txBox="1"/>
          <p:nvPr/>
        </p:nvSpPr>
        <p:spPr>
          <a:xfrm>
            <a:off x="357158" y="2000240"/>
            <a:ext cx="6357982" cy="4893647"/>
          </a:xfrm>
          <a:prstGeom prst="rect">
            <a:avLst/>
          </a:prstGeom>
          <a:noFill/>
        </p:spPr>
        <p:txBody>
          <a:bodyPr wrap="square" rtlCol="0">
            <a:spAutoFit/>
          </a:bodyPr>
          <a:lstStyle/>
          <a:p>
            <a:r>
              <a:rPr lang="es-ES" sz="2400" dirty="0" smtClean="0"/>
              <a:t>Los dos ríos principales, el San Nicolás y el Escrita, y la mayoría de los lagos están poblados por la trucha común. </a:t>
            </a:r>
          </a:p>
          <a:p>
            <a:r>
              <a:rPr lang="es-ES" sz="2400" dirty="0" smtClean="0"/>
              <a:t>Entre los anfibios, el tritón pirenaico, endémico del norte de la Península Ibérica, es significativo por su rareza.</a:t>
            </a:r>
            <a:br>
              <a:rPr lang="es-ES" sz="2400" dirty="0" smtClean="0"/>
            </a:br>
            <a:r>
              <a:rPr lang="es-ES" sz="2400" dirty="0" smtClean="0"/>
              <a:t>En cambio la rana bermeja es muy abundante. Se encuentran también reptiles como la culebra </a:t>
            </a:r>
            <a:r>
              <a:rPr lang="es-ES" sz="2400" dirty="0" err="1" smtClean="0"/>
              <a:t>verdiamarilla</a:t>
            </a:r>
            <a:r>
              <a:rPr lang="es-ES" sz="2400" dirty="0" smtClean="0"/>
              <a:t> o la venenosa víbora. En peligro de extinción se encuentran el águila real, el urogallo, el sarrio, el desmán ibérico y el quebrantahuesos.</a:t>
            </a:r>
            <a:endParaRPr lang="es-ES" sz="2400" dirty="0"/>
          </a:p>
        </p:txBody>
      </p:sp>
      <p:sp>
        <p:nvSpPr>
          <p:cNvPr id="4" name="3 Botón de acción: Hacia delante o Siguiente">
            <a:hlinkClick r:id="" action="ppaction://hlinkshowjump?jump=nextslide" highlightClick="1"/>
          </p:cNvPr>
          <p:cNvSpPr/>
          <p:nvPr/>
        </p:nvSpPr>
        <p:spPr>
          <a:xfrm>
            <a:off x="8143900" y="6143644"/>
            <a:ext cx="1000100" cy="714356"/>
          </a:xfrm>
          <a:prstGeom prst="actionButtonForwardNex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5" name="Picture 2" descr="http://adpanpesca.files.wordpress.com/2012/02/trucha-comun.png"/>
          <p:cNvPicPr>
            <a:picLocks noChangeAspect="1" noChangeArrowheads="1"/>
          </p:cNvPicPr>
          <p:nvPr/>
        </p:nvPicPr>
        <p:blipFill>
          <a:blip r:embed="rId2"/>
          <a:srcRect/>
          <a:stretch>
            <a:fillRect/>
          </a:stretch>
        </p:blipFill>
        <p:spPr bwMode="auto">
          <a:xfrm>
            <a:off x="6715140" y="4857760"/>
            <a:ext cx="2762250" cy="1228726"/>
          </a:xfrm>
          <a:prstGeom prst="rect">
            <a:avLst/>
          </a:prstGeom>
          <a:noFill/>
        </p:spPr>
      </p:pic>
    </p:spTree>
  </p:cSld>
  <p:clrMapOvr>
    <a:masterClrMapping/>
  </p:clrMapOvr>
  <p:transition spd="slow">
    <p:strips dir="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solidFill>
                  <a:schemeClr val="accent2">
                    <a:lumMod val="75000"/>
                  </a:schemeClr>
                </a:solidFill>
                <a:latin typeface="Bauhaus 93" pitchFamily="82" charset="0"/>
              </a:rPr>
              <a:t>Flora</a:t>
            </a:r>
            <a:endParaRPr lang="es-ES" dirty="0"/>
          </a:p>
        </p:txBody>
      </p:sp>
      <p:sp>
        <p:nvSpPr>
          <p:cNvPr id="6" name="5 CuadroTexto"/>
          <p:cNvSpPr txBox="1"/>
          <p:nvPr/>
        </p:nvSpPr>
        <p:spPr>
          <a:xfrm>
            <a:off x="285720" y="2285992"/>
            <a:ext cx="5072098" cy="3539430"/>
          </a:xfrm>
          <a:prstGeom prst="rect">
            <a:avLst/>
          </a:prstGeom>
          <a:noFill/>
        </p:spPr>
        <p:txBody>
          <a:bodyPr wrap="square" rtlCol="0">
            <a:spAutoFit/>
          </a:bodyPr>
          <a:lstStyle/>
          <a:p>
            <a:r>
              <a:rPr lang="es-ES" sz="1600" dirty="0" smtClean="0"/>
              <a:t>Los altos índices de humedad del Parque favorecen la existencia de hayedos en torno a la ribera del río </a:t>
            </a:r>
            <a:r>
              <a:rPr lang="es-ES" sz="1600" dirty="0" err="1" smtClean="0"/>
              <a:t>Caldes</a:t>
            </a:r>
            <a:r>
              <a:rPr lang="es-ES" sz="1600" dirty="0" smtClean="0"/>
              <a:t>  y en la zona de San Nicolás. Asimismo es habitual encontrarlos mezclados con otro tipo de árboles como avellanos, sauces cabrunos, abedules , algunos acebos y, en las zonas más umbrías con abetos. Dado que la disposición de las hojas de las hayas le s permiten el mayor aprovechamiento de la luz, los hayedos generan una penumbra que hace difícil que prospere el sotobosque. No obstante, es posible encontrar algunas especies como la pulmonaria y la </a:t>
            </a:r>
            <a:r>
              <a:rPr lang="es-ES" sz="1600" dirty="0" err="1" smtClean="0"/>
              <a:t>convalaria</a:t>
            </a:r>
            <a:r>
              <a:rPr lang="es-ES" sz="1600" dirty="0" smtClean="0"/>
              <a:t> o, en las zonas más umbrías, en las que se mezcla con abetales, musgos y helechos</a:t>
            </a:r>
            <a:endParaRPr lang="es-ES" sz="1600" dirty="0"/>
          </a:p>
        </p:txBody>
      </p:sp>
      <p:sp>
        <p:nvSpPr>
          <p:cNvPr id="7" name="6 Botón de acción: Hacia delante o Siguiente">
            <a:hlinkClick r:id="" action="ppaction://hlinkshowjump?jump=nextslide" highlightClick="1"/>
          </p:cNvPr>
          <p:cNvSpPr/>
          <p:nvPr/>
        </p:nvSpPr>
        <p:spPr>
          <a:xfrm>
            <a:off x="8143900" y="6143644"/>
            <a:ext cx="1000100" cy="714356"/>
          </a:xfrm>
          <a:prstGeom prst="actionButtonForwardNex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028" name="Picture 4" descr="http://2.bp.blogspot.com/_l8-ewpJgxOI/S7dd3TNHAnI/AAAAAAAACvU/sjjcOpZE1GY/s1600/dscn1244.jpg"/>
          <p:cNvPicPr>
            <a:picLocks noChangeAspect="1" noChangeArrowheads="1"/>
          </p:cNvPicPr>
          <p:nvPr/>
        </p:nvPicPr>
        <p:blipFill>
          <a:blip r:embed="rId2" cstate="print"/>
          <a:srcRect/>
          <a:stretch>
            <a:fillRect/>
          </a:stretch>
        </p:blipFill>
        <p:spPr bwMode="auto">
          <a:xfrm>
            <a:off x="5691270" y="2857496"/>
            <a:ext cx="3452730" cy="3286787"/>
          </a:xfrm>
          <a:prstGeom prst="rect">
            <a:avLst/>
          </a:prstGeom>
          <a:noFill/>
        </p:spPr>
      </p:pic>
    </p:spTree>
  </p:cSld>
  <p:clrMapOvr>
    <a:masterClrMapping/>
  </p:clrMapOvr>
  <p:transition>
    <p:spli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solidFill>
                  <a:schemeClr val="accent2">
                    <a:lumMod val="75000"/>
                  </a:schemeClr>
                </a:solidFill>
                <a:latin typeface="Bauhaus 93" pitchFamily="82" charset="0"/>
              </a:rPr>
              <a:t>Ecosistemas</a:t>
            </a:r>
            <a:endParaRPr lang="es-ES" dirty="0"/>
          </a:p>
        </p:txBody>
      </p:sp>
      <p:sp>
        <p:nvSpPr>
          <p:cNvPr id="3" name="2 CuadroTexto"/>
          <p:cNvSpPr txBox="1"/>
          <p:nvPr/>
        </p:nvSpPr>
        <p:spPr>
          <a:xfrm>
            <a:off x="928662" y="2214554"/>
            <a:ext cx="3857652" cy="3416320"/>
          </a:xfrm>
          <a:prstGeom prst="rect">
            <a:avLst/>
          </a:prstGeom>
          <a:noFill/>
        </p:spPr>
        <p:txBody>
          <a:bodyPr wrap="square" rtlCol="0">
            <a:spAutoFit/>
          </a:bodyPr>
          <a:lstStyle/>
          <a:p>
            <a:r>
              <a:rPr lang="es-ES" sz="2400" dirty="0" smtClean="0"/>
              <a:t>Tiene diversos tipos de ecosistemas; como prados, cultivos y bosques caducifolios en las cotas más bajas, bosques de hoja perenne en las cotas medias, y prados y rocas de alta montaña en las cotas más altas.</a:t>
            </a:r>
            <a:endParaRPr lang="es-ES" sz="2400" dirty="0"/>
          </a:p>
        </p:txBody>
      </p:sp>
      <p:pic>
        <p:nvPicPr>
          <p:cNvPr id="19458" name="Picture 2" descr="http://viajaresmaravilloso.files.wordpress.com/2011/04/aigc3bcestortes-15.jpg"/>
          <p:cNvPicPr>
            <a:picLocks noChangeAspect="1" noChangeArrowheads="1"/>
          </p:cNvPicPr>
          <p:nvPr/>
        </p:nvPicPr>
        <p:blipFill>
          <a:blip r:embed="rId2"/>
          <a:srcRect/>
          <a:stretch>
            <a:fillRect/>
          </a:stretch>
        </p:blipFill>
        <p:spPr bwMode="auto">
          <a:xfrm>
            <a:off x="5165394" y="2928934"/>
            <a:ext cx="3978606" cy="3214710"/>
          </a:xfrm>
          <a:prstGeom prst="rect">
            <a:avLst/>
          </a:prstGeom>
          <a:noFill/>
        </p:spPr>
      </p:pic>
      <p:sp>
        <p:nvSpPr>
          <p:cNvPr id="5" name="4 Botón de acción: Hacia delante o Siguiente">
            <a:hlinkClick r:id="" action="ppaction://hlinkshowjump?jump=nextslide" highlightClick="1"/>
          </p:cNvPr>
          <p:cNvSpPr/>
          <p:nvPr/>
        </p:nvSpPr>
        <p:spPr>
          <a:xfrm>
            <a:off x="8143900" y="6143644"/>
            <a:ext cx="1000100" cy="714356"/>
          </a:xfrm>
          <a:prstGeom prst="actionButtonForwardNex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ransition>
    <p:newsfla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solidFill>
                  <a:schemeClr val="accent2">
                    <a:lumMod val="75000"/>
                  </a:schemeClr>
                </a:solidFill>
                <a:latin typeface="Bauhaus 93" pitchFamily="82" charset="0"/>
              </a:rPr>
              <a:t>Clima</a:t>
            </a:r>
            <a:endParaRPr lang="es-ES" dirty="0"/>
          </a:p>
        </p:txBody>
      </p:sp>
      <p:sp>
        <p:nvSpPr>
          <p:cNvPr id="3" name="2 CuadroTexto"/>
          <p:cNvSpPr txBox="1"/>
          <p:nvPr/>
        </p:nvSpPr>
        <p:spPr>
          <a:xfrm>
            <a:off x="857224" y="1928802"/>
            <a:ext cx="2928958" cy="4401205"/>
          </a:xfrm>
          <a:prstGeom prst="rect">
            <a:avLst/>
          </a:prstGeom>
          <a:noFill/>
        </p:spPr>
        <p:txBody>
          <a:bodyPr wrap="square" rtlCol="0">
            <a:spAutoFit/>
          </a:bodyPr>
          <a:lstStyle/>
          <a:p>
            <a:r>
              <a:rPr lang="es-ES" sz="2000" dirty="0" smtClean="0"/>
              <a:t>El clima del Parque Nacional de </a:t>
            </a:r>
            <a:r>
              <a:rPr lang="es-ES" sz="2000" dirty="0" err="1" smtClean="0"/>
              <a:t>Aigüestortes</a:t>
            </a:r>
            <a:r>
              <a:rPr lang="es-ES" sz="2000" dirty="0" smtClean="0"/>
              <a:t> es un clima atlántico de alta montaña. Las precipitaciones anuales superan los 1.000 mm, siendo habitual en invierno que lo hagan en forma de nieve. Estas nevadas son sobre todo frecuentes desde el mes de noviembre hasta el mes de abril.</a:t>
            </a:r>
            <a:endParaRPr lang="es-ES" sz="2000" dirty="0"/>
          </a:p>
        </p:txBody>
      </p:sp>
      <p:pic>
        <p:nvPicPr>
          <p:cNvPr id="20482" name="Picture 2" descr="Foto de los famosos picos de &quot;Los Encantats&quot; nevados"/>
          <p:cNvPicPr>
            <a:picLocks noChangeAspect="1" noChangeArrowheads="1"/>
          </p:cNvPicPr>
          <p:nvPr/>
        </p:nvPicPr>
        <p:blipFill>
          <a:blip r:embed="rId2"/>
          <a:srcRect/>
          <a:stretch>
            <a:fillRect/>
          </a:stretch>
        </p:blipFill>
        <p:spPr bwMode="auto">
          <a:xfrm>
            <a:off x="4143372" y="3857628"/>
            <a:ext cx="5000628" cy="2286016"/>
          </a:xfrm>
          <a:prstGeom prst="rect">
            <a:avLst/>
          </a:prstGeom>
          <a:noFill/>
        </p:spPr>
      </p:pic>
      <p:sp>
        <p:nvSpPr>
          <p:cNvPr id="5" name="4 Botón de acción: Hacia delante o Siguiente">
            <a:hlinkClick r:id="" action="ppaction://hlinkshowjump?jump=nextslide" highlightClick="1"/>
          </p:cNvPr>
          <p:cNvSpPr/>
          <p:nvPr/>
        </p:nvSpPr>
        <p:spPr>
          <a:xfrm>
            <a:off x="8143900" y="6143644"/>
            <a:ext cx="1000100" cy="714356"/>
          </a:xfrm>
          <a:prstGeom prst="actionButtonForwardNex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ransition>
    <p:pull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solidFill>
                  <a:schemeClr val="accent2">
                    <a:lumMod val="75000"/>
                  </a:schemeClr>
                </a:solidFill>
                <a:latin typeface="Bauhaus 93" pitchFamily="82" charset="0"/>
              </a:rPr>
              <a:t>Extensión y relieve</a:t>
            </a:r>
            <a:endParaRPr lang="es-ES" dirty="0"/>
          </a:p>
        </p:txBody>
      </p:sp>
      <p:sp>
        <p:nvSpPr>
          <p:cNvPr id="4" name="3 CuadroTexto"/>
          <p:cNvSpPr txBox="1"/>
          <p:nvPr/>
        </p:nvSpPr>
        <p:spPr>
          <a:xfrm>
            <a:off x="1785918" y="2643182"/>
            <a:ext cx="2571768" cy="1477328"/>
          </a:xfrm>
          <a:prstGeom prst="rect">
            <a:avLst/>
          </a:prstGeom>
          <a:noFill/>
        </p:spPr>
        <p:txBody>
          <a:bodyPr wrap="square" rtlCol="0">
            <a:spAutoFit/>
          </a:bodyPr>
          <a:lstStyle/>
          <a:p>
            <a:r>
              <a:rPr lang="es-ES" dirty="0" smtClean="0"/>
              <a:t>Cuenta con 14.119 ha, y con la zona de protección 26. 733 ha. El relieve es muy montañoso</a:t>
            </a:r>
            <a:endParaRPr lang="es-ES" dirty="0"/>
          </a:p>
        </p:txBody>
      </p:sp>
      <p:pic>
        <p:nvPicPr>
          <p:cNvPr id="1026" name="Picture 2" descr="http://upload.wikimedia.org/wikipedia/commons/8/84/NASA_Satellite_Limits_of_Parc_Nacional_Aiguestortes.jpg"/>
          <p:cNvPicPr>
            <a:picLocks noChangeAspect="1" noChangeArrowheads="1"/>
          </p:cNvPicPr>
          <p:nvPr/>
        </p:nvPicPr>
        <p:blipFill>
          <a:blip r:embed="rId2"/>
          <a:srcRect/>
          <a:stretch>
            <a:fillRect/>
          </a:stretch>
        </p:blipFill>
        <p:spPr bwMode="auto">
          <a:xfrm>
            <a:off x="5238750" y="2643182"/>
            <a:ext cx="3905250" cy="3500438"/>
          </a:xfrm>
          <a:prstGeom prst="rect">
            <a:avLst/>
          </a:prstGeom>
          <a:noFill/>
        </p:spPr>
      </p:pic>
      <p:sp>
        <p:nvSpPr>
          <p:cNvPr id="13" name="12 Botón de acción: Hacia delante o Siguiente">
            <a:hlinkClick r:id="" action="ppaction://hlinkshowjump?jump=nextslide" highlightClick="1"/>
          </p:cNvPr>
          <p:cNvSpPr/>
          <p:nvPr/>
        </p:nvSpPr>
        <p:spPr>
          <a:xfrm>
            <a:off x="8143900" y="6143644"/>
            <a:ext cx="1000100" cy="714356"/>
          </a:xfrm>
          <a:prstGeom prst="actionButtonForwardNex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ransition>
    <p:split/>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o">
  <a:themeElements>
    <a:clrScheme name="Urbano">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o">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o">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656</TotalTime>
  <Words>440</Words>
  <Application>Microsoft Office PowerPoint</Application>
  <PresentationFormat>Presentación en pantalla (4:3)</PresentationFormat>
  <Paragraphs>61</Paragraphs>
  <Slides>16</Slides>
  <Notes>0</Notes>
  <HiddenSlides>0</HiddenSlides>
  <MMClips>0</MMClips>
  <ScaleCrop>false</ScaleCrop>
  <HeadingPairs>
    <vt:vector size="4" baseType="variant">
      <vt:variant>
        <vt:lpstr>Tema</vt:lpstr>
      </vt:variant>
      <vt:variant>
        <vt:i4>1</vt:i4>
      </vt:variant>
      <vt:variant>
        <vt:lpstr>Títulos de diapositiva</vt:lpstr>
      </vt:variant>
      <vt:variant>
        <vt:i4>16</vt:i4>
      </vt:variant>
    </vt:vector>
  </HeadingPairs>
  <TitlesOfParts>
    <vt:vector size="17" baseType="lpstr">
      <vt:lpstr>Urbano</vt:lpstr>
      <vt:lpstr>Aigüestortes y lago de San Mauricio</vt:lpstr>
      <vt:lpstr>Índice</vt:lpstr>
      <vt:lpstr>Localización</vt:lpstr>
      <vt:lpstr>Fauna</vt:lpstr>
      <vt:lpstr>Fauna</vt:lpstr>
      <vt:lpstr>Flora</vt:lpstr>
      <vt:lpstr>Ecosistemas</vt:lpstr>
      <vt:lpstr>Clima</vt:lpstr>
      <vt:lpstr>Extensión y relieve</vt:lpstr>
      <vt:lpstr>composición del suelo</vt:lpstr>
      <vt:lpstr>Fotos de la Fauna</vt:lpstr>
      <vt:lpstr>Presentación de PowerPoint</vt:lpstr>
      <vt:lpstr>Presentación de PowerPoint</vt:lpstr>
      <vt:lpstr>Presentación de PowerPoint</vt:lpstr>
      <vt:lpstr> fotos de la flora</vt:lpstr>
      <vt:lpstr>FIN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Aigüestortes y lago de San Mauricio</dc:title>
  <dc:creator>*</dc:creator>
  <cp:lastModifiedBy>albero</cp:lastModifiedBy>
  <cp:revision>66</cp:revision>
  <dcterms:created xsi:type="dcterms:W3CDTF">2013-11-16T09:23:21Z</dcterms:created>
  <dcterms:modified xsi:type="dcterms:W3CDTF">2014-05-19T15:52:01Z</dcterms:modified>
</cp:coreProperties>
</file>