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0" r:id="rId2"/>
    <p:sldId id="266" r:id="rId3"/>
    <p:sldId id="258" r:id="rId4"/>
    <p:sldId id="278" r:id="rId5"/>
    <p:sldId id="268" r:id="rId6"/>
    <p:sldId id="277" r:id="rId7"/>
    <p:sldId id="256" r:id="rId8"/>
    <p:sldId id="273" r:id="rId9"/>
    <p:sldId id="269" r:id="rId10"/>
    <p:sldId id="282" r:id="rId11"/>
    <p:sldId id="262" r:id="rId12"/>
    <p:sldId id="284" r:id="rId13"/>
    <p:sldId id="287" r:id="rId14"/>
    <p:sldId id="285" r:id="rId15"/>
    <p:sldId id="272" r:id="rId16"/>
    <p:sldId id="279" r:id="rId17"/>
  </p:sldIdLst>
  <p:sldSz cx="9144000" cy="6858000" type="screen4x3"/>
  <p:notesSz cx="6858000" cy="9144000"/>
  <p:photoAlbum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  <a:srgbClr val="FF0066"/>
    <a:srgbClr val="FF99FF"/>
    <a:srgbClr val="996633"/>
    <a:srgbClr val="EF5611"/>
    <a:srgbClr val="FF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68" autoAdjust="0"/>
    <p:restoredTop sz="94660"/>
  </p:normalViewPr>
  <p:slideViewPr>
    <p:cSldViewPr>
      <p:cViewPr varScale="1">
        <p:scale>
          <a:sx n="68" d="100"/>
          <a:sy n="68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FB7D9-C96F-444D-84A5-6FDDF92F1155}" type="datetimeFigureOut">
              <a:rPr lang="es-ES" smtClean="0"/>
              <a:pPr/>
              <a:t>04/03/2014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74DE0-FB89-4860-8B6C-0C31FBD3E3E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FB7D9-C96F-444D-84A5-6FDDF92F1155}" type="datetimeFigureOut">
              <a:rPr lang="es-ES" smtClean="0"/>
              <a:pPr/>
              <a:t>04/03/2014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74DE0-FB89-4860-8B6C-0C31FBD3E3E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FB7D9-C96F-444D-84A5-6FDDF92F1155}" type="datetimeFigureOut">
              <a:rPr lang="es-ES" smtClean="0"/>
              <a:pPr/>
              <a:t>04/03/2014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74DE0-FB89-4860-8B6C-0C31FBD3E3E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FB7D9-C96F-444D-84A5-6FDDF92F1155}" type="datetimeFigureOut">
              <a:rPr lang="es-ES" smtClean="0"/>
              <a:pPr/>
              <a:t>04/03/2014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74DE0-FB89-4860-8B6C-0C31FBD3E3E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FB7D9-C96F-444D-84A5-6FDDF92F1155}" type="datetimeFigureOut">
              <a:rPr lang="es-ES" smtClean="0"/>
              <a:pPr/>
              <a:t>04/03/2014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74DE0-FB89-4860-8B6C-0C31FBD3E3E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FB7D9-C96F-444D-84A5-6FDDF92F1155}" type="datetimeFigureOut">
              <a:rPr lang="es-ES" smtClean="0"/>
              <a:pPr/>
              <a:t>04/03/2014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74DE0-FB89-4860-8B6C-0C31FBD3E3E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FB7D9-C96F-444D-84A5-6FDDF92F1155}" type="datetimeFigureOut">
              <a:rPr lang="es-ES" smtClean="0"/>
              <a:pPr/>
              <a:t>04/03/2014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74DE0-FB89-4860-8B6C-0C31FBD3E3E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FB7D9-C96F-444D-84A5-6FDDF92F1155}" type="datetimeFigureOut">
              <a:rPr lang="es-ES" smtClean="0"/>
              <a:pPr/>
              <a:t>04/03/2014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74DE0-FB89-4860-8B6C-0C31FBD3E3E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FB7D9-C96F-444D-84A5-6FDDF92F1155}" type="datetimeFigureOut">
              <a:rPr lang="es-ES" smtClean="0"/>
              <a:pPr/>
              <a:t>04/03/2014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74DE0-FB89-4860-8B6C-0C31FBD3E3E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FB7D9-C96F-444D-84A5-6FDDF92F1155}" type="datetimeFigureOut">
              <a:rPr lang="es-ES" smtClean="0"/>
              <a:pPr/>
              <a:t>04/03/2014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74DE0-FB89-4860-8B6C-0C31FBD3E3E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FB7D9-C96F-444D-84A5-6FDDF92F1155}" type="datetimeFigureOut">
              <a:rPr lang="es-ES" smtClean="0"/>
              <a:pPr/>
              <a:t>04/03/2014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74DE0-FB89-4860-8B6C-0C31FBD3E3E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FB7D9-C96F-444D-84A5-6FDDF92F1155}" type="datetimeFigureOut">
              <a:rPr lang="es-ES" smtClean="0"/>
              <a:pPr/>
              <a:t>04/03/2014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74DE0-FB89-4860-8B6C-0C31FBD3E3E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umblr_mw1d2hWXUo1sye8u4o1_500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68363"/>
            <a:ext cx="9144000" cy="512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Imagen" descr="Sin títul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85794"/>
            <a:ext cx="9144000" cy="5253292"/>
          </a:xfrm>
          <a:prstGeom prst="rect">
            <a:avLst/>
          </a:prstGeom>
        </p:spPr>
      </p:pic>
      <p:pic>
        <p:nvPicPr>
          <p:cNvPr id="4" name="3 Imagen" descr="tumblr_mmco91gppI1sokfq8o1_50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457200" y="5715016"/>
            <a:ext cx="8229600" cy="1000132"/>
          </a:xfrm>
        </p:spPr>
        <p:txBody>
          <a:bodyPr/>
          <a:lstStyle/>
          <a:p>
            <a:r>
              <a:rPr lang="es-ES" dirty="0" smtClean="0"/>
              <a:t>EVOLUCIÓN DE LAS ESTRELLAS</a:t>
            </a:r>
            <a:endParaRPr lang="es-E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umblr_mw1d2hWXUo1sye8u4o1_500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68363"/>
            <a:ext cx="9144000" cy="512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Imagen" descr="Sin títul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85794"/>
            <a:ext cx="9144000" cy="5253292"/>
          </a:xfrm>
          <a:prstGeom prst="rect">
            <a:avLst/>
          </a:prstGeom>
        </p:spPr>
      </p:pic>
      <p:pic>
        <p:nvPicPr>
          <p:cNvPr id="4" name="3 Imagen" descr="K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5286380" y="4572008"/>
            <a:ext cx="3208333" cy="1196967"/>
          </a:xfrm>
        </p:spPr>
        <p:txBody>
          <a:bodyPr>
            <a:normAutofit/>
          </a:bodyPr>
          <a:lstStyle/>
          <a:p>
            <a:r>
              <a:rPr lang="es-ES" sz="2400" b="0" dirty="0" err="1" smtClean="0">
                <a:solidFill>
                  <a:srgbClr val="FFFF66"/>
                </a:solidFill>
                <a:latin typeface="EucrosiaUPC" pitchFamily="18" charset="-34"/>
                <a:cs typeface="EucrosiaUPC" pitchFamily="18" charset="-34"/>
              </a:rPr>
              <a:t>EstrEllas</a:t>
            </a:r>
            <a:r>
              <a:rPr lang="es-ES" sz="2400" b="0" dirty="0" smtClean="0">
                <a:solidFill>
                  <a:srgbClr val="FFFF66"/>
                </a:solidFill>
                <a:latin typeface="EucrosiaUPC" pitchFamily="18" charset="-34"/>
                <a:cs typeface="EucrosiaUPC" pitchFamily="18" charset="-34"/>
              </a:rPr>
              <a:t> masivas</a:t>
            </a:r>
            <a:endParaRPr lang="es-ES" sz="2400" b="0" dirty="0">
              <a:solidFill>
                <a:srgbClr val="FFFF66"/>
              </a:solidFill>
              <a:latin typeface="EucrosiaUPC" pitchFamily="18" charset="-34"/>
              <a:cs typeface="EucrosiaUPC" pitchFamily="18" charset="-34"/>
            </a:endParaRPr>
          </a:p>
        </p:txBody>
      </p:sp>
      <p:sp>
        <p:nvSpPr>
          <p:cNvPr id="7" name="6 Marcador de texto"/>
          <p:cNvSpPr>
            <a:spLocks noGrp="1"/>
          </p:cNvSpPr>
          <p:nvPr>
            <p:ph type="body" idx="1"/>
          </p:nvPr>
        </p:nvSpPr>
        <p:spPr>
          <a:xfrm>
            <a:off x="722313" y="4786322"/>
            <a:ext cx="3492497" cy="1071570"/>
          </a:xfrm>
        </p:spPr>
        <p:txBody>
          <a:bodyPr>
            <a:noAutofit/>
          </a:bodyPr>
          <a:lstStyle/>
          <a:p>
            <a:pPr algn="ctr"/>
            <a:r>
              <a:rPr lang="es-ES" sz="2400" dirty="0" smtClean="0">
                <a:solidFill>
                  <a:srgbClr val="FFFF66"/>
                </a:solidFill>
                <a:latin typeface="EucrosiaUPC" pitchFamily="18" charset="-34"/>
                <a:cs typeface="EucrosiaUPC" pitchFamily="18" charset="-34"/>
              </a:rPr>
              <a:t>ESTRELLAS POCO MASIVAS</a:t>
            </a:r>
          </a:p>
          <a:p>
            <a:pPr algn="ctr"/>
            <a:r>
              <a:rPr lang="es-ES" sz="2400" dirty="0" smtClean="0">
                <a:solidFill>
                  <a:srgbClr val="FFFF66"/>
                </a:solidFill>
                <a:latin typeface="EucrosiaUPC" pitchFamily="18" charset="-34"/>
                <a:cs typeface="EucrosiaUPC" pitchFamily="18" charset="-34"/>
              </a:rPr>
              <a:t>(SERÍAN LAS ENANAS ROJAS O MARRONES)</a:t>
            </a:r>
            <a:endParaRPr lang="es-ES" sz="2400" dirty="0">
              <a:solidFill>
                <a:srgbClr val="FFFF66"/>
              </a:solidFill>
              <a:latin typeface="EucrosiaUPC" pitchFamily="18" charset="-34"/>
              <a:cs typeface="EucrosiaUPC" pitchFamily="18" charset="-34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5214942" y="142852"/>
            <a:ext cx="3286148" cy="428628"/>
          </a:xfrm>
        </p:spPr>
        <p:txBody>
          <a:bodyPr>
            <a:normAutofit/>
          </a:bodyPr>
          <a:lstStyle/>
          <a:p>
            <a:r>
              <a:rPr lang="es-ES" sz="2000" dirty="0" smtClean="0">
                <a:solidFill>
                  <a:srgbClr val="009999"/>
                </a:solidFill>
                <a:latin typeface="+mn-lt"/>
              </a:rPr>
              <a:t>ESTRELLAS MASIVAS</a:t>
            </a:r>
            <a:endParaRPr lang="es-ES" sz="2000" dirty="0">
              <a:solidFill>
                <a:srgbClr val="009999"/>
              </a:solidFill>
              <a:latin typeface="+mn-lt"/>
            </a:endParaRPr>
          </a:p>
        </p:txBody>
      </p:sp>
      <p:sp>
        <p:nvSpPr>
          <p:cNvPr id="8" name="7 Marcador de texto"/>
          <p:cNvSpPr>
            <a:spLocks noGrp="1"/>
          </p:cNvSpPr>
          <p:nvPr>
            <p:ph type="body" idx="1"/>
          </p:nvPr>
        </p:nvSpPr>
        <p:spPr>
          <a:xfrm>
            <a:off x="714348" y="0"/>
            <a:ext cx="3063869" cy="571480"/>
          </a:xfrm>
        </p:spPr>
        <p:txBody>
          <a:bodyPr/>
          <a:lstStyle/>
          <a:p>
            <a:r>
              <a:rPr lang="es-ES" b="1" dirty="0" smtClean="0">
                <a:solidFill>
                  <a:srgbClr val="009999"/>
                </a:solidFill>
              </a:rPr>
              <a:t>ESTRELLAS POCO MASIVAS</a:t>
            </a:r>
            <a:endParaRPr lang="es-ES" b="1" dirty="0">
              <a:solidFill>
                <a:srgbClr val="009999"/>
              </a:solidFill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500034" y="785795"/>
          <a:ext cx="4071966" cy="2428891"/>
        </p:xfrm>
        <a:graphic>
          <a:graphicData uri="http://schemas.openxmlformats.org/drawingml/2006/table">
            <a:tbl>
              <a:tblPr/>
              <a:tblGrid>
                <a:gridCol w="4071966"/>
              </a:tblGrid>
              <a:tr h="2428891">
                <a:tc>
                  <a:txBody>
                    <a:bodyPr/>
                    <a:lstStyle/>
                    <a:p>
                      <a:r>
                        <a:rPr lang="es-ES" b="1" dirty="0" smtClean="0">
                          <a:solidFill>
                            <a:srgbClr val="FF0000"/>
                          </a:solidFill>
                          <a:latin typeface="Cambria Math" pitchFamily="18" charset="0"/>
                          <a:ea typeface="Cambria Math" pitchFamily="18" charset="0"/>
                          <a:cs typeface="DokChampa" pitchFamily="34" charset="-34"/>
                        </a:rPr>
                        <a:t>-GIGANTE</a:t>
                      </a:r>
                      <a:r>
                        <a:rPr lang="es-ES" b="1" baseline="0" dirty="0" smtClean="0">
                          <a:solidFill>
                            <a:srgbClr val="FF0000"/>
                          </a:solidFill>
                          <a:latin typeface="Cambria Math" pitchFamily="18" charset="0"/>
                          <a:ea typeface="Cambria Math" pitchFamily="18" charset="0"/>
                          <a:cs typeface="DokChampa" pitchFamily="34" charset="-34"/>
                        </a:rPr>
                        <a:t> ROJA: </a:t>
                      </a:r>
                      <a:r>
                        <a:rPr lang="es-ES" baseline="0" dirty="0" smtClean="0">
                          <a:latin typeface="Cambria Math" pitchFamily="18" charset="0"/>
                          <a:ea typeface="Cambria Math" pitchFamily="18" charset="0"/>
                          <a:cs typeface="DokChampa" pitchFamily="34" charset="-34"/>
                        </a:rPr>
                        <a:t>Tras haber consumido el hidrógeno en su núcleo, durante la SP, convirtiendo el helio por fusión nuclear comienza a quemar hidrógeno en una cáscara alrededor del núcleo, y ocurre un enfriamiento de la superficie. </a:t>
                      </a:r>
                      <a:endParaRPr lang="es-ES" dirty="0">
                        <a:latin typeface="Cambria Math" pitchFamily="18" charset="0"/>
                        <a:ea typeface="Cambria Math" pitchFamily="18" charset="0"/>
                        <a:cs typeface="DokChampa" pitchFamily="34" charset="-34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4572001" y="785794"/>
          <a:ext cx="4259439" cy="2428892"/>
        </p:xfrm>
        <a:graphic>
          <a:graphicData uri="http://schemas.openxmlformats.org/drawingml/2006/table">
            <a:tbl>
              <a:tblPr/>
              <a:tblGrid>
                <a:gridCol w="4259439"/>
              </a:tblGrid>
              <a:tr h="2428892">
                <a:tc>
                  <a:txBody>
                    <a:bodyPr/>
                    <a:lstStyle/>
                    <a:p>
                      <a:r>
                        <a:rPr lang="es-ES" b="1" dirty="0" smtClean="0">
                          <a:solidFill>
                            <a:srgbClr val="FF000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-SUPER</a:t>
                      </a:r>
                      <a:r>
                        <a:rPr lang="es-ES" b="1" baseline="0" dirty="0" smtClean="0">
                          <a:solidFill>
                            <a:srgbClr val="FF000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GIGANTE ROJA: </a:t>
                      </a:r>
                      <a:r>
                        <a:rPr lang="es-ES" b="0" baseline="0" dirty="0" smtClean="0">
                          <a:solidFill>
                            <a:schemeClr val="tx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Son las más grandes en cuanto a tamaño del universo y pierden su masa de manera rápida. Puede quemar distintos elementos hasta llegar al hierro y como ya no es posible extraer energía de reacciones nucleares  se forma una nebulosa planetaria. </a:t>
                      </a:r>
                      <a:endParaRPr lang="es-ES" b="1" dirty="0">
                        <a:solidFill>
                          <a:srgbClr val="FF000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9" name="8 Imagen" descr="sol-gigantes-roja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3286124"/>
            <a:ext cx="5357850" cy="3127248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umblr_mw1d2hWXUo1sye8u4o1_500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68363"/>
            <a:ext cx="9144000" cy="512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Imagen" descr="Sin títul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57232"/>
            <a:ext cx="9144000" cy="5253292"/>
          </a:xfrm>
          <a:prstGeom prst="rect">
            <a:avLst/>
          </a:prstGeom>
        </p:spPr>
      </p:pic>
      <p:pic>
        <p:nvPicPr>
          <p:cNvPr id="4" name="3 Imagen" descr="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/>
          </a:bodyPr>
          <a:lstStyle/>
          <a:p>
            <a:r>
              <a:rPr lang="es-ES" sz="4000" dirty="0" smtClean="0">
                <a:latin typeface="DokChampa" pitchFamily="34" charset="-34"/>
                <a:cs typeface="DokChampa" pitchFamily="34" charset="-34"/>
              </a:rPr>
              <a:t>MUERTE DE UNA ESTRELLA</a:t>
            </a:r>
            <a:endParaRPr lang="es-ES" sz="4000" dirty="0">
              <a:latin typeface="DokChampa" pitchFamily="34" charset="-34"/>
              <a:cs typeface="DokChampa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umblr_mw1d2hWXUo1sye8u4o1_500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68363"/>
            <a:ext cx="9144000" cy="512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Imagen" descr="Sin títul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85794"/>
            <a:ext cx="9144000" cy="5253292"/>
          </a:xfrm>
          <a:prstGeom prst="rect">
            <a:avLst/>
          </a:prstGeom>
        </p:spPr>
      </p:pic>
      <p:pic>
        <p:nvPicPr>
          <p:cNvPr id="4" name="3 Imagen" descr="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es-ES" dirty="0" smtClean="0">
                <a:latin typeface="DokChampa" pitchFamily="34" charset="-34"/>
                <a:cs typeface="DokChampa" pitchFamily="34" charset="-34"/>
              </a:rPr>
              <a:t>CADAVER DE UNA ESTRELLA:</a:t>
            </a:r>
            <a:endParaRPr lang="es-ES" dirty="0">
              <a:latin typeface="DokChampa" pitchFamily="34" charset="-34"/>
              <a:cs typeface="DokChampa" pitchFamily="34" charset="-34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umblr_mw1d2hWXUo1sye8u4o1_500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68363"/>
            <a:ext cx="9144000" cy="512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Imagen" descr="Sin títul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85794"/>
            <a:ext cx="9144000" cy="5253292"/>
          </a:xfrm>
          <a:prstGeom prst="rect">
            <a:avLst/>
          </a:prstGeom>
        </p:spPr>
      </p:pic>
      <p:pic>
        <p:nvPicPr>
          <p:cNvPr id="5" name="4 Imagen" descr="eeeeee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enana blanca tierra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90588"/>
            <a:ext cx="9144000" cy="5076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Imagen" descr="ggg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428604"/>
            <a:ext cx="8715436" cy="6000792"/>
          </a:xfrm>
          <a:prstGeom prst="rect">
            <a:avLst/>
          </a:prstGeo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umblr_mw1d2hWXUo1sye8u4o1_500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642918"/>
            <a:ext cx="9144000" cy="5429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3 Imagen" descr="Sin títul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5" name="4 Imagen" descr="10001362-estrella-sonriente-mostrando-pulgar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28604"/>
            <a:ext cx="9144000" cy="592074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umblr_lvxwvkmEd31qg86a0o1_50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55588"/>
            <a:ext cx="9144000" cy="634523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4929222"/>
          </a:xfrm>
        </p:spPr>
        <p:txBody>
          <a:bodyPr>
            <a:normAutofit/>
          </a:bodyPr>
          <a:lstStyle/>
          <a:p>
            <a:r>
              <a:rPr lang="es-ES" dirty="0" smtClean="0">
                <a:latin typeface="EucrosiaUPC" pitchFamily="18" charset="-34"/>
                <a:cs typeface="EucrosiaUPC" pitchFamily="18" charset="-34"/>
              </a:rPr>
              <a:t>Las </a:t>
            </a:r>
            <a:r>
              <a:rPr lang="es-ES" b="1" dirty="0" smtClean="0">
                <a:latin typeface="EucrosiaUPC" pitchFamily="18" charset="-34"/>
                <a:cs typeface="EucrosiaUPC" pitchFamily="18" charset="-34"/>
              </a:rPr>
              <a:t>estrellas</a:t>
            </a:r>
            <a:r>
              <a:rPr lang="es-ES" dirty="0" smtClean="0">
                <a:latin typeface="EucrosiaUPC" pitchFamily="18" charset="-34"/>
                <a:cs typeface="EucrosiaUPC" pitchFamily="18" charset="-34"/>
              </a:rPr>
              <a:t> son grandes cuerpos celestes que emiten luz como resultado de las reacciones nucleares que tienen lugar en su interior.</a:t>
            </a:r>
            <a:br>
              <a:rPr lang="es-ES" dirty="0" smtClean="0">
                <a:latin typeface="EucrosiaUPC" pitchFamily="18" charset="-34"/>
                <a:cs typeface="EucrosiaUPC" pitchFamily="18" charset="-34"/>
              </a:rPr>
            </a:br>
            <a:r>
              <a:rPr lang="es-ES" dirty="0" smtClean="0">
                <a:latin typeface="EucrosiaUPC" pitchFamily="18" charset="-34"/>
                <a:cs typeface="EucrosiaUPC" pitchFamily="18" charset="-34"/>
              </a:rPr>
              <a:t>Están formadas principalmente por hidrógeno y helio.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evolucion4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714348" y="0"/>
            <a:ext cx="778192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642910" y="0"/>
            <a:ext cx="4429156" cy="1000108"/>
          </a:xfrm>
        </p:spPr>
        <p:txBody>
          <a:bodyPr>
            <a:normAutofit/>
          </a:bodyPr>
          <a:lstStyle/>
          <a:p>
            <a:r>
              <a:rPr lang="es-ES" sz="2000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Mangal" pitchFamily="18" charset="0"/>
                <a:cs typeface="Mangal" pitchFamily="18" charset="0"/>
              </a:rPr>
              <a:t>UNA ESTRELLA ESTÁ FORMADA POR:</a:t>
            </a:r>
            <a:endParaRPr lang="es-ES" sz="2000" b="1" dirty="0">
              <a:solidFill>
                <a:schemeClr val="bg1">
                  <a:lumMod val="50000"/>
                  <a:lumOff val="50000"/>
                </a:schemeClr>
              </a:solidFill>
              <a:latin typeface="Mangal" pitchFamily="18" charset="0"/>
              <a:cs typeface="Mangal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umblr_mw1d2hWXUo1sye8u4o1_500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68363"/>
            <a:ext cx="9144000" cy="512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Imagen" descr="Sin títul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5728"/>
            <a:ext cx="9144000" cy="6572272"/>
          </a:xfrm>
          <a:prstGeom prst="rect">
            <a:avLst/>
          </a:prstGeom>
        </p:spPr>
      </p:pic>
      <p:pic>
        <p:nvPicPr>
          <p:cNvPr id="4" name="3 Imagen" descr="sol solete calientame un poquet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5918" y="571480"/>
            <a:ext cx="5643602" cy="5389640"/>
          </a:xfrm>
          <a:prstGeom prst="rect">
            <a:avLst/>
          </a:prstGeom>
        </p:spPr>
      </p:pic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457200" y="-500090"/>
            <a:ext cx="8229600" cy="4500594"/>
          </a:xfrm>
        </p:spPr>
        <p:txBody>
          <a:bodyPr>
            <a:normAutofit/>
          </a:bodyPr>
          <a:lstStyle/>
          <a:p>
            <a:r>
              <a:rPr lang="es-ES" sz="4800" b="1" dirty="0" smtClean="0">
                <a:solidFill>
                  <a:schemeClr val="accent6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Estrella:</a:t>
            </a:r>
            <a:r>
              <a:rPr lang="es-ES" sz="4800" dirty="0" smtClean="0">
                <a:latin typeface="FreesiaUPC" pitchFamily="34" charset="-34"/>
                <a:cs typeface="FreesiaUPC" pitchFamily="34" charset="-34"/>
              </a:rPr>
              <a:t/>
            </a:r>
            <a:br>
              <a:rPr lang="es-ES" sz="4800" dirty="0" smtClean="0">
                <a:latin typeface="FreesiaUPC" pitchFamily="34" charset="-34"/>
                <a:cs typeface="FreesiaUPC" pitchFamily="34" charset="-34"/>
              </a:rPr>
            </a:br>
            <a:r>
              <a:rPr lang="es-ES" sz="4800" dirty="0" smtClean="0">
                <a:latin typeface="FreesiaUPC" pitchFamily="34" charset="-34"/>
                <a:cs typeface="FreesiaUPC" pitchFamily="34" charset="-34"/>
              </a:rPr>
              <a:t>-Sostenida por su propia gravedad.</a:t>
            </a:r>
            <a:br>
              <a:rPr lang="es-ES" sz="4800" dirty="0" smtClean="0">
                <a:latin typeface="FreesiaUPC" pitchFamily="34" charset="-34"/>
                <a:cs typeface="FreesiaUPC" pitchFamily="34" charset="-34"/>
              </a:rPr>
            </a:br>
            <a:r>
              <a:rPr lang="es-ES" sz="4800" dirty="0" smtClean="0">
                <a:latin typeface="FreesiaUPC" pitchFamily="34" charset="-34"/>
                <a:cs typeface="FreesiaUPC" pitchFamily="34" charset="-34"/>
              </a:rPr>
              <a:t>-Concentra mucha masa en su interior.</a:t>
            </a:r>
            <a:br>
              <a:rPr lang="es-ES" sz="4800" dirty="0" smtClean="0">
                <a:latin typeface="FreesiaUPC" pitchFamily="34" charset="-34"/>
                <a:cs typeface="FreesiaUPC" pitchFamily="34" charset="-34"/>
              </a:rPr>
            </a:br>
            <a:r>
              <a:rPr lang="es-ES" sz="4800" dirty="0" smtClean="0">
                <a:latin typeface="FreesiaUPC" pitchFamily="34" charset="-34"/>
                <a:cs typeface="FreesiaUPC" pitchFamily="34" charset="-34"/>
              </a:rPr>
              <a:t>-Tiene energía propia.</a:t>
            </a:r>
            <a:endParaRPr lang="es-ES" sz="4800" dirty="0">
              <a:latin typeface="FreesiaUPC" pitchFamily="34" charset="-34"/>
              <a:cs typeface="FreesiaUPC" pitchFamily="34" charset="-34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umblr_muw3qxonlC1rznvc3o1_500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498600"/>
            <a:ext cx="9144000" cy="38592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1714488"/>
            <a:ext cx="8229600" cy="2571768"/>
          </a:xfrm>
        </p:spPr>
        <p:txBody>
          <a:bodyPr>
            <a:normAutofit fontScale="90000"/>
          </a:bodyPr>
          <a:lstStyle/>
          <a:p>
            <a:pPr algn="l"/>
            <a:r>
              <a:rPr lang="es-ES" b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es-ES" b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es-ES" b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es-ES" b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es-ES" b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Nebulosas</a:t>
            </a:r>
            <a:r>
              <a:rPr lang="es-ES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: </a:t>
            </a:r>
            <a:r>
              <a:rPr lang="es-ES" dirty="0" smtClean="0">
                <a:latin typeface="Angsana New" pitchFamily="18" charset="-34"/>
                <a:cs typeface="Angsana New" pitchFamily="18" charset="-34"/>
              </a:rPr>
              <a:t>constituidas por gases y además elementos químicos. </a:t>
            </a:r>
            <a:br>
              <a:rPr lang="es-ES" dirty="0" smtClean="0">
                <a:latin typeface="Angsana New" pitchFamily="18" charset="-34"/>
                <a:cs typeface="Angsana New" pitchFamily="18" charset="-34"/>
              </a:rPr>
            </a:br>
            <a:r>
              <a:rPr lang="es-ES" dirty="0" smtClean="0">
                <a:latin typeface="Angsana New" pitchFamily="18" charset="-34"/>
                <a:cs typeface="Angsana New" pitchFamily="18" charset="-34"/>
              </a:rPr>
              <a:t>En ellas se forman las estrellas por fenómenos de condensación.</a:t>
            </a:r>
            <a:br>
              <a:rPr lang="es-ES" dirty="0" smtClean="0">
                <a:latin typeface="Angsana New" pitchFamily="18" charset="-34"/>
                <a:cs typeface="Angsana New" pitchFamily="18" charset="-34"/>
              </a:rPr>
            </a:br>
            <a:r>
              <a:rPr lang="es-ES" b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Tipos: </a:t>
            </a:r>
            <a:r>
              <a:rPr lang="es-ES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s-ES" dirty="0" smtClean="0">
                <a:latin typeface="Angsana New" pitchFamily="18" charset="-34"/>
                <a:cs typeface="Angsana New" pitchFamily="18" charset="-34"/>
              </a:rPr>
            </a:br>
            <a:r>
              <a:rPr lang="es-ES" b="1" dirty="0" smtClean="0">
                <a:solidFill>
                  <a:srgbClr val="FFC000"/>
                </a:solidFill>
                <a:latin typeface="Angsana New" pitchFamily="18" charset="-34"/>
                <a:cs typeface="Angsana New" pitchFamily="18" charset="-34"/>
              </a:rPr>
              <a:t>-Nebulosas oscuras: </a:t>
            </a:r>
            <a:r>
              <a:rPr lang="es-ES" dirty="0" smtClean="0">
                <a:latin typeface="Angsana New" pitchFamily="18" charset="-34"/>
                <a:cs typeface="Angsana New" pitchFamily="18" charset="-34"/>
              </a:rPr>
              <a:t>No emiten ni reflejan luz, pero sí la absorben.</a:t>
            </a:r>
            <a:br>
              <a:rPr lang="es-ES" dirty="0" smtClean="0">
                <a:latin typeface="Angsana New" pitchFamily="18" charset="-34"/>
                <a:cs typeface="Angsana New" pitchFamily="18" charset="-34"/>
              </a:rPr>
            </a:br>
            <a:r>
              <a:rPr lang="es-ES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es-ES" b="1" dirty="0" smtClean="0">
                <a:solidFill>
                  <a:srgbClr val="FFC000"/>
                </a:solidFill>
                <a:latin typeface="Angsana New" pitchFamily="18" charset="-34"/>
                <a:cs typeface="Angsana New" pitchFamily="18" charset="-34"/>
              </a:rPr>
              <a:t>Nebulosas de reflexión: </a:t>
            </a:r>
            <a:r>
              <a:rPr lang="es-ES" dirty="0" smtClean="0">
                <a:latin typeface="Angsana New" pitchFamily="18" charset="-34"/>
                <a:cs typeface="Angsana New" pitchFamily="18" charset="-34"/>
              </a:rPr>
              <a:t>Reflejan la luz de estrellas cercanas.</a:t>
            </a:r>
            <a:br>
              <a:rPr lang="es-ES" dirty="0" smtClean="0">
                <a:latin typeface="Angsana New" pitchFamily="18" charset="-34"/>
                <a:cs typeface="Angsana New" pitchFamily="18" charset="-34"/>
              </a:rPr>
            </a:br>
            <a:r>
              <a:rPr lang="es-ES" b="1" dirty="0" smtClean="0">
                <a:solidFill>
                  <a:srgbClr val="FFC000"/>
                </a:solidFill>
                <a:latin typeface="Angsana New" pitchFamily="18" charset="-34"/>
                <a:cs typeface="Angsana New" pitchFamily="18" charset="-34"/>
              </a:rPr>
              <a:t>-Nebulosa de emisión: </a:t>
            </a:r>
            <a:r>
              <a:rPr lang="es-ES" dirty="0" smtClean="0">
                <a:latin typeface="Angsana New" pitchFamily="18" charset="-34"/>
                <a:cs typeface="Angsana New" pitchFamily="18" charset="-34"/>
              </a:rPr>
              <a:t>El gas que la compone brilla como consecuencia de transformación por la radiación.</a:t>
            </a:r>
            <a:br>
              <a:rPr lang="es-ES" dirty="0" smtClean="0">
                <a:latin typeface="Angsana New" pitchFamily="18" charset="-34"/>
                <a:cs typeface="Angsana New" pitchFamily="18" charset="-34"/>
              </a:rPr>
            </a:br>
            <a:endParaRPr lang="es-ES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nebulosa de orion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285984" y="1142984"/>
            <a:ext cx="3143272" cy="218603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Título"/>
          <p:cNvSpPr>
            <a:spLocks noGrp="1"/>
          </p:cNvSpPr>
          <p:nvPr>
            <p:ph type="ctrTitle"/>
          </p:nvPr>
        </p:nvSpPr>
        <p:spPr>
          <a:xfrm>
            <a:off x="1714480" y="1"/>
            <a:ext cx="3886200" cy="357165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es-ES" sz="2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Nebulosa de radiación. </a:t>
            </a:r>
            <a:br>
              <a:rPr lang="es-ES" sz="2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s-ES" sz="2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(Nebulosa de Orión)</a:t>
            </a:r>
            <a:endParaRPr lang="es-ES" sz="22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7 Subtítulo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714512"/>
          </a:xfrm>
        </p:spPr>
        <p:txBody>
          <a:bodyPr>
            <a:normAutofit/>
          </a:bodyPr>
          <a:lstStyle/>
          <a:p>
            <a:pPr algn="l"/>
            <a:r>
              <a:rPr lang="es-ES" sz="2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Nebulosa de emisión.                    Nebulosas oscuras       </a:t>
            </a:r>
          </a:p>
          <a:p>
            <a:pPr algn="l"/>
            <a:r>
              <a:rPr lang="es-ES" sz="2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(Nebulosa de Anillo)               (Saco de carbón y Cruz del Sur) </a:t>
            </a:r>
            <a:endParaRPr lang="es-ES" sz="2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7" name="6 Marcador de posición de imagen" descr="nebulosa de anillo (2).jpg"/>
          <p:cNvPicPr>
            <a:picLocks noGrp="1" noChangeAspect="1"/>
          </p:cNvPicPr>
          <p:nvPr>
            <p:ph type="pic" idx="4294967295"/>
          </p:nvPr>
        </p:nvPicPr>
        <p:blipFill>
          <a:blip r:embed="rId3"/>
          <a:srcRect t="41324" b="41324"/>
          <a:stretch>
            <a:fillRect/>
          </a:stretch>
        </p:blipFill>
        <p:spPr>
          <a:xfrm>
            <a:off x="4643438" y="4143380"/>
            <a:ext cx="4143375" cy="2285998"/>
          </a:xfrm>
        </p:spPr>
      </p:pic>
      <p:pic>
        <p:nvPicPr>
          <p:cNvPr id="9" name="8 Imagen" descr="nebulosa de anill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7296" y="4214818"/>
            <a:ext cx="2789416" cy="2357454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58204" cy="1357322"/>
          </a:xfrm>
        </p:spPr>
        <p:txBody>
          <a:bodyPr>
            <a:normAutofit/>
          </a:bodyPr>
          <a:lstStyle/>
          <a:p>
            <a:r>
              <a:rPr lang="es-ES" dirty="0" smtClean="0">
                <a:solidFill>
                  <a:srgbClr val="00B0F0"/>
                </a:solidFill>
                <a:latin typeface="Bookman Old Style" pitchFamily="18" charset="0"/>
              </a:rPr>
              <a:t>Diagrama HR:</a:t>
            </a:r>
            <a:endParaRPr lang="es-ES" dirty="0">
              <a:solidFill>
                <a:srgbClr val="00B0F0"/>
              </a:solidFill>
              <a:latin typeface="Bookman Old Style" pitchFamily="18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4294967295"/>
          </p:nvPr>
        </p:nvSpPr>
        <p:spPr>
          <a:xfrm flipH="1">
            <a:off x="0" y="4143380"/>
            <a:ext cx="2928926" cy="1281106"/>
          </a:xfrm>
        </p:spPr>
        <p:txBody>
          <a:bodyPr>
            <a:noAutofit/>
          </a:bodyPr>
          <a:lstStyle/>
          <a:p>
            <a:pPr>
              <a:buNone/>
            </a:pPr>
            <a:endParaRPr lang="es-ES" dirty="0"/>
          </a:p>
        </p:txBody>
      </p:sp>
      <p:pic>
        <p:nvPicPr>
          <p:cNvPr id="4" name="3 Imagen" descr="HR_diagra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3116"/>
            <a:ext cx="4214810" cy="4714884"/>
          </a:xfrm>
          <a:prstGeom prst="rect">
            <a:avLst/>
          </a:prstGeom>
        </p:spPr>
      </p:pic>
      <p:pic>
        <p:nvPicPr>
          <p:cNvPr id="5" name="4 Imagen" descr="Diagrama H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2285992"/>
            <a:ext cx="4857752" cy="4572008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evolucion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901700"/>
            <a:ext cx="9144000" cy="5054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200" dirty="0" smtClean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FASES DE UNA ESTRELLA:</a:t>
            </a:r>
            <a:endParaRPr lang="es-ES" sz="3200" dirty="0">
              <a:solidFill>
                <a:srgbClr val="C00000"/>
              </a:solidFill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umblr_mw1d2hWXUo1sye8u4o1_500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68363"/>
            <a:ext cx="9144000" cy="512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Imagen" descr="Sin títul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14356"/>
            <a:ext cx="9144000" cy="5253292"/>
          </a:xfrm>
          <a:prstGeom prst="rect">
            <a:avLst/>
          </a:prstGeom>
        </p:spPr>
      </p:pic>
      <p:pic>
        <p:nvPicPr>
          <p:cNvPr id="5" name="4 Imagen" descr="estrella-pre-secuencia-principal-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290" y="2643182"/>
            <a:ext cx="6143668" cy="3690978"/>
          </a:xfrm>
          <a:prstGeom prst="rect">
            <a:avLst/>
          </a:prstGeom>
        </p:spPr>
      </p:pic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142844" y="357166"/>
            <a:ext cx="8229600" cy="1868478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EucrosiaUPC" pitchFamily="18" charset="-34"/>
                <a:cs typeface="EucrosiaUPC" pitchFamily="18" charset="-34"/>
              </a:rPr>
              <a:t>PSP: </a:t>
            </a:r>
            <a:r>
              <a:rPr lang="es-ES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EucrosiaUPC" pitchFamily="18" charset="-34"/>
                <a:cs typeface="EucrosiaUPC" pitchFamily="18" charset="-34"/>
              </a:rPr>
              <a:t>A partir de un colapso y la condensación moleculares se comienza a quemar el hidrógeno</a:t>
            </a:r>
            <a:r>
              <a:rPr lang="es-ES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owalliaUPC" pitchFamily="34" charset="-34"/>
                <a:cs typeface="BrowalliaUPC" pitchFamily="34" charset="-34"/>
              </a:rPr>
              <a:t>.</a:t>
            </a:r>
            <a:endParaRPr lang="es-ES" dirty="0">
              <a:solidFill>
                <a:schemeClr val="accent2">
                  <a:lumMod val="40000"/>
                  <a:lumOff val="60000"/>
                </a:schemeClr>
              </a:solidFill>
              <a:latin typeface="BrowalliaUPC" pitchFamily="34" charset="-34"/>
              <a:cs typeface="BrowalliaUPC" pitchFamily="34" charset="-34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Escala de grise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</TotalTime>
  <Words>198</Words>
  <Application>Microsoft Office PowerPoint</Application>
  <PresentationFormat>Presentación en pantalla (4:3)</PresentationFormat>
  <Paragraphs>20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EVOLUCIÓN DE LAS ESTRELLAS</vt:lpstr>
      <vt:lpstr>Las estrellas son grandes cuerpos celestes que emiten luz como resultado de las reacciones nucleares que tienen lugar en su interior. Están formadas principalmente por hidrógeno y helio. </vt:lpstr>
      <vt:lpstr>UNA ESTRELLA ESTÁ FORMADA POR:</vt:lpstr>
      <vt:lpstr>Estrella: -Sostenida por su propia gravedad. -Concentra mucha masa en su interior. -Tiene energía propia.</vt:lpstr>
      <vt:lpstr>  Nebulosas: constituidas por gases y además elementos químicos.  En ellas se forman las estrellas por fenómenos de condensación. Tipos:  -Nebulosas oscuras: No emiten ni reflejan luz, pero sí la absorben. -Nebulosas de reflexión: Reflejan la luz de estrellas cercanas. -Nebulosa de emisión: El gas que la compone brilla como consecuencia de transformación por la radiación. </vt:lpstr>
      <vt:lpstr>  Nebulosa de radiación.  (Nebulosa de Orión)</vt:lpstr>
      <vt:lpstr>Diagrama HR:</vt:lpstr>
      <vt:lpstr>FASES DE UNA ESTRELLA:</vt:lpstr>
      <vt:lpstr>PSP: A partir de un colapso y la condensación moleculares se comienza a quemar el hidrógeno.</vt:lpstr>
      <vt:lpstr>EstrEllas masivas</vt:lpstr>
      <vt:lpstr>ESTRELLAS MASIVAS</vt:lpstr>
      <vt:lpstr>MUERTE DE UNA ESTRELLA</vt:lpstr>
      <vt:lpstr>CADAVER DE UNA ESTRELLA:</vt:lpstr>
      <vt:lpstr>Diapositiva 14</vt:lpstr>
      <vt:lpstr>Diapositiva 15</vt:lpstr>
      <vt:lpstr>Diapositiva 16</vt:lpstr>
    </vt:vector>
  </TitlesOfParts>
  <Company>RevolucionUnattended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EVOLUCIÓN ESTELAR.</dc:title>
  <dc:creator>osa</dc:creator>
  <cp:lastModifiedBy>osa</cp:lastModifiedBy>
  <cp:revision>46</cp:revision>
  <dcterms:created xsi:type="dcterms:W3CDTF">2013-12-07T12:09:37Z</dcterms:created>
  <dcterms:modified xsi:type="dcterms:W3CDTF">2014-03-04T18:02:18Z</dcterms:modified>
</cp:coreProperties>
</file>