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80"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DA07D9F6-8D25-4E1B-8588-9CC846E655C9}" type="datetimeFigureOut">
              <a:rPr lang="es-ES" smtClean="0"/>
              <a:pPr/>
              <a:t>30/11/2011</a:t>
            </a:fld>
            <a:endParaRPr lang="es-ES"/>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ES"/>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FFC4E0E4-8D29-4C05-8A0B-E3C05E6D725C}"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A07D9F6-8D25-4E1B-8588-9CC846E655C9}" type="datetimeFigureOut">
              <a:rPr lang="es-ES" smtClean="0"/>
              <a:pPr/>
              <a:t>30/11/2011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FC4E0E4-8D29-4C05-8A0B-E3C05E6D725C}" type="slidenum">
              <a:rPr lang="es-ES" smtClean="0"/>
              <a:pPr/>
              <a:t>‹Nº›</a:t>
            </a:fld>
            <a:endParaRPr lang="es-E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A07D9F6-8D25-4E1B-8588-9CC846E655C9}" type="datetimeFigureOut">
              <a:rPr lang="es-ES" smtClean="0"/>
              <a:pPr/>
              <a:t>30/11/2011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FC4E0E4-8D29-4C05-8A0B-E3C05E6D725C}" type="slidenum">
              <a:rPr lang="es-ES" smtClean="0"/>
              <a:pPr/>
              <a:t>‹Nº›</a:t>
            </a:fld>
            <a:endParaRPr lang="es-E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4"/>
          </p:nvPr>
        </p:nvSpPr>
        <p:spPr/>
        <p:txBody>
          <a:bodyPr rtlCol="0"/>
          <a:lstStyle/>
          <a:p>
            <a:fld id="{DA07D9F6-8D25-4E1B-8588-9CC846E655C9}" type="datetimeFigureOut">
              <a:rPr lang="es-ES" smtClean="0"/>
              <a:pPr/>
              <a:t>30/11/2011</a:t>
            </a:fld>
            <a:endParaRPr lang="es-ES"/>
          </a:p>
        </p:txBody>
      </p:sp>
      <p:sp>
        <p:nvSpPr>
          <p:cNvPr id="9" name="8 Marcador de número de diapositiva"/>
          <p:cNvSpPr>
            <a:spLocks noGrp="1"/>
          </p:cNvSpPr>
          <p:nvPr>
            <p:ph type="sldNum" sz="quarter" idx="15"/>
          </p:nvPr>
        </p:nvSpPr>
        <p:spPr/>
        <p:txBody>
          <a:bodyPr rtlCol="0"/>
          <a:lstStyle/>
          <a:p>
            <a:fld id="{FFC4E0E4-8D29-4C05-8A0B-E3C05E6D725C}" type="slidenum">
              <a:rPr lang="es-ES" smtClean="0"/>
              <a:pPr/>
              <a:t>‹Nº›</a:t>
            </a:fld>
            <a:endParaRPr lang="es-ES"/>
          </a:p>
        </p:txBody>
      </p:sp>
      <p:sp>
        <p:nvSpPr>
          <p:cNvPr id="10" name="9 Marcador de pie de página"/>
          <p:cNvSpPr>
            <a:spLocks noGrp="1"/>
          </p:cNvSpPr>
          <p:nvPr>
            <p:ph type="ftr" sz="quarter" idx="16"/>
          </p:nvPr>
        </p:nvSpPr>
        <p:spPr/>
        <p:txBody>
          <a:bodyPr rtlCol="0"/>
          <a:lstStyle/>
          <a:p>
            <a:endParaRPr lang="es-E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DA07D9F6-8D25-4E1B-8588-9CC846E655C9}" type="datetimeFigureOut">
              <a:rPr lang="es-ES" smtClean="0"/>
              <a:pPr/>
              <a:t>30/11/2011</a:t>
            </a:fld>
            <a:endParaRPr lang="es-ES"/>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es-ES"/>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FFC4E0E4-8D29-4C05-8A0B-E3C05E6D725C}"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DA07D9F6-8D25-4E1B-8588-9CC846E655C9}" type="datetimeFigureOut">
              <a:rPr lang="es-ES" smtClean="0"/>
              <a:pPr/>
              <a:t>30/11/2011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FC4E0E4-8D29-4C05-8A0B-E3C05E6D725C}" type="slidenum">
              <a:rPr lang="es-ES" smtClean="0"/>
              <a:pPr/>
              <a:t>‹Nº›</a:t>
            </a:fld>
            <a:endParaRPr lang="es-ES"/>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smtClean="0"/>
              <a:t>Haga clic para modificar el estilo de título del patrón</a:t>
            </a:r>
            <a:endParaRPr kumimoji="0" lang="en-US"/>
          </a:p>
        </p:txBody>
      </p:sp>
      <p:sp>
        <p:nvSpPr>
          <p:cNvPr id="7" name="6 Marcador de fecha"/>
          <p:cNvSpPr>
            <a:spLocks noGrp="1"/>
          </p:cNvSpPr>
          <p:nvPr>
            <p:ph type="dt" sz="half" idx="10"/>
          </p:nvPr>
        </p:nvSpPr>
        <p:spPr/>
        <p:txBody>
          <a:bodyPr/>
          <a:lstStyle/>
          <a:p>
            <a:fld id="{DA07D9F6-8D25-4E1B-8588-9CC846E655C9}" type="datetimeFigureOut">
              <a:rPr lang="es-ES" smtClean="0"/>
              <a:pPr/>
              <a:t>30/11/2011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FC4E0E4-8D29-4C05-8A0B-E3C05E6D725C}" type="slidenum">
              <a:rPr lang="es-ES" smtClean="0"/>
              <a:pPr/>
              <a:t>‹Nº›</a:t>
            </a:fld>
            <a:endParaRPr lang="es-ES"/>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DA07D9F6-8D25-4E1B-8588-9CC846E655C9}" type="datetimeFigureOut">
              <a:rPr lang="es-ES" smtClean="0"/>
              <a:pPr/>
              <a:t>30/11/2011</a:t>
            </a:fld>
            <a:endParaRPr lang="es-ES"/>
          </a:p>
        </p:txBody>
      </p:sp>
      <p:sp>
        <p:nvSpPr>
          <p:cNvPr id="7" name="6 Marcador de número de diapositiva"/>
          <p:cNvSpPr>
            <a:spLocks noGrp="1"/>
          </p:cNvSpPr>
          <p:nvPr>
            <p:ph type="sldNum" sz="quarter" idx="11"/>
          </p:nvPr>
        </p:nvSpPr>
        <p:spPr/>
        <p:txBody>
          <a:bodyPr rtlCol="0"/>
          <a:lstStyle/>
          <a:p>
            <a:fld id="{FFC4E0E4-8D29-4C05-8A0B-E3C05E6D725C}" type="slidenum">
              <a:rPr lang="es-ES" smtClean="0"/>
              <a:pPr/>
              <a:t>‹Nº›</a:t>
            </a:fld>
            <a:endParaRPr lang="es-ES"/>
          </a:p>
        </p:txBody>
      </p:sp>
      <p:sp>
        <p:nvSpPr>
          <p:cNvPr id="8" name="7 Marcador de pie de página"/>
          <p:cNvSpPr>
            <a:spLocks noGrp="1"/>
          </p:cNvSpPr>
          <p:nvPr>
            <p:ph type="ftr" sz="quarter" idx="12"/>
          </p:nvPr>
        </p:nvSpPr>
        <p:spPr/>
        <p:txBody>
          <a:bodyPr rtlCol="0"/>
          <a:lstStyle/>
          <a:p>
            <a:endParaRPr lang="es-E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A07D9F6-8D25-4E1B-8588-9CC846E655C9}" type="datetimeFigureOut">
              <a:rPr lang="es-ES" smtClean="0"/>
              <a:pPr/>
              <a:t>30/11/2011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FC4E0E4-8D29-4C05-8A0B-E3C05E6D725C}" type="slidenum">
              <a:rPr lang="es-ES" smtClean="0"/>
              <a:pPr/>
              <a:t>‹Nº›</a:t>
            </a:fld>
            <a:endParaRPr lang="es-E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4"/>
          </p:nvPr>
        </p:nvSpPr>
        <p:spPr/>
        <p:txBody>
          <a:bodyPr rtlCol="0"/>
          <a:lstStyle/>
          <a:p>
            <a:fld id="{DA07D9F6-8D25-4E1B-8588-9CC846E655C9}" type="datetimeFigureOut">
              <a:rPr lang="es-ES" smtClean="0"/>
              <a:pPr/>
              <a:t>30/11/2011</a:t>
            </a:fld>
            <a:endParaRPr lang="es-ES"/>
          </a:p>
        </p:txBody>
      </p:sp>
      <p:sp>
        <p:nvSpPr>
          <p:cNvPr id="22" name="21 Marcador de número de diapositiva"/>
          <p:cNvSpPr>
            <a:spLocks noGrp="1"/>
          </p:cNvSpPr>
          <p:nvPr>
            <p:ph type="sldNum" sz="quarter" idx="15"/>
          </p:nvPr>
        </p:nvSpPr>
        <p:spPr/>
        <p:txBody>
          <a:bodyPr rtlCol="0"/>
          <a:lstStyle/>
          <a:p>
            <a:fld id="{FFC4E0E4-8D29-4C05-8A0B-E3C05E6D725C}" type="slidenum">
              <a:rPr lang="es-ES" smtClean="0"/>
              <a:pPr/>
              <a:t>‹Nº›</a:t>
            </a:fld>
            <a:endParaRPr lang="es-ES"/>
          </a:p>
        </p:txBody>
      </p:sp>
      <p:sp>
        <p:nvSpPr>
          <p:cNvPr id="23" name="22 Marcador de pie de página"/>
          <p:cNvSpPr>
            <a:spLocks noGrp="1"/>
          </p:cNvSpPr>
          <p:nvPr>
            <p:ph type="ftr" sz="quarter" idx="16"/>
          </p:nvPr>
        </p:nvSpPr>
        <p:spPr/>
        <p:txBody>
          <a:bodyPr rtlCol="0"/>
          <a:lstStyle/>
          <a:p>
            <a:endParaRPr lang="es-E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Marcador de fecha"/>
          <p:cNvSpPr>
            <a:spLocks noGrp="1"/>
          </p:cNvSpPr>
          <p:nvPr>
            <p:ph type="dt" sz="half" idx="10"/>
          </p:nvPr>
        </p:nvSpPr>
        <p:spPr/>
        <p:txBody>
          <a:bodyPr rtlCol="0"/>
          <a:lstStyle/>
          <a:p>
            <a:fld id="{DA07D9F6-8D25-4E1B-8588-9CC846E655C9}" type="datetimeFigureOut">
              <a:rPr lang="es-ES" smtClean="0"/>
              <a:pPr/>
              <a:t>30/11/2011</a:t>
            </a:fld>
            <a:endParaRPr lang="es-ES"/>
          </a:p>
        </p:txBody>
      </p:sp>
      <p:sp>
        <p:nvSpPr>
          <p:cNvPr id="18" name="17 Marcador de número de diapositiva"/>
          <p:cNvSpPr>
            <a:spLocks noGrp="1"/>
          </p:cNvSpPr>
          <p:nvPr>
            <p:ph type="sldNum" sz="quarter" idx="11"/>
          </p:nvPr>
        </p:nvSpPr>
        <p:spPr/>
        <p:txBody>
          <a:bodyPr rtlCol="0"/>
          <a:lstStyle/>
          <a:p>
            <a:fld id="{FFC4E0E4-8D29-4C05-8A0B-E3C05E6D725C}" type="slidenum">
              <a:rPr lang="es-ES" smtClean="0"/>
              <a:pPr/>
              <a:t>‹Nº›</a:t>
            </a:fld>
            <a:endParaRPr lang="es-ES"/>
          </a:p>
        </p:txBody>
      </p:sp>
      <p:sp>
        <p:nvSpPr>
          <p:cNvPr id="21" name="20 Marcador de pie de página"/>
          <p:cNvSpPr>
            <a:spLocks noGrp="1"/>
          </p:cNvSpPr>
          <p:nvPr>
            <p:ph type="ftr" sz="quarter" idx="12"/>
          </p:nvPr>
        </p:nvSpPr>
        <p:spPr/>
        <p:txBody>
          <a:bodyPr rtlCol="0"/>
          <a:lstStyle/>
          <a:p>
            <a:endParaRPr lang="es-E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A07D9F6-8D25-4E1B-8588-9CC846E655C9}" type="datetimeFigureOut">
              <a:rPr lang="es-ES" smtClean="0"/>
              <a:pPr/>
              <a:t>30/11/2011</a:t>
            </a:fld>
            <a:endParaRPr lang="es-ES"/>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s-ES"/>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FC4E0E4-8D29-4C05-8A0B-E3C05E6D725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115616" y="404664"/>
            <a:ext cx="7772400" cy="1470025"/>
          </a:xfrm>
        </p:spPr>
        <p:txBody>
          <a:bodyPr>
            <a:normAutofit/>
          </a:bodyPr>
          <a:lstStyle/>
          <a:p>
            <a:pPr algn="ctr"/>
            <a:r>
              <a:rPr lang="es-ES" sz="4800" dirty="0" smtClean="0"/>
              <a:t>ACERVOS</a:t>
            </a:r>
            <a:endParaRPr lang="es-ES" sz="4800" dirty="0"/>
          </a:p>
        </p:txBody>
      </p:sp>
      <p:sp>
        <p:nvSpPr>
          <p:cNvPr id="3" name="2 Subtítulo"/>
          <p:cNvSpPr>
            <a:spLocks noGrp="1"/>
          </p:cNvSpPr>
          <p:nvPr>
            <p:ph type="subTitle" idx="1"/>
          </p:nvPr>
        </p:nvSpPr>
        <p:spPr>
          <a:xfrm>
            <a:off x="2339752" y="1988840"/>
            <a:ext cx="6400800" cy="3960440"/>
          </a:xfrm>
        </p:spPr>
        <p:txBody>
          <a:bodyPr>
            <a:noAutofit/>
          </a:bodyPr>
          <a:lstStyle/>
          <a:p>
            <a:pPr algn="just"/>
            <a:r>
              <a:rPr lang="es-ES" sz="2400" dirty="0" smtClean="0"/>
              <a:t>El Derecho Sucesorio inevitablemente nos traslada al campo económico desde un punto de vista cuantitativo y se traduce por valores materiales. Todo lo relativo a la valoración económica en el ámbito de esta materia se expresa en términos de </a:t>
            </a:r>
            <a:r>
              <a:rPr lang="es-ES" sz="2400" b="1" dirty="0" smtClean="0"/>
              <a:t>acervos</a:t>
            </a:r>
            <a:r>
              <a:rPr lang="es-ES" sz="2400" dirty="0" smtClean="0"/>
              <a:t>, los mismos que son de dos clases: Acervos Reales y </a:t>
            </a:r>
            <a:r>
              <a:rPr lang="es-ES" sz="2400" dirty="0"/>
              <a:t>A</a:t>
            </a:r>
            <a:r>
              <a:rPr lang="es-ES" sz="2400" dirty="0" smtClean="0"/>
              <a:t>cervos Imaginarios.</a:t>
            </a:r>
            <a:endParaRPr lang="es-ES" sz="2400"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692696"/>
            <a:ext cx="7467600" cy="5781256"/>
          </a:xfrm>
        </p:spPr>
        <p:txBody>
          <a:bodyPr>
            <a:normAutofit lnSpcReduction="10000"/>
          </a:bodyPr>
          <a:lstStyle/>
          <a:p>
            <a:pPr marL="457200" indent="-457200">
              <a:buFont typeface="+mj-lt"/>
              <a:buAutoNum type="arabicPeriod" startAt="2"/>
            </a:pPr>
            <a:r>
              <a:rPr lang="es-ES" dirty="0" smtClean="0"/>
              <a:t>Deudas hereditarias;</a:t>
            </a:r>
          </a:p>
          <a:p>
            <a:pPr marL="457200" indent="-457200">
              <a:buFont typeface="+mj-lt"/>
              <a:buAutoNum type="arabicPeriod" startAt="2"/>
            </a:pPr>
            <a:r>
              <a:rPr lang="es-ES" dirty="0" smtClean="0"/>
              <a:t>Impuestos fiscales que graven la masa hereditaria</a:t>
            </a:r>
          </a:p>
          <a:p>
            <a:pPr marL="457200" indent="-457200">
              <a:buFont typeface="+mj-lt"/>
              <a:buAutoNum type="arabicPeriod" startAt="2"/>
            </a:pPr>
            <a:r>
              <a:rPr lang="es-ES" dirty="0" smtClean="0"/>
              <a:t>Porción conyugal.</a:t>
            </a:r>
          </a:p>
          <a:p>
            <a:pPr marL="457200" indent="-457200">
              <a:buNone/>
            </a:pPr>
            <a:endParaRPr lang="es-ES" dirty="0" smtClean="0"/>
          </a:p>
          <a:p>
            <a:pPr marL="457200" indent="-457200"/>
            <a:r>
              <a:rPr lang="es-ES" dirty="0" smtClean="0"/>
              <a:t>La primera rebaja es clara puesto que en toda sucesión fatalmente habrá gastos de mortuoria.</a:t>
            </a:r>
          </a:p>
          <a:p>
            <a:pPr marL="457200" indent="-457200"/>
            <a:r>
              <a:rPr lang="es-ES" dirty="0" smtClean="0"/>
              <a:t>La segunda rebaja dice relación a las deudas hereditarias que son aquellas que contrajo el causante como letras de cambio, pagarés, créditos hipotecarios, que representan títulos por las correspondientes obligaciones.  Al fallecer éste transmite a sus herederos y tales  obligaciones  se convierten para el heredero en deudas hereditarias.</a:t>
            </a:r>
            <a:endParaRPr lang="es-ES"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332656"/>
            <a:ext cx="7467600" cy="6141296"/>
          </a:xfrm>
        </p:spPr>
        <p:txBody>
          <a:bodyPr>
            <a:normAutofit lnSpcReduction="10000"/>
          </a:bodyPr>
          <a:lstStyle/>
          <a:p>
            <a:pPr algn="just"/>
            <a:r>
              <a:rPr lang="es-ES" dirty="0" smtClean="0"/>
              <a:t>La tercera rebaja se refiere a los impuestos fiscales que gravan a la masa común hereditaria. Solo los impuestos fiscales y también aquellos impuestos que tienen un carácter general y que afectan al patrimonio sucesorio en su totalidad constituyen rebaja.</a:t>
            </a:r>
          </a:p>
          <a:p>
            <a:pPr algn="just"/>
            <a:r>
              <a:rPr lang="es-ES" dirty="0" smtClean="0"/>
              <a:t>Con relación a los impuestos a las herencias y legados, hay que insistir en que para pasar del acervo ilíquido al acervo líquido como queda establecido hay que proceder a las rebajas de ley y la tercera es precisamente la que examinamos, y sólo efectuadas todas las rebajas que se presentaren en cada caso tenemos el acervo líquido o partible, a base del cual se hará la respectiva distribución y se calculará, recién en ese momento, cuanto debe tributar cada asignatario por concepto del impuesto a la sucesión. </a:t>
            </a:r>
            <a:endParaRPr lang="es-ES"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548680"/>
            <a:ext cx="7467600" cy="5925272"/>
          </a:xfrm>
        </p:spPr>
        <p:txBody>
          <a:bodyPr>
            <a:normAutofit fontScale="92500" lnSpcReduction="10000"/>
          </a:bodyPr>
          <a:lstStyle/>
          <a:p>
            <a:pPr algn="just"/>
            <a:r>
              <a:rPr lang="es-ES" dirty="0" smtClean="0"/>
              <a:t>La cuarta rebaja establece que es la parte de los bienes del causante que la ley asigna al cónyuge sobreviviente que carece de lo necesario para su congrua sustentación. Realidad que nos induce a creer que la porción conyugal, tal como se regula en la ley, viene a resultar una especie de cuota de beneficencia, destinada exclusivamente al cónyuge pobre.</a:t>
            </a:r>
          </a:p>
          <a:p>
            <a:pPr algn="just"/>
            <a:r>
              <a:rPr lang="es-ES" dirty="0" smtClean="0"/>
              <a:t>Por ahora digamos que hecha las tres rebajas anteriores, obtenemos un acervo líquido tentativo, del que tomamos la cuarta parte, para compararla con el patrimonio del cónyuge sobreviviente. Sí éste no posee nada, cosa inverosímil y rarísima, tiene derecho a toda la cuarta parte, en concepto de porción conyugal. </a:t>
            </a:r>
          </a:p>
          <a:p>
            <a:pPr algn="just"/>
            <a:r>
              <a:rPr lang="es-ES" dirty="0" smtClean="0"/>
              <a:t>Si tiene bienes, pero no de tanto valor como dicha cuarta, tendría opción a la diferencia, y si tiene bienes que pasan esa cuarta parte no tiene derecho alguno a la porción conyugal.</a:t>
            </a:r>
            <a:endParaRPr lang="es-ES"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sz="quarter" idx="1"/>
          </p:nvPr>
        </p:nvGraphicFramePr>
        <p:xfrm>
          <a:off x="457200" y="404813"/>
          <a:ext cx="3394720" cy="2194560"/>
        </p:xfrm>
        <a:graphic>
          <a:graphicData uri="http://schemas.openxmlformats.org/drawingml/2006/table">
            <a:tbl>
              <a:tblPr firstRow="1" bandRow="1">
                <a:tableStyleId>{5C22544A-7EE6-4342-B048-85BDC9FD1C3A}</a:tableStyleId>
              </a:tblPr>
              <a:tblGrid>
                <a:gridCol w="1697360"/>
                <a:gridCol w="1697360"/>
              </a:tblGrid>
              <a:tr h="456001">
                <a:tc>
                  <a:txBody>
                    <a:bodyPr/>
                    <a:lstStyle/>
                    <a:p>
                      <a:r>
                        <a:rPr lang="es-ES" dirty="0" smtClean="0"/>
                        <a:t>ACERVO</a:t>
                      </a:r>
                      <a:r>
                        <a:rPr lang="es-ES" baseline="0" dirty="0" smtClean="0"/>
                        <a:t> ILIQUIDO</a:t>
                      </a:r>
                      <a:endParaRPr lang="es-ES" dirty="0"/>
                    </a:p>
                  </a:txBody>
                  <a:tcPr/>
                </a:tc>
                <a:tc>
                  <a:txBody>
                    <a:bodyPr/>
                    <a:lstStyle/>
                    <a:p>
                      <a:r>
                        <a:rPr lang="es-ES" dirty="0" smtClean="0"/>
                        <a:t>$187.500</a:t>
                      </a:r>
                      <a:endParaRPr lang="es-ES" dirty="0"/>
                    </a:p>
                  </a:txBody>
                  <a:tcPr/>
                </a:tc>
              </a:tr>
              <a:tr h="456001">
                <a:tc>
                  <a:txBody>
                    <a:bodyPr/>
                    <a:lstStyle/>
                    <a:p>
                      <a:r>
                        <a:rPr lang="es-ES" dirty="0" smtClean="0"/>
                        <a:t>REBAJAS DE LEY</a:t>
                      </a:r>
                      <a:endParaRPr lang="es-ES" dirty="0"/>
                    </a:p>
                  </a:txBody>
                  <a:tcPr/>
                </a:tc>
                <a:tc>
                  <a:txBody>
                    <a:bodyPr/>
                    <a:lstStyle/>
                    <a:p>
                      <a:r>
                        <a:rPr lang="es-ES" dirty="0" smtClean="0"/>
                        <a:t> - $22.000</a:t>
                      </a:r>
                      <a:endParaRPr lang="es-ES" dirty="0"/>
                    </a:p>
                  </a:txBody>
                  <a:tcPr/>
                </a:tc>
              </a:tr>
              <a:tr h="456001">
                <a:tc>
                  <a:txBody>
                    <a:bodyPr/>
                    <a:lstStyle/>
                    <a:p>
                      <a:r>
                        <a:rPr lang="es-ES" dirty="0" smtClean="0">
                          <a:solidFill>
                            <a:srgbClr val="FF0000"/>
                          </a:solidFill>
                        </a:rPr>
                        <a:t>ACERVO </a:t>
                      </a:r>
                      <a:r>
                        <a:rPr lang="es-ES" dirty="0" smtClean="0">
                          <a:solidFill>
                            <a:srgbClr val="FF0000"/>
                          </a:solidFill>
                        </a:rPr>
                        <a:t>LIQUIDO TENTATIVO</a:t>
                      </a:r>
                      <a:endParaRPr lang="es-ES" dirty="0">
                        <a:solidFill>
                          <a:srgbClr val="FF0000"/>
                        </a:solidFill>
                      </a:endParaRPr>
                    </a:p>
                  </a:txBody>
                  <a:tcPr/>
                </a:tc>
                <a:tc>
                  <a:txBody>
                    <a:bodyPr/>
                    <a:lstStyle/>
                    <a:p>
                      <a:r>
                        <a:rPr lang="es-ES" dirty="0" smtClean="0">
                          <a:solidFill>
                            <a:srgbClr val="FF0000"/>
                          </a:solidFill>
                        </a:rPr>
                        <a:t>$165.500</a:t>
                      </a:r>
                      <a:endParaRPr lang="es-ES" dirty="0">
                        <a:solidFill>
                          <a:srgbClr val="FF0000"/>
                        </a:solidFill>
                      </a:endParaRPr>
                    </a:p>
                  </a:txBody>
                  <a:tcPr/>
                </a:tc>
              </a:tr>
            </a:tbl>
          </a:graphicData>
        </a:graphic>
      </p:graphicFrame>
      <p:graphicFrame>
        <p:nvGraphicFramePr>
          <p:cNvPr id="5" name="4 Tabla"/>
          <p:cNvGraphicFramePr>
            <a:graphicFrameLocks noGrp="1"/>
          </p:cNvGraphicFramePr>
          <p:nvPr/>
        </p:nvGraphicFramePr>
        <p:xfrm>
          <a:off x="4860032" y="1916832"/>
          <a:ext cx="3600400" cy="370840"/>
        </p:xfrm>
        <a:graphic>
          <a:graphicData uri="http://schemas.openxmlformats.org/drawingml/2006/table">
            <a:tbl>
              <a:tblPr firstRow="1" bandRow="1">
                <a:tableStyleId>{5C22544A-7EE6-4342-B048-85BDC9FD1C3A}</a:tableStyleId>
              </a:tblPr>
              <a:tblGrid>
                <a:gridCol w="1800200"/>
                <a:gridCol w="1800200"/>
              </a:tblGrid>
              <a:tr h="370840">
                <a:tc>
                  <a:txBody>
                    <a:bodyPr/>
                    <a:lstStyle/>
                    <a:p>
                      <a:r>
                        <a:rPr lang="es-ES" dirty="0" smtClean="0"/>
                        <a:t>Cuarta Parte</a:t>
                      </a:r>
                      <a:endParaRPr lang="es-ES" dirty="0"/>
                    </a:p>
                  </a:txBody>
                  <a:tcPr/>
                </a:tc>
                <a:tc>
                  <a:txBody>
                    <a:bodyPr/>
                    <a:lstStyle/>
                    <a:p>
                      <a:r>
                        <a:rPr lang="es-ES" dirty="0" smtClean="0"/>
                        <a:t>$41375</a:t>
                      </a:r>
                      <a:endParaRPr lang="es-ES" dirty="0"/>
                    </a:p>
                  </a:txBody>
                  <a:tcPr/>
                </a:tc>
              </a:tr>
            </a:tbl>
          </a:graphicData>
        </a:graphic>
      </p:graphicFrame>
      <p:graphicFrame>
        <p:nvGraphicFramePr>
          <p:cNvPr id="6" name="5 Tabla"/>
          <p:cNvGraphicFramePr>
            <a:graphicFrameLocks noGrp="1"/>
          </p:cNvGraphicFramePr>
          <p:nvPr/>
        </p:nvGraphicFramePr>
        <p:xfrm>
          <a:off x="467544" y="2996952"/>
          <a:ext cx="5280249" cy="1066800"/>
        </p:xfrm>
        <a:graphic>
          <a:graphicData uri="http://schemas.openxmlformats.org/drawingml/2006/table">
            <a:tbl>
              <a:tblPr firstRow="1" bandRow="1">
                <a:tableStyleId>{5C22544A-7EE6-4342-B048-85BDC9FD1C3A}</a:tableStyleId>
              </a:tblPr>
              <a:tblGrid>
                <a:gridCol w="1760083"/>
                <a:gridCol w="1760083"/>
                <a:gridCol w="1760083"/>
              </a:tblGrid>
              <a:tr h="370840">
                <a:tc>
                  <a:txBody>
                    <a:bodyPr/>
                    <a:lstStyle/>
                    <a:p>
                      <a:r>
                        <a:rPr lang="es-ES" sz="1600" dirty="0" smtClean="0"/>
                        <a:t>Patrimonio Cónyuge</a:t>
                      </a:r>
                      <a:endParaRPr lang="es-ES" sz="1600" dirty="0"/>
                    </a:p>
                  </a:txBody>
                  <a:tcPr/>
                </a:tc>
                <a:tc>
                  <a:txBody>
                    <a:bodyPr/>
                    <a:lstStyle/>
                    <a:p>
                      <a:r>
                        <a:rPr lang="es-ES" sz="1600" dirty="0" smtClean="0"/>
                        <a:t>$50.000</a:t>
                      </a:r>
                      <a:endParaRPr lang="es-ES" sz="1600" dirty="0"/>
                    </a:p>
                  </a:txBody>
                  <a:tcPr/>
                </a:tc>
                <a:tc>
                  <a:txBody>
                    <a:bodyPr/>
                    <a:lstStyle/>
                    <a:p>
                      <a:r>
                        <a:rPr lang="es-ES" sz="1600" dirty="0" smtClean="0"/>
                        <a:t>No tiene derecho a la Porción conyugal</a:t>
                      </a:r>
                      <a:endParaRPr lang="es-ES" sz="1600" dirty="0"/>
                    </a:p>
                  </a:txBody>
                  <a:tcPr/>
                </a:tc>
              </a:tr>
            </a:tbl>
          </a:graphicData>
        </a:graphic>
      </p:graphicFrame>
      <p:graphicFrame>
        <p:nvGraphicFramePr>
          <p:cNvPr id="7" name="6 Tabla"/>
          <p:cNvGraphicFramePr>
            <a:graphicFrameLocks noGrp="1"/>
          </p:cNvGraphicFramePr>
          <p:nvPr/>
        </p:nvGraphicFramePr>
        <p:xfrm>
          <a:off x="467544" y="4365104"/>
          <a:ext cx="6264696" cy="822960"/>
        </p:xfrm>
        <a:graphic>
          <a:graphicData uri="http://schemas.openxmlformats.org/drawingml/2006/table">
            <a:tbl>
              <a:tblPr firstRow="1" bandRow="1">
                <a:tableStyleId>{5C22544A-7EE6-4342-B048-85BDC9FD1C3A}</a:tableStyleId>
              </a:tblPr>
              <a:tblGrid>
                <a:gridCol w="1800200"/>
                <a:gridCol w="1728192"/>
                <a:gridCol w="2736304"/>
              </a:tblGrid>
              <a:tr h="370840">
                <a:tc>
                  <a:txBody>
                    <a:bodyPr/>
                    <a:lstStyle/>
                    <a:p>
                      <a:r>
                        <a:rPr lang="es-ES" sz="1600" dirty="0" smtClean="0"/>
                        <a:t>Patrimonio Cónyuge</a:t>
                      </a:r>
                      <a:endParaRPr lang="es-ES" sz="1600" dirty="0"/>
                    </a:p>
                  </a:txBody>
                  <a:tcPr/>
                </a:tc>
                <a:tc>
                  <a:txBody>
                    <a:bodyPr/>
                    <a:lstStyle/>
                    <a:p>
                      <a:r>
                        <a:rPr lang="es-ES" sz="1600" dirty="0" smtClean="0"/>
                        <a:t>$35.000</a:t>
                      </a:r>
                      <a:endParaRPr lang="es-ES" sz="1600" dirty="0"/>
                    </a:p>
                  </a:txBody>
                  <a:tcPr/>
                </a:tc>
                <a:tc>
                  <a:txBody>
                    <a:bodyPr/>
                    <a:lstStyle/>
                    <a:p>
                      <a:r>
                        <a:rPr lang="es-ES" sz="1600" dirty="0" smtClean="0"/>
                        <a:t>Tiene derecho a la diferencia de la Porción conyugal esto es $ 6375 </a:t>
                      </a:r>
                      <a:endParaRPr lang="es-ES" sz="1600" dirty="0"/>
                    </a:p>
                  </a:txBody>
                  <a:tcPr/>
                </a:tc>
              </a:tr>
            </a:tbl>
          </a:graphicData>
        </a:graphic>
      </p:graphicFrame>
      <p:graphicFrame>
        <p:nvGraphicFramePr>
          <p:cNvPr id="8" name="7 Tabla"/>
          <p:cNvGraphicFramePr>
            <a:graphicFrameLocks noGrp="1"/>
          </p:cNvGraphicFramePr>
          <p:nvPr/>
        </p:nvGraphicFramePr>
        <p:xfrm>
          <a:off x="467544" y="5373216"/>
          <a:ext cx="6264696" cy="579120"/>
        </p:xfrm>
        <a:graphic>
          <a:graphicData uri="http://schemas.openxmlformats.org/drawingml/2006/table">
            <a:tbl>
              <a:tblPr firstRow="1" bandRow="1">
                <a:tableStyleId>{5C22544A-7EE6-4342-B048-85BDC9FD1C3A}</a:tableStyleId>
              </a:tblPr>
              <a:tblGrid>
                <a:gridCol w="1800200"/>
                <a:gridCol w="1728192"/>
                <a:gridCol w="2736304"/>
              </a:tblGrid>
              <a:tr h="370840">
                <a:tc>
                  <a:txBody>
                    <a:bodyPr/>
                    <a:lstStyle/>
                    <a:p>
                      <a:r>
                        <a:rPr lang="es-ES" sz="1600" dirty="0" smtClean="0"/>
                        <a:t>Patrimonio Cónyuge</a:t>
                      </a:r>
                      <a:endParaRPr lang="es-ES" sz="1600" dirty="0"/>
                    </a:p>
                  </a:txBody>
                  <a:tcPr/>
                </a:tc>
                <a:tc>
                  <a:txBody>
                    <a:bodyPr/>
                    <a:lstStyle/>
                    <a:p>
                      <a:r>
                        <a:rPr lang="es-ES" sz="1600" dirty="0" smtClean="0"/>
                        <a:t>$0</a:t>
                      </a:r>
                      <a:endParaRPr lang="es-ES" sz="1600" dirty="0"/>
                    </a:p>
                  </a:txBody>
                  <a:tcPr/>
                </a:tc>
                <a:tc>
                  <a:txBody>
                    <a:bodyPr/>
                    <a:lstStyle/>
                    <a:p>
                      <a:r>
                        <a:rPr lang="es-ES" sz="1600" dirty="0" smtClean="0"/>
                        <a:t>Tiene derecho a toda la Porción conyugal</a:t>
                      </a:r>
                      <a:endParaRPr lang="es-ES" sz="1600" dirty="0"/>
                    </a:p>
                  </a:txBody>
                  <a:tcPr/>
                </a:tc>
              </a:tr>
            </a:tbl>
          </a:graphicData>
        </a:graphic>
      </p:graphicFrame>
      <p:cxnSp>
        <p:nvCxnSpPr>
          <p:cNvPr id="10" name="9 Conector recto de flecha"/>
          <p:cNvCxnSpPr/>
          <p:nvPr/>
        </p:nvCxnSpPr>
        <p:spPr>
          <a:xfrm>
            <a:off x="3923928" y="2132856"/>
            <a:ext cx="792088"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548680"/>
            <a:ext cx="7467600" cy="5925272"/>
          </a:xfrm>
        </p:spPr>
        <p:txBody>
          <a:bodyPr>
            <a:normAutofit fontScale="92500" lnSpcReduction="10000"/>
          </a:bodyPr>
          <a:lstStyle/>
          <a:p>
            <a:pPr algn="just"/>
            <a:r>
              <a:rPr lang="es-ES" dirty="0" smtClean="0"/>
              <a:t>En el primero o segundo de dichos casos, del acervo líquido tentativo, debería reducirse la porción conyugal íntegra o la porción conyugal de complemento, y entonces lo que queda constituye el acervo liquido.</a:t>
            </a:r>
          </a:p>
          <a:p>
            <a:pPr algn="just"/>
            <a:r>
              <a:rPr lang="es-ES" dirty="0" smtClean="0"/>
              <a:t>En síntesis el acervo líquido es el patrimonio propio del causante, una vez ejecutadas las rebajas establecidas por el legislador. Este acervo también se denomina acervo partible.</a:t>
            </a:r>
          </a:p>
          <a:p>
            <a:pPr algn="just"/>
            <a:r>
              <a:rPr lang="es-ES" dirty="0" smtClean="0"/>
              <a:t>Ejemplo: Fallece el ciudadano A, cuyo patrimonio está compuesto de la siguiente manera:</a:t>
            </a:r>
          </a:p>
          <a:p>
            <a:pPr algn="just"/>
            <a:r>
              <a:rPr lang="es-ES" dirty="0" smtClean="0"/>
              <a:t>Una casa cuyo avalúo asciende a  $100.000</a:t>
            </a:r>
          </a:p>
          <a:p>
            <a:pPr algn="just"/>
            <a:r>
              <a:rPr lang="es-ES" dirty="0" smtClean="0"/>
              <a:t>Una sociedad con B, cuyo activo es de $75.000</a:t>
            </a:r>
          </a:p>
          <a:p>
            <a:pPr algn="just"/>
            <a:r>
              <a:rPr lang="es-ES" dirty="0" smtClean="0"/>
              <a:t>Cédulas hipotecarias por un valor de $50.000</a:t>
            </a:r>
          </a:p>
          <a:p>
            <a:pPr algn="just"/>
            <a:r>
              <a:rPr lang="es-ES" dirty="0" smtClean="0"/>
              <a:t>Una deuda bancaria por $15.000</a:t>
            </a:r>
          </a:p>
          <a:p>
            <a:pPr algn="just"/>
            <a:r>
              <a:rPr lang="es-ES" dirty="0" smtClean="0"/>
              <a:t>Gastos de la ultima enfermedad y mortuoria $7.000</a:t>
            </a:r>
            <a:endParaRPr lang="es-ES"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sz="quarter" idx="1"/>
          </p:nvPr>
        </p:nvGraphicFramePr>
        <p:xfrm>
          <a:off x="457200" y="476250"/>
          <a:ext cx="4042792" cy="1752600"/>
        </p:xfrm>
        <a:graphic>
          <a:graphicData uri="http://schemas.openxmlformats.org/drawingml/2006/table">
            <a:tbl>
              <a:tblPr firstRow="1" bandRow="1">
                <a:tableStyleId>{5C22544A-7EE6-4342-B048-85BDC9FD1C3A}</a:tableStyleId>
              </a:tblPr>
              <a:tblGrid>
                <a:gridCol w="2458616"/>
                <a:gridCol w="1584176"/>
              </a:tblGrid>
              <a:tr h="370840">
                <a:tc>
                  <a:txBody>
                    <a:bodyPr/>
                    <a:lstStyle/>
                    <a:p>
                      <a:r>
                        <a:rPr lang="es-ES" dirty="0" smtClean="0"/>
                        <a:t>Valor de la casa</a:t>
                      </a:r>
                      <a:endParaRPr lang="es-ES" dirty="0"/>
                    </a:p>
                  </a:txBody>
                  <a:tcPr/>
                </a:tc>
                <a:tc>
                  <a:txBody>
                    <a:bodyPr/>
                    <a:lstStyle/>
                    <a:p>
                      <a:r>
                        <a:rPr lang="es-ES" dirty="0" smtClean="0"/>
                        <a:t>+ $100.000</a:t>
                      </a:r>
                      <a:endParaRPr lang="es-ES" dirty="0"/>
                    </a:p>
                  </a:txBody>
                  <a:tcPr/>
                </a:tc>
              </a:tr>
              <a:tr h="370840">
                <a:tc>
                  <a:txBody>
                    <a:bodyPr/>
                    <a:lstStyle/>
                    <a:p>
                      <a:r>
                        <a:rPr lang="es-ES" dirty="0" smtClean="0"/>
                        <a:t>Activo de la sociedad con B</a:t>
                      </a:r>
                      <a:endParaRPr lang="es-ES" dirty="0"/>
                    </a:p>
                  </a:txBody>
                  <a:tcPr/>
                </a:tc>
                <a:tc>
                  <a:txBody>
                    <a:bodyPr/>
                    <a:lstStyle/>
                    <a:p>
                      <a:r>
                        <a:rPr lang="es-ES" dirty="0" smtClean="0"/>
                        <a:t>+ $75.000</a:t>
                      </a:r>
                      <a:endParaRPr lang="es-ES" dirty="0"/>
                    </a:p>
                  </a:txBody>
                  <a:tcPr/>
                </a:tc>
              </a:tr>
              <a:tr h="370840">
                <a:tc>
                  <a:txBody>
                    <a:bodyPr/>
                    <a:lstStyle/>
                    <a:p>
                      <a:r>
                        <a:rPr lang="es-ES" dirty="0" smtClean="0"/>
                        <a:t>Cédulas hipotecarias</a:t>
                      </a:r>
                      <a:endParaRPr lang="es-ES" dirty="0"/>
                    </a:p>
                  </a:txBody>
                  <a:tcPr/>
                </a:tc>
                <a:tc>
                  <a:txBody>
                    <a:bodyPr/>
                    <a:lstStyle/>
                    <a:p>
                      <a:r>
                        <a:rPr lang="es-ES" dirty="0" smtClean="0"/>
                        <a:t>+ $50.000</a:t>
                      </a:r>
                      <a:endParaRPr lang="es-ES" dirty="0"/>
                    </a:p>
                  </a:txBody>
                  <a:tcPr/>
                </a:tc>
              </a:tr>
              <a:tr h="370840">
                <a:tc>
                  <a:txBody>
                    <a:bodyPr/>
                    <a:lstStyle/>
                    <a:p>
                      <a:r>
                        <a:rPr lang="es-ES" dirty="0" smtClean="0">
                          <a:solidFill>
                            <a:srgbClr val="FF0000"/>
                          </a:solidFill>
                        </a:rPr>
                        <a:t>ACERVO</a:t>
                      </a:r>
                      <a:r>
                        <a:rPr lang="es-ES" baseline="0" dirty="0" smtClean="0">
                          <a:solidFill>
                            <a:srgbClr val="FF0000"/>
                          </a:solidFill>
                        </a:rPr>
                        <a:t> COMÚN</a:t>
                      </a:r>
                      <a:endParaRPr lang="es-ES" dirty="0">
                        <a:solidFill>
                          <a:srgbClr val="FF0000"/>
                        </a:solidFill>
                      </a:endParaRPr>
                    </a:p>
                  </a:txBody>
                  <a:tcPr/>
                </a:tc>
                <a:tc>
                  <a:txBody>
                    <a:bodyPr/>
                    <a:lstStyle/>
                    <a:p>
                      <a:r>
                        <a:rPr lang="es-ES" dirty="0" smtClean="0">
                          <a:solidFill>
                            <a:srgbClr val="FF0000"/>
                          </a:solidFill>
                        </a:rPr>
                        <a:t>   $225.000</a:t>
                      </a:r>
                      <a:endParaRPr lang="es-ES" dirty="0">
                        <a:solidFill>
                          <a:srgbClr val="FF0000"/>
                        </a:solidFill>
                      </a:endParaRPr>
                    </a:p>
                  </a:txBody>
                  <a:tcPr/>
                </a:tc>
              </a:tr>
            </a:tbl>
          </a:graphicData>
        </a:graphic>
      </p:graphicFrame>
      <p:graphicFrame>
        <p:nvGraphicFramePr>
          <p:cNvPr id="5" name="4 Tabla"/>
          <p:cNvGraphicFramePr>
            <a:graphicFrameLocks noGrp="1"/>
          </p:cNvGraphicFramePr>
          <p:nvPr/>
        </p:nvGraphicFramePr>
        <p:xfrm>
          <a:off x="467544" y="3284984"/>
          <a:ext cx="4032448" cy="2592288"/>
        </p:xfrm>
        <a:graphic>
          <a:graphicData uri="http://schemas.openxmlformats.org/drawingml/2006/table">
            <a:tbl>
              <a:tblPr firstRow="1" bandRow="1">
                <a:tableStyleId>{5C22544A-7EE6-4342-B048-85BDC9FD1C3A}</a:tableStyleId>
              </a:tblPr>
              <a:tblGrid>
                <a:gridCol w="2016224"/>
                <a:gridCol w="2016224"/>
              </a:tblGrid>
              <a:tr h="648072">
                <a:tc>
                  <a:txBody>
                    <a:bodyPr/>
                    <a:lstStyle/>
                    <a:p>
                      <a:r>
                        <a:rPr lang="es-ES" dirty="0" smtClean="0"/>
                        <a:t>Valor de la casa</a:t>
                      </a:r>
                      <a:endParaRPr lang="es-ES" dirty="0"/>
                    </a:p>
                  </a:txBody>
                  <a:tcPr/>
                </a:tc>
                <a:tc>
                  <a:txBody>
                    <a:bodyPr/>
                    <a:lstStyle/>
                    <a:p>
                      <a:r>
                        <a:rPr lang="es-ES" dirty="0" smtClean="0"/>
                        <a:t>+ $100.000</a:t>
                      </a:r>
                      <a:endParaRPr lang="es-ES" dirty="0"/>
                    </a:p>
                  </a:txBody>
                  <a:tcPr/>
                </a:tc>
              </a:tr>
              <a:tr h="648072">
                <a:tc>
                  <a:txBody>
                    <a:bodyPr/>
                    <a:lstStyle/>
                    <a:p>
                      <a:r>
                        <a:rPr lang="es-ES" dirty="0" smtClean="0"/>
                        <a:t>Activo de la sociedad con B</a:t>
                      </a:r>
                      <a:endParaRPr lang="es-ES" dirty="0"/>
                    </a:p>
                  </a:txBody>
                  <a:tcPr/>
                </a:tc>
                <a:tc>
                  <a:txBody>
                    <a:bodyPr/>
                    <a:lstStyle/>
                    <a:p>
                      <a:r>
                        <a:rPr lang="es-ES" dirty="0" smtClean="0"/>
                        <a:t>+ $37.500</a:t>
                      </a:r>
                      <a:endParaRPr lang="es-ES" dirty="0"/>
                    </a:p>
                  </a:txBody>
                  <a:tcPr/>
                </a:tc>
              </a:tr>
              <a:tr h="648072">
                <a:tc>
                  <a:txBody>
                    <a:bodyPr/>
                    <a:lstStyle/>
                    <a:p>
                      <a:r>
                        <a:rPr lang="es-ES" dirty="0" smtClean="0"/>
                        <a:t>Cédulas hipotecarias</a:t>
                      </a:r>
                      <a:endParaRPr lang="es-ES" dirty="0"/>
                    </a:p>
                  </a:txBody>
                  <a:tcPr/>
                </a:tc>
                <a:tc>
                  <a:txBody>
                    <a:bodyPr/>
                    <a:lstStyle/>
                    <a:p>
                      <a:r>
                        <a:rPr lang="es-ES" dirty="0" smtClean="0"/>
                        <a:t>+ $50.000</a:t>
                      </a:r>
                      <a:endParaRPr lang="es-ES" dirty="0"/>
                    </a:p>
                  </a:txBody>
                  <a:tcPr/>
                </a:tc>
              </a:tr>
              <a:tr h="648072">
                <a:tc>
                  <a:txBody>
                    <a:bodyPr/>
                    <a:lstStyle/>
                    <a:p>
                      <a:r>
                        <a:rPr lang="es-ES" dirty="0" smtClean="0">
                          <a:solidFill>
                            <a:srgbClr val="FF0000"/>
                          </a:solidFill>
                        </a:rPr>
                        <a:t>ACERVO</a:t>
                      </a:r>
                      <a:r>
                        <a:rPr lang="es-ES" baseline="0" dirty="0" smtClean="0">
                          <a:solidFill>
                            <a:srgbClr val="FF0000"/>
                          </a:solidFill>
                        </a:rPr>
                        <a:t> </a:t>
                      </a:r>
                    </a:p>
                    <a:p>
                      <a:r>
                        <a:rPr lang="es-ES" baseline="0" dirty="0" smtClean="0">
                          <a:solidFill>
                            <a:srgbClr val="FF0000"/>
                          </a:solidFill>
                        </a:rPr>
                        <a:t>ILIQUIDO</a:t>
                      </a:r>
                      <a:endParaRPr lang="es-ES" dirty="0">
                        <a:solidFill>
                          <a:srgbClr val="FF0000"/>
                        </a:solidFill>
                      </a:endParaRPr>
                    </a:p>
                  </a:txBody>
                  <a:tcPr/>
                </a:tc>
                <a:tc>
                  <a:txBody>
                    <a:bodyPr/>
                    <a:lstStyle/>
                    <a:p>
                      <a:r>
                        <a:rPr lang="es-ES" dirty="0" smtClean="0">
                          <a:solidFill>
                            <a:srgbClr val="FF0000"/>
                          </a:solidFill>
                        </a:rPr>
                        <a:t>   $187.500</a:t>
                      </a:r>
                      <a:endParaRPr lang="es-ES" dirty="0">
                        <a:solidFill>
                          <a:srgbClr val="FF0000"/>
                        </a:solidFill>
                      </a:endParaRPr>
                    </a:p>
                  </a:txBody>
                  <a:tcPr/>
                </a:tc>
              </a:tr>
            </a:tbl>
          </a:graphicData>
        </a:graphic>
      </p:graphicFrame>
      <p:graphicFrame>
        <p:nvGraphicFramePr>
          <p:cNvPr id="6" name="5 Tabla"/>
          <p:cNvGraphicFramePr>
            <a:graphicFrameLocks noGrp="1"/>
          </p:cNvGraphicFramePr>
          <p:nvPr/>
        </p:nvGraphicFramePr>
        <p:xfrm>
          <a:off x="4644008" y="476672"/>
          <a:ext cx="4104456" cy="1656080"/>
        </p:xfrm>
        <a:graphic>
          <a:graphicData uri="http://schemas.openxmlformats.org/drawingml/2006/table">
            <a:tbl>
              <a:tblPr firstRow="1" bandRow="1">
                <a:tableStyleId>{5C22544A-7EE6-4342-B048-85BDC9FD1C3A}</a:tableStyleId>
              </a:tblPr>
              <a:tblGrid>
                <a:gridCol w="2664296"/>
                <a:gridCol w="1440160"/>
              </a:tblGrid>
              <a:tr h="370840">
                <a:tc>
                  <a:txBody>
                    <a:bodyPr/>
                    <a:lstStyle/>
                    <a:p>
                      <a:r>
                        <a:rPr lang="es-ES" dirty="0" smtClean="0"/>
                        <a:t>Gastos</a:t>
                      </a:r>
                      <a:r>
                        <a:rPr lang="es-ES" baseline="0" dirty="0" smtClean="0"/>
                        <a:t> última enfermedad y funerales</a:t>
                      </a:r>
                      <a:endParaRPr lang="es-ES" dirty="0"/>
                    </a:p>
                  </a:txBody>
                  <a:tcPr/>
                </a:tc>
                <a:tc>
                  <a:txBody>
                    <a:bodyPr/>
                    <a:lstStyle/>
                    <a:p>
                      <a:r>
                        <a:rPr lang="es-ES" dirty="0" smtClean="0"/>
                        <a:t>+ $7.000</a:t>
                      </a:r>
                      <a:endParaRPr lang="es-ES" dirty="0"/>
                    </a:p>
                  </a:txBody>
                  <a:tcPr/>
                </a:tc>
              </a:tr>
              <a:tr h="370840">
                <a:tc>
                  <a:txBody>
                    <a:bodyPr/>
                    <a:lstStyle/>
                    <a:p>
                      <a:r>
                        <a:rPr lang="es-ES" dirty="0" smtClean="0"/>
                        <a:t>Deudas hereditarias</a:t>
                      </a:r>
                      <a:endParaRPr lang="es-ES" dirty="0"/>
                    </a:p>
                  </a:txBody>
                  <a:tcPr/>
                </a:tc>
                <a:tc>
                  <a:txBody>
                    <a:bodyPr/>
                    <a:lstStyle/>
                    <a:p>
                      <a:r>
                        <a:rPr lang="es-ES" dirty="0" smtClean="0"/>
                        <a:t>+</a:t>
                      </a:r>
                      <a:r>
                        <a:rPr lang="es-ES" baseline="0" dirty="0" smtClean="0"/>
                        <a:t> </a:t>
                      </a:r>
                      <a:r>
                        <a:rPr lang="es-ES" dirty="0" smtClean="0"/>
                        <a:t>$15.000</a:t>
                      </a:r>
                      <a:endParaRPr lang="es-ES" dirty="0"/>
                    </a:p>
                  </a:txBody>
                  <a:tcPr/>
                </a:tc>
              </a:tr>
              <a:tr h="370840">
                <a:tc>
                  <a:txBody>
                    <a:bodyPr/>
                    <a:lstStyle/>
                    <a:p>
                      <a:r>
                        <a:rPr lang="es-ES" dirty="0" smtClean="0"/>
                        <a:t>TOTAL REBAJAS</a:t>
                      </a:r>
                      <a:endParaRPr lang="es-ES" dirty="0"/>
                    </a:p>
                  </a:txBody>
                  <a:tcPr/>
                </a:tc>
                <a:tc>
                  <a:txBody>
                    <a:bodyPr/>
                    <a:lstStyle/>
                    <a:p>
                      <a:r>
                        <a:rPr lang="es-ES" dirty="0" smtClean="0"/>
                        <a:t>   $22.000</a:t>
                      </a:r>
                      <a:endParaRPr lang="es-ES" dirty="0"/>
                    </a:p>
                  </a:txBody>
                  <a:tcPr/>
                </a:tc>
              </a:tr>
            </a:tbl>
          </a:graphicData>
        </a:graphic>
      </p:graphicFrame>
      <p:graphicFrame>
        <p:nvGraphicFramePr>
          <p:cNvPr id="7" name="6 Tabla"/>
          <p:cNvGraphicFramePr>
            <a:graphicFrameLocks noGrp="1"/>
          </p:cNvGraphicFramePr>
          <p:nvPr/>
        </p:nvGraphicFramePr>
        <p:xfrm>
          <a:off x="4607496" y="3789040"/>
          <a:ext cx="4212976" cy="1112520"/>
        </p:xfrm>
        <a:graphic>
          <a:graphicData uri="http://schemas.openxmlformats.org/drawingml/2006/table">
            <a:tbl>
              <a:tblPr firstRow="1" bandRow="1">
                <a:tableStyleId>{5C22544A-7EE6-4342-B048-85BDC9FD1C3A}</a:tableStyleId>
              </a:tblPr>
              <a:tblGrid>
                <a:gridCol w="2575068"/>
                <a:gridCol w="1637908"/>
              </a:tblGrid>
              <a:tr h="370840">
                <a:tc>
                  <a:txBody>
                    <a:bodyPr/>
                    <a:lstStyle/>
                    <a:p>
                      <a:r>
                        <a:rPr lang="es-ES" dirty="0" smtClean="0"/>
                        <a:t>ACERVO</a:t>
                      </a:r>
                      <a:r>
                        <a:rPr lang="es-ES" baseline="0" dirty="0" smtClean="0"/>
                        <a:t> ILIQUIDO</a:t>
                      </a:r>
                      <a:endParaRPr lang="es-ES" dirty="0"/>
                    </a:p>
                  </a:txBody>
                  <a:tcPr/>
                </a:tc>
                <a:tc>
                  <a:txBody>
                    <a:bodyPr/>
                    <a:lstStyle/>
                    <a:p>
                      <a:r>
                        <a:rPr lang="es-ES" dirty="0" smtClean="0"/>
                        <a:t>$187.500</a:t>
                      </a:r>
                      <a:endParaRPr lang="es-ES" dirty="0"/>
                    </a:p>
                  </a:txBody>
                  <a:tcPr/>
                </a:tc>
              </a:tr>
              <a:tr h="370840">
                <a:tc>
                  <a:txBody>
                    <a:bodyPr/>
                    <a:lstStyle/>
                    <a:p>
                      <a:r>
                        <a:rPr lang="es-ES" dirty="0" smtClean="0"/>
                        <a:t>REBAJAS DE LEY</a:t>
                      </a:r>
                      <a:endParaRPr lang="es-ES" dirty="0"/>
                    </a:p>
                  </a:txBody>
                  <a:tcPr/>
                </a:tc>
                <a:tc>
                  <a:txBody>
                    <a:bodyPr/>
                    <a:lstStyle/>
                    <a:p>
                      <a:r>
                        <a:rPr lang="es-ES" dirty="0" smtClean="0"/>
                        <a:t> - $22.000</a:t>
                      </a:r>
                      <a:endParaRPr lang="es-ES" dirty="0"/>
                    </a:p>
                  </a:txBody>
                  <a:tcPr/>
                </a:tc>
              </a:tr>
              <a:tr h="370840">
                <a:tc>
                  <a:txBody>
                    <a:bodyPr/>
                    <a:lstStyle/>
                    <a:p>
                      <a:r>
                        <a:rPr lang="es-ES" dirty="0" smtClean="0">
                          <a:solidFill>
                            <a:srgbClr val="FF0000"/>
                          </a:solidFill>
                        </a:rPr>
                        <a:t>ACERVO LIQUIDO</a:t>
                      </a:r>
                      <a:endParaRPr lang="es-ES" dirty="0">
                        <a:solidFill>
                          <a:srgbClr val="FF0000"/>
                        </a:solidFill>
                      </a:endParaRPr>
                    </a:p>
                  </a:txBody>
                  <a:tcPr/>
                </a:tc>
                <a:tc>
                  <a:txBody>
                    <a:bodyPr/>
                    <a:lstStyle/>
                    <a:p>
                      <a:r>
                        <a:rPr lang="es-ES" dirty="0" smtClean="0">
                          <a:solidFill>
                            <a:srgbClr val="FF0000"/>
                          </a:solidFill>
                        </a:rPr>
                        <a:t>$165.500</a:t>
                      </a:r>
                      <a:endParaRPr lang="es-ES" dirty="0">
                        <a:solidFill>
                          <a:srgbClr val="FF0000"/>
                        </a:solidFill>
                      </a:endParaRPr>
                    </a:p>
                  </a:txBody>
                  <a:tcPr/>
                </a:tc>
              </a:tr>
            </a:tbl>
          </a:graphicData>
        </a:graphic>
      </p:graphicFrame>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TEORIA DE LOS ACERVOS IMAGNARIOS</a:t>
            </a:r>
            <a:endParaRPr lang="es-ES" dirty="0"/>
          </a:p>
        </p:txBody>
      </p:sp>
      <p:sp>
        <p:nvSpPr>
          <p:cNvPr id="3" name="2 Marcador de contenido"/>
          <p:cNvSpPr>
            <a:spLocks noGrp="1"/>
          </p:cNvSpPr>
          <p:nvPr>
            <p:ph sz="quarter" idx="1"/>
          </p:nvPr>
        </p:nvSpPr>
        <p:spPr/>
        <p:txBody>
          <a:bodyPr/>
          <a:lstStyle/>
          <a:p>
            <a:r>
              <a:rPr lang="es-ES" dirty="0" smtClean="0"/>
              <a:t>Los acervos imaginarios constituyen una creación del legislador con el propósito de amparar a los legitimarios por donaciones hechas por el causante.</a:t>
            </a:r>
          </a:p>
          <a:p>
            <a:r>
              <a:rPr lang="es-ES" dirty="0" smtClean="0"/>
              <a:t>La ley a creado los acervos imaginarios que son de dos clases:</a:t>
            </a:r>
          </a:p>
          <a:p>
            <a:pPr marL="457200" indent="-457200">
              <a:buFont typeface="+mj-lt"/>
              <a:buAutoNum type="arabicPeriod"/>
            </a:pPr>
            <a:r>
              <a:rPr lang="es-ES" dirty="0" smtClean="0"/>
              <a:t>Cuando las donaciones se han hecho a otros legitimarios; y</a:t>
            </a:r>
          </a:p>
          <a:p>
            <a:pPr marL="457200" indent="-457200">
              <a:buFont typeface="+mj-lt"/>
              <a:buAutoNum type="arabicPeriod"/>
            </a:pPr>
            <a:r>
              <a:rPr lang="es-ES" dirty="0" smtClean="0"/>
              <a:t>Cuando las donaciones han sido hechas a no legitimarios.</a:t>
            </a:r>
          </a:p>
          <a:p>
            <a:pPr marL="457200" indent="-457200">
              <a:buFont typeface="+mj-lt"/>
              <a:buAutoNum type="arabicPeriod"/>
            </a:pPr>
            <a:endParaRPr lang="es-ES" dirty="0"/>
          </a:p>
        </p:txBody>
      </p:sp>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620688"/>
            <a:ext cx="7467600" cy="5853264"/>
          </a:xfrm>
        </p:spPr>
        <p:txBody>
          <a:bodyPr/>
          <a:lstStyle/>
          <a:p>
            <a:r>
              <a:rPr lang="es-ES" dirty="0" smtClean="0"/>
              <a:t>Ejemplo:</a:t>
            </a:r>
          </a:p>
          <a:p>
            <a:r>
              <a:rPr lang="es-ES" dirty="0" smtClean="0"/>
              <a:t>Supongamos que X tiene cuatro hijos: A, B, C y D. Dona a B $ 10.000 y a D $ 10.000. Cuando fallece, hecha todas las operaciones se obtiene un acervo líquido de $80.000.</a:t>
            </a:r>
          </a:p>
          <a:p>
            <a:r>
              <a:rPr lang="es-ES" dirty="0" smtClean="0"/>
              <a:t>Si aplicamos fríamente las normas generales, fallecido X, que es el causante cuyo acervo líquido es de $ 80.000 tendríamos que dividir esa cantidad en cuatro partes iguales en cuyo caso le tocaría a cada hijo $20.000. Pero como B recibió $10.000 y D $ 10.000, en vida del predecesor, resultaría que en definitiva sus hijos recibiría las siguientes cantidades:</a:t>
            </a:r>
            <a:endParaRPr lang="es-ES" dirty="0"/>
          </a:p>
        </p:txBody>
      </p:sp>
    </p:spTree>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sz="quarter" idx="1"/>
          </p:nvPr>
        </p:nvGraphicFramePr>
        <p:xfrm>
          <a:off x="457200" y="549275"/>
          <a:ext cx="2530624" cy="1483360"/>
        </p:xfrm>
        <a:graphic>
          <a:graphicData uri="http://schemas.openxmlformats.org/drawingml/2006/table">
            <a:tbl>
              <a:tblPr firstRow="1" bandRow="1">
                <a:tableStyleId>{5C22544A-7EE6-4342-B048-85BDC9FD1C3A}</a:tableStyleId>
              </a:tblPr>
              <a:tblGrid>
                <a:gridCol w="503098"/>
                <a:gridCol w="2027526"/>
              </a:tblGrid>
              <a:tr h="370840">
                <a:tc>
                  <a:txBody>
                    <a:bodyPr/>
                    <a:lstStyle/>
                    <a:p>
                      <a:r>
                        <a:rPr lang="es-ES" dirty="0" smtClean="0"/>
                        <a:t>A</a:t>
                      </a:r>
                      <a:endParaRPr lang="es-ES" dirty="0"/>
                    </a:p>
                  </a:txBody>
                  <a:tcPr/>
                </a:tc>
                <a:tc>
                  <a:txBody>
                    <a:bodyPr/>
                    <a:lstStyle/>
                    <a:p>
                      <a:r>
                        <a:rPr lang="es-ES" dirty="0" smtClean="0"/>
                        <a:t>$20.000 </a:t>
                      </a:r>
                      <a:endParaRPr lang="es-ES" dirty="0"/>
                    </a:p>
                  </a:txBody>
                  <a:tcPr/>
                </a:tc>
              </a:tr>
              <a:tr h="370840">
                <a:tc>
                  <a:txBody>
                    <a:bodyPr/>
                    <a:lstStyle/>
                    <a:p>
                      <a:r>
                        <a:rPr lang="es-ES" dirty="0" smtClean="0"/>
                        <a:t>B</a:t>
                      </a:r>
                      <a:endParaRPr lang="es-ES" dirty="0"/>
                    </a:p>
                  </a:txBody>
                  <a:tcPr/>
                </a:tc>
                <a:tc>
                  <a:txBody>
                    <a:bodyPr/>
                    <a:lstStyle/>
                    <a:p>
                      <a:r>
                        <a:rPr lang="es-ES" dirty="0" smtClean="0"/>
                        <a:t>$30.000</a:t>
                      </a:r>
                      <a:endParaRPr lang="es-ES" dirty="0"/>
                    </a:p>
                  </a:txBody>
                  <a:tcPr/>
                </a:tc>
              </a:tr>
              <a:tr h="370840">
                <a:tc>
                  <a:txBody>
                    <a:bodyPr/>
                    <a:lstStyle/>
                    <a:p>
                      <a:r>
                        <a:rPr lang="es-ES" dirty="0" smtClean="0"/>
                        <a:t>C</a:t>
                      </a:r>
                      <a:endParaRPr lang="es-ES" dirty="0"/>
                    </a:p>
                  </a:txBody>
                  <a:tcPr/>
                </a:tc>
                <a:tc>
                  <a:txBody>
                    <a:bodyPr/>
                    <a:lstStyle/>
                    <a:p>
                      <a:r>
                        <a:rPr lang="es-ES" dirty="0" smtClean="0"/>
                        <a:t>$20.000</a:t>
                      </a:r>
                      <a:endParaRPr lang="es-ES" dirty="0"/>
                    </a:p>
                  </a:txBody>
                  <a:tcPr/>
                </a:tc>
              </a:tr>
              <a:tr h="370840">
                <a:tc>
                  <a:txBody>
                    <a:bodyPr/>
                    <a:lstStyle/>
                    <a:p>
                      <a:r>
                        <a:rPr lang="es-ES" dirty="0" smtClean="0"/>
                        <a:t>D</a:t>
                      </a:r>
                      <a:endParaRPr lang="es-ES" dirty="0"/>
                    </a:p>
                  </a:txBody>
                  <a:tcPr/>
                </a:tc>
                <a:tc>
                  <a:txBody>
                    <a:bodyPr/>
                    <a:lstStyle/>
                    <a:p>
                      <a:r>
                        <a:rPr lang="es-ES" dirty="0" smtClean="0"/>
                        <a:t>$30.000</a:t>
                      </a:r>
                      <a:endParaRPr lang="es-ES" dirty="0"/>
                    </a:p>
                  </a:txBody>
                  <a:tcPr/>
                </a:tc>
              </a:tr>
            </a:tbl>
          </a:graphicData>
        </a:graphic>
      </p:graphicFrame>
      <p:graphicFrame>
        <p:nvGraphicFramePr>
          <p:cNvPr id="5" name="4 Tabla"/>
          <p:cNvGraphicFramePr>
            <a:graphicFrameLocks noGrp="1"/>
          </p:cNvGraphicFramePr>
          <p:nvPr/>
        </p:nvGraphicFramePr>
        <p:xfrm>
          <a:off x="3419872" y="692696"/>
          <a:ext cx="4968552" cy="1381760"/>
        </p:xfrm>
        <a:graphic>
          <a:graphicData uri="http://schemas.openxmlformats.org/drawingml/2006/table">
            <a:tbl>
              <a:tblPr firstRow="1" bandRow="1">
                <a:tableStyleId>{5C22544A-7EE6-4342-B048-85BDC9FD1C3A}</a:tableStyleId>
              </a:tblPr>
              <a:tblGrid>
                <a:gridCol w="2484276"/>
                <a:gridCol w="2484276"/>
              </a:tblGrid>
              <a:tr h="370840">
                <a:tc>
                  <a:txBody>
                    <a:bodyPr/>
                    <a:lstStyle/>
                    <a:p>
                      <a:r>
                        <a:rPr lang="es-ES" dirty="0" smtClean="0"/>
                        <a:t>Acervas Líquidos</a:t>
                      </a:r>
                      <a:endParaRPr lang="es-ES" dirty="0"/>
                    </a:p>
                  </a:txBody>
                  <a:tcPr/>
                </a:tc>
                <a:tc>
                  <a:txBody>
                    <a:bodyPr/>
                    <a:lstStyle/>
                    <a:p>
                      <a:r>
                        <a:rPr lang="es-ES" dirty="0" smtClean="0"/>
                        <a:t>$80.000</a:t>
                      </a:r>
                      <a:endParaRPr lang="es-ES" dirty="0"/>
                    </a:p>
                  </a:txBody>
                  <a:tcPr/>
                </a:tc>
              </a:tr>
              <a:tr h="370840">
                <a:tc>
                  <a:txBody>
                    <a:bodyPr/>
                    <a:lstStyle/>
                    <a:p>
                      <a:r>
                        <a:rPr lang="es-ES" dirty="0" smtClean="0"/>
                        <a:t>Donaciones a B</a:t>
                      </a:r>
                      <a:r>
                        <a:rPr lang="es-ES" baseline="0" dirty="0" smtClean="0"/>
                        <a:t> y C</a:t>
                      </a:r>
                      <a:endParaRPr lang="es-ES" dirty="0"/>
                    </a:p>
                  </a:txBody>
                  <a:tcPr/>
                </a:tc>
                <a:tc>
                  <a:txBody>
                    <a:bodyPr/>
                    <a:lstStyle/>
                    <a:p>
                      <a:r>
                        <a:rPr lang="es-ES" dirty="0" smtClean="0"/>
                        <a:t>$ 20.000</a:t>
                      </a:r>
                      <a:endParaRPr lang="es-ES" dirty="0"/>
                    </a:p>
                  </a:txBody>
                  <a:tcPr/>
                </a:tc>
              </a:tr>
              <a:tr h="370840">
                <a:tc>
                  <a:txBody>
                    <a:bodyPr/>
                    <a:lstStyle/>
                    <a:p>
                      <a:r>
                        <a:rPr lang="es-ES" dirty="0" smtClean="0"/>
                        <a:t>Primer Acervo</a:t>
                      </a:r>
                      <a:r>
                        <a:rPr lang="es-ES" baseline="0" dirty="0" smtClean="0"/>
                        <a:t> Imaginario</a:t>
                      </a:r>
                      <a:endParaRPr lang="es-ES" dirty="0"/>
                    </a:p>
                  </a:txBody>
                  <a:tcPr/>
                </a:tc>
                <a:tc>
                  <a:txBody>
                    <a:bodyPr/>
                    <a:lstStyle/>
                    <a:p>
                      <a:r>
                        <a:rPr lang="es-ES" dirty="0" smtClean="0"/>
                        <a:t>$100.000</a:t>
                      </a:r>
                      <a:endParaRPr lang="es-ES" dirty="0"/>
                    </a:p>
                  </a:txBody>
                  <a:tcPr/>
                </a:tc>
              </a:tr>
            </a:tbl>
          </a:graphicData>
        </a:graphic>
      </p:graphicFrame>
      <p:graphicFrame>
        <p:nvGraphicFramePr>
          <p:cNvPr id="6" name="5 Tabla"/>
          <p:cNvGraphicFramePr>
            <a:graphicFrameLocks noGrp="1"/>
          </p:cNvGraphicFramePr>
          <p:nvPr/>
        </p:nvGraphicFramePr>
        <p:xfrm>
          <a:off x="467544" y="2348880"/>
          <a:ext cx="7632849" cy="3744419"/>
        </p:xfrm>
        <a:graphic>
          <a:graphicData uri="http://schemas.openxmlformats.org/drawingml/2006/table">
            <a:tbl>
              <a:tblPr firstRow="1" bandRow="1">
                <a:tableStyleId>{5C22544A-7EE6-4342-B048-85BDC9FD1C3A}</a:tableStyleId>
              </a:tblPr>
              <a:tblGrid>
                <a:gridCol w="2544283"/>
                <a:gridCol w="2544283"/>
                <a:gridCol w="2544283"/>
              </a:tblGrid>
              <a:tr h="534917">
                <a:tc>
                  <a:txBody>
                    <a:bodyPr/>
                    <a:lstStyle/>
                    <a:p>
                      <a:r>
                        <a:rPr lang="es-ES" dirty="0" smtClean="0"/>
                        <a:t>Legitima Rigurosa</a:t>
                      </a:r>
                      <a:endParaRPr lang="es-ES" dirty="0"/>
                    </a:p>
                  </a:txBody>
                  <a:tcPr/>
                </a:tc>
                <a:tc>
                  <a:txBody>
                    <a:bodyPr/>
                    <a:lstStyle/>
                    <a:p>
                      <a:r>
                        <a:rPr lang="es-ES" dirty="0" smtClean="0"/>
                        <a:t>Donaciones</a:t>
                      </a:r>
                      <a:endParaRPr lang="es-ES" dirty="0"/>
                    </a:p>
                  </a:txBody>
                  <a:tcPr/>
                </a:tc>
                <a:tc>
                  <a:txBody>
                    <a:bodyPr/>
                    <a:lstStyle/>
                    <a:p>
                      <a:r>
                        <a:rPr lang="es-ES" dirty="0" smtClean="0"/>
                        <a:t>Legitima Efectiva</a:t>
                      </a:r>
                      <a:endParaRPr lang="es-ES" dirty="0"/>
                    </a:p>
                  </a:txBody>
                  <a:tcPr/>
                </a:tc>
              </a:tr>
              <a:tr h="534917">
                <a:tc>
                  <a:txBody>
                    <a:bodyPr/>
                    <a:lstStyle/>
                    <a:p>
                      <a:r>
                        <a:rPr lang="es-ES" dirty="0" smtClean="0"/>
                        <a:t>A: $25.000</a:t>
                      </a:r>
                      <a:endParaRPr lang="es-ES" dirty="0"/>
                    </a:p>
                  </a:txBody>
                  <a:tcPr/>
                </a:tc>
                <a:tc>
                  <a:txBody>
                    <a:bodyPr/>
                    <a:lstStyle/>
                    <a:p>
                      <a:endParaRPr lang="es-ES" dirty="0"/>
                    </a:p>
                  </a:txBody>
                  <a:tcPr/>
                </a:tc>
                <a:tc>
                  <a:txBody>
                    <a:bodyPr/>
                    <a:lstStyle/>
                    <a:p>
                      <a:r>
                        <a:rPr lang="es-ES" dirty="0" smtClean="0"/>
                        <a:t>$25.000</a:t>
                      </a:r>
                      <a:endParaRPr lang="es-ES" dirty="0"/>
                    </a:p>
                  </a:txBody>
                  <a:tcPr/>
                </a:tc>
              </a:tr>
              <a:tr h="534917">
                <a:tc>
                  <a:txBody>
                    <a:bodyPr/>
                    <a:lstStyle/>
                    <a:p>
                      <a:r>
                        <a:rPr lang="es-ES" dirty="0" smtClean="0"/>
                        <a:t>B: $25.000</a:t>
                      </a:r>
                      <a:endParaRPr lang="es-ES" dirty="0"/>
                    </a:p>
                  </a:txBody>
                  <a:tcPr/>
                </a:tc>
                <a:tc>
                  <a:txBody>
                    <a:bodyPr/>
                    <a:lstStyle/>
                    <a:p>
                      <a:r>
                        <a:rPr lang="es-ES" dirty="0" smtClean="0"/>
                        <a:t>$10.000</a:t>
                      </a:r>
                      <a:endParaRPr lang="es-ES" dirty="0"/>
                    </a:p>
                  </a:txBody>
                  <a:tcPr/>
                </a:tc>
                <a:tc>
                  <a:txBody>
                    <a:bodyPr/>
                    <a:lstStyle/>
                    <a:p>
                      <a:r>
                        <a:rPr lang="es-ES" dirty="0" smtClean="0"/>
                        <a:t>$15.000</a:t>
                      </a:r>
                      <a:endParaRPr lang="es-ES" dirty="0"/>
                    </a:p>
                  </a:txBody>
                  <a:tcPr/>
                </a:tc>
              </a:tr>
              <a:tr h="534917">
                <a:tc>
                  <a:txBody>
                    <a:bodyPr/>
                    <a:lstStyle/>
                    <a:p>
                      <a:r>
                        <a:rPr lang="es-ES" dirty="0" smtClean="0"/>
                        <a:t>C: $25.000</a:t>
                      </a:r>
                      <a:endParaRPr lang="es-ES" dirty="0"/>
                    </a:p>
                  </a:txBody>
                  <a:tcPr/>
                </a:tc>
                <a:tc>
                  <a:txBody>
                    <a:bodyPr/>
                    <a:lstStyle/>
                    <a:p>
                      <a:endParaRPr lang="es-ES" dirty="0"/>
                    </a:p>
                  </a:txBody>
                  <a:tcPr/>
                </a:tc>
                <a:tc>
                  <a:txBody>
                    <a:bodyPr/>
                    <a:lstStyle/>
                    <a:p>
                      <a:r>
                        <a:rPr lang="es-ES" dirty="0" smtClean="0"/>
                        <a:t>$25.000</a:t>
                      </a:r>
                      <a:endParaRPr lang="es-ES" dirty="0"/>
                    </a:p>
                  </a:txBody>
                  <a:tcPr/>
                </a:tc>
              </a:tr>
              <a:tr h="534917">
                <a:tc>
                  <a:txBody>
                    <a:bodyPr/>
                    <a:lstStyle/>
                    <a:p>
                      <a:r>
                        <a:rPr lang="es-ES" dirty="0" smtClean="0"/>
                        <a:t>D: $25.000</a:t>
                      </a:r>
                      <a:endParaRPr lang="es-ES" dirty="0"/>
                    </a:p>
                  </a:txBody>
                  <a:tcPr/>
                </a:tc>
                <a:tc>
                  <a:txBody>
                    <a:bodyPr/>
                    <a:lstStyle/>
                    <a:p>
                      <a:r>
                        <a:rPr lang="es-ES" dirty="0" smtClean="0"/>
                        <a:t>$10.000</a:t>
                      </a:r>
                      <a:endParaRPr lang="es-ES" dirty="0"/>
                    </a:p>
                  </a:txBody>
                  <a:tcPr/>
                </a:tc>
                <a:tc>
                  <a:txBody>
                    <a:bodyPr/>
                    <a:lstStyle/>
                    <a:p>
                      <a:r>
                        <a:rPr lang="es-ES" dirty="0" smtClean="0"/>
                        <a:t>$15.000</a:t>
                      </a:r>
                      <a:endParaRPr lang="es-ES" dirty="0"/>
                    </a:p>
                  </a:txBody>
                  <a:tcPr/>
                </a:tc>
              </a:tr>
              <a:tr h="534917">
                <a:tc>
                  <a:txBody>
                    <a:bodyPr/>
                    <a:lstStyle/>
                    <a:p>
                      <a:r>
                        <a:rPr lang="es-ES" dirty="0" smtClean="0"/>
                        <a:t>$ 100.000</a:t>
                      </a:r>
                      <a:endParaRPr lang="es-ES" dirty="0"/>
                    </a:p>
                  </a:txBody>
                  <a:tcPr/>
                </a:tc>
                <a:tc>
                  <a:txBody>
                    <a:bodyPr/>
                    <a:lstStyle/>
                    <a:p>
                      <a:r>
                        <a:rPr lang="es-ES" dirty="0" smtClean="0"/>
                        <a:t>$ 20.000</a:t>
                      </a:r>
                      <a:endParaRPr lang="es-ES" dirty="0"/>
                    </a:p>
                  </a:txBody>
                  <a:tcPr/>
                </a:tc>
                <a:tc>
                  <a:txBody>
                    <a:bodyPr/>
                    <a:lstStyle/>
                    <a:p>
                      <a:r>
                        <a:rPr lang="es-ES" dirty="0" smtClean="0"/>
                        <a:t>$80.000</a:t>
                      </a:r>
                      <a:endParaRPr lang="es-ES" dirty="0"/>
                    </a:p>
                  </a:txBody>
                  <a:tcPr/>
                </a:tc>
              </a:tr>
              <a:tr h="534917">
                <a:tc>
                  <a:txBody>
                    <a:bodyPr/>
                    <a:lstStyle/>
                    <a:p>
                      <a:r>
                        <a:rPr lang="es-ES" dirty="0" smtClean="0"/>
                        <a:t>Acervo Imaginario</a:t>
                      </a:r>
                      <a:endParaRPr lang="es-ES" dirty="0"/>
                    </a:p>
                  </a:txBody>
                  <a:tcPr/>
                </a:tc>
                <a:tc>
                  <a:txBody>
                    <a:bodyPr/>
                    <a:lstStyle/>
                    <a:p>
                      <a:r>
                        <a:rPr lang="es-ES" dirty="0" smtClean="0"/>
                        <a:t>Total Donaciones</a:t>
                      </a:r>
                      <a:endParaRPr lang="es-ES" dirty="0"/>
                    </a:p>
                  </a:txBody>
                  <a:tcPr/>
                </a:tc>
                <a:tc>
                  <a:txBody>
                    <a:bodyPr/>
                    <a:lstStyle/>
                    <a:p>
                      <a:r>
                        <a:rPr lang="es-ES" dirty="0" smtClean="0"/>
                        <a:t>Acervo Líquido</a:t>
                      </a:r>
                      <a:endParaRPr lang="es-ES" dirty="0"/>
                    </a:p>
                  </a:txBody>
                  <a:tcPr/>
                </a:tc>
              </a:tr>
            </a:tbl>
          </a:graphicData>
        </a:graphic>
      </p:graphicFrame>
    </p:spTree>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404664"/>
            <a:ext cx="7467600" cy="6069288"/>
          </a:xfrm>
        </p:spPr>
        <p:txBody>
          <a:bodyPr/>
          <a:lstStyle/>
          <a:p>
            <a:r>
              <a:rPr lang="es-ES" dirty="0" smtClean="0"/>
              <a:t>Donaciones a no Legitimarios.</a:t>
            </a:r>
          </a:p>
          <a:p>
            <a:pPr>
              <a:buNone/>
            </a:pPr>
            <a:endParaRPr lang="es-ES" dirty="0" smtClean="0"/>
          </a:p>
          <a:p>
            <a:r>
              <a:rPr lang="es-ES" dirty="0" smtClean="0"/>
              <a:t>Se presentar tres casos:</a:t>
            </a:r>
          </a:p>
          <a:p>
            <a:pPr marL="457200" indent="-457200">
              <a:buFont typeface="+mj-lt"/>
              <a:buAutoNum type="arabicPeriod"/>
            </a:pPr>
            <a:endParaRPr lang="es-ES" dirty="0" smtClean="0"/>
          </a:p>
          <a:p>
            <a:pPr marL="457200" indent="-457200">
              <a:buFont typeface="+mj-lt"/>
              <a:buAutoNum type="arabicPeriod"/>
            </a:pPr>
            <a:r>
              <a:rPr lang="es-ES" smtClean="0"/>
              <a:t>Que </a:t>
            </a:r>
            <a:r>
              <a:rPr lang="es-ES" dirty="0" smtClean="0"/>
              <a:t>lo donado no exceda de la cuarta de libre disposición.</a:t>
            </a:r>
          </a:p>
          <a:p>
            <a:pPr marL="457200" indent="-457200">
              <a:buFont typeface="+mj-lt"/>
              <a:buAutoNum type="arabicPeriod"/>
            </a:pPr>
            <a:r>
              <a:rPr lang="es-ES" dirty="0" smtClean="0"/>
              <a:t>Que las donaciones sean mayores pero no excesivas en relación con la cuarta de libre disposición.</a:t>
            </a:r>
          </a:p>
          <a:p>
            <a:pPr marL="457200" indent="-457200">
              <a:buFont typeface="+mj-lt"/>
              <a:buAutoNum type="arabicPeriod"/>
            </a:pPr>
            <a:r>
              <a:rPr lang="es-ES" dirty="0" smtClean="0"/>
              <a:t>Que la materia de la donación sea voluminosa.</a:t>
            </a:r>
            <a:endParaRPr lang="es-ES" dirty="0"/>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TEORIA DE LOS ACERVOS REALES</a:t>
            </a:r>
            <a:endParaRPr lang="es-ES" dirty="0"/>
          </a:p>
        </p:txBody>
      </p:sp>
      <p:sp>
        <p:nvSpPr>
          <p:cNvPr id="3" name="2 Marcador de contenido"/>
          <p:cNvSpPr>
            <a:spLocks noGrp="1"/>
          </p:cNvSpPr>
          <p:nvPr>
            <p:ph sz="quarter" idx="1"/>
          </p:nvPr>
        </p:nvSpPr>
        <p:spPr/>
        <p:txBody>
          <a:bodyPr>
            <a:normAutofit lnSpcReduction="10000"/>
          </a:bodyPr>
          <a:lstStyle/>
          <a:p>
            <a:pPr algn="just">
              <a:lnSpc>
                <a:spcPct val="150000"/>
              </a:lnSpc>
            </a:pPr>
            <a:r>
              <a:rPr lang="es-ES" dirty="0" smtClean="0"/>
              <a:t>Acervos Reales.- son aquellos que existen, que alcanzan expresión matemática, que pueden contabilizarse, por consiguiente, a diferencia de los acervos imaginarios, que integran el núcleo de las concepciones doctrinarias del legislador, que tratan de cristalizarse en números y expresiones cuantitativas, con el propósito de proteger a los legitimarios por donaciones hechas por su predecesor.</a:t>
            </a:r>
            <a:endParaRPr lang="es-ES"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404664"/>
            <a:ext cx="7467600" cy="6069288"/>
          </a:xfrm>
        </p:spPr>
        <p:txBody>
          <a:bodyPr>
            <a:normAutofit lnSpcReduction="10000"/>
          </a:bodyPr>
          <a:lstStyle/>
          <a:p>
            <a:r>
              <a:rPr lang="es-ES" dirty="0" smtClean="0"/>
              <a:t>1er caso. Donación igual o menor a la cuarta de libre disposición. Ejemplo:</a:t>
            </a:r>
          </a:p>
          <a:p>
            <a:r>
              <a:rPr lang="es-ES" dirty="0" smtClean="0"/>
              <a:t>El causante ha donado $10.000 dólares a un amigo; hechos los cálculos aparece un acervo líquido de $90.000. A este acervo líquido hay que sumar lo donado o sea $ 10.000.</a:t>
            </a:r>
          </a:p>
          <a:p>
            <a:endParaRPr lang="es-ES" dirty="0" smtClean="0"/>
          </a:p>
          <a:p>
            <a:endParaRPr lang="es-ES" dirty="0" smtClean="0"/>
          </a:p>
          <a:p>
            <a:endParaRPr lang="es-ES" dirty="0" smtClean="0"/>
          </a:p>
          <a:p>
            <a:endParaRPr lang="es-ES" dirty="0" smtClean="0"/>
          </a:p>
          <a:p>
            <a:pPr>
              <a:buNone/>
            </a:pPr>
            <a:endParaRPr lang="es-ES" dirty="0" smtClean="0"/>
          </a:p>
          <a:p>
            <a:r>
              <a:rPr lang="es-ES" dirty="0" smtClean="0"/>
              <a:t>De este acervo imaginario de $100.000 calculamos la cuarta de libre disposición, que resulta $25.000, o sea que podía donar hasta veinte y cinco mil, como dono diez mil , no hay problema.</a:t>
            </a:r>
            <a:endParaRPr lang="es-ES" dirty="0"/>
          </a:p>
        </p:txBody>
      </p:sp>
      <p:graphicFrame>
        <p:nvGraphicFramePr>
          <p:cNvPr id="4" name="3 Tabla"/>
          <p:cNvGraphicFramePr>
            <a:graphicFrameLocks noGrp="1"/>
          </p:cNvGraphicFramePr>
          <p:nvPr/>
        </p:nvGraphicFramePr>
        <p:xfrm>
          <a:off x="2555776" y="2708920"/>
          <a:ext cx="3312368" cy="1651000"/>
        </p:xfrm>
        <a:graphic>
          <a:graphicData uri="http://schemas.openxmlformats.org/drawingml/2006/table">
            <a:tbl>
              <a:tblPr firstRow="1" bandRow="1">
                <a:tableStyleId>{5C22544A-7EE6-4342-B048-85BDC9FD1C3A}</a:tableStyleId>
              </a:tblPr>
              <a:tblGrid>
                <a:gridCol w="1735050"/>
                <a:gridCol w="1577318"/>
              </a:tblGrid>
              <a:tr h="640080">
                <a:tc>
                  <a:txBody>
                    <a:bodyPr/>
                    <a:lstStyle/>
                    <a:p>
                      <a:r>
                        <a:rPr lang="es-ES" dirty="0" smtClean="0"/>
                        <a:t>Acervo Líquido</a:t>
                      </a:r>
                      <a:endParaRPr lang="es-ES" dirty="0"/>
                    </a:p>
                  </a:txBody>
                  <a:tcPr/>
                </a:tc>
                <a:tc>
                  <a:txBody>
                    <a:bodyPr/>
                    <a:lstStyle/>
                    <a:p>
                      <a:r>
                        <a:rPr lang="es-ES" dirty="0" smtClean="0"/>
                        <a:t>$ 90.000</a:t>
                      </a:r>
                      <a:endParaRPr lang="es-ES" dirty="0"/>
                    </a:p>
                  </a:txBody>
                  <a:tcPr/>
                </a:tc>
              </a:tr>
              <a:tr h="370840">
                <a:tc>
                  <a:txBody>
                    <a:bodyPr/>
                    <a:lstStyle/>
                    <a:p>
                      <a:r>
                        <a:rPr lang="es-ES" dirty="0" smtClean="0"/>
                        <a:t>Donación</a:t>
                      </a:r>
                      <a:endParaRPr lang="es-ES" dirty="0"/>
                    </a:p>
                  </a:txBody>
                  <a:tcPr/>
                </a:tc>
                <a:tc>
                  <a:txBody>
                    <a:bodyPr/>
                    <a:lstStyle/>
                    <a:p>
                      <a:r>
                        <a:rPr lang="es-ES" dirty="0" smtClean="0"/>
                        <a:t>$ 10.000</a:t>
                      </a:r>
                      <a:endParaRPr lang="es-ES" dirty="0"/>
                    </a:p>
                  </a:txBody>
                  <a:tcPr/>
                </a:tc>
              </a:tr>
              <a:tr h="640080">
                <a:tc>
                  <a:txBody>
                    <a:bodyPr/>
                    <a:lstStyle/>
                    <a:p>
                      <a:r>
                        <a:rPr lang="es-ES" dirty="0" smtClean="0"/>
                        <a:t>ACERVO </a:t>
                      </a:r>
                    </a:p>
                    <a:p>
                      <a:r>
                        <a:rPr lang="es-ES" dirty="0" smtClean="0"/>
                        <a:t>IMAGINARIO</a:t>
                      </a:r>
                      <a:endParaRPr lang="es-ES" dirty="0"/>
                    </a:p>
                  </a:txBody>
                  <a:tcPr/>
                </a:tc>
                <a:tc>
                  <a:txBody>
                    <a:bodyPr/>
                    <a:lstStyle/>
                    <a:p>
                      <a:r>
                        <a:rPr lang="es-ES" dirty="0" smtClean="0"/>
                        <a:t>$</a:t>
                      </a:r>
                      <a:r>
                        <a:rPr lang="es-ES" baseline="0" dirty="0" smtClean="0"/>
                        <a:t> 100.00</a:t>
                      </a:r>
                      <a:endParaRPr lang="es-ES" dirty="0"/>
                    </a:p>
                  </a:txBody>
                  <a:tcPr/>
                </a:tc>
              </a:tr>
            </a:tbl>
          </a:graphicData>
        </a:graphic>
      </p:graphicFrame>
    </p:spTree>
  </p:cSld>
  <p:clrMapOvr>
    <a:masterClrMapping/>
  </p:clrMapOvr>
  <p:transition>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404664"/>
            <a:ext cx="7467600" cy="6069288"/>
          </a:xfrm>
        </p:spPr>
        <p:txBody>
          <a:bodyPr/>
          <a:lstStyle/>
          <a:p>
            <a:r>
              <a:rPr lang="es-ES" dirty="0" smtClean="0"/>
              <a:t>2do. Caso Donación mayor que la cuarta de libre disposición, pero no excesiva. Ejemplo:</a:t>
            </a:r>
          </a:p>
          <a:p>
            <a:r>
              <a:rPr lang="es-ES" dirty="0" smtClean="0"/>
              <a:t>El causante ha donado a varias personas, que no son sus legitimarios, sumas que alcanzan los $ 150.000, y el acervo líquido asciende a $ 250.000.</a:t>
            </a:r>
          </a:p>
          <a:p>
            <a:endParaRPr lang="es-ES" dirty="0" smtClean="0"/>
          </a:p>
          <a:p>
            <a:endParaRPr lang="es-ES" dirty="0" smtClean="0"/>
          </a:p>
          <a:p>
            <a:endParaRPr lang="es-ES" dirty="0" smtClean="0"/>
          </a:p>
          <a:p>
            <a:endParaRPr lang="es-ES" dirty="0" smtClean="0"/>
          </a:p>
          <a:p>
            <a:r>
              <a:rPr lang="es-ES" dirty="0" smtClean="0"/>
              <a:t>De este acervo imaginario calculamos la cuarta de libre disposición para conocer hasta que cantidad podía donar, y tenemos que $ 100.000, lo que resulta inferior a lo donado, que tiene un exceso de $50.000 </a:t>
            </a:r>
            <a:endParaRPr lang="es-ES" dirty="0"/>
          </a:p>
        </p:txBody>
      </p:sp>
      <p:graphicFrame>
        <p:nvGraphicFramePr>
          <p:cNvPr id="4" name="3 Tabla"/>
          <p:cNvGraphicFramePr>
            <a:graphicFrameLocks noGrp="1"/>
          </p:cNvGraphicFramePr>
          <p:nvPr/>
        </p:nvGraphicFramePr>
        <p:xfrm>
          <a:off x="2339752" y="2492896"/>
          <a:ext cx="4176464" cy="1381760"/>
        </p:xfrm>
        <a:graphic>
          <a:graphicData uri="http://schemas.openxmlformats.org/drawingml/2006/table">
            <a:tbl>
              <a:tblPr firstRow="1" bandRow="1">
                <a:tableStyleId>{5C22544A-7EE6-4342-B048-85BDC9FD1C3A}</a:tableStyleId>
              </a:tblPr>
              <a:tblGrid>
                <a:gridCol w="2088232"/>
                <a:gridCol w="2088232"/>
              </a:tblGrid>
              <a:tr h="370840">
                <a:tc>
                  <a:txBody>
                    <a:bodyPr/>
                    <a:lstStyle/>
                    <a:p>
                      <a:r>
                        <a:rPr lang="es-ES" dirty="0" smtClean="0"/>
                        <a:t>Acervo Líquido</a:t>
                      </a:r>
                      <a:endParaRPr lang="es-ES" dirty="0"/>
                    </a:p>
                  </a:txBody>
                  <a:tcPr/>
                </a:tc>
                <a:tc>
                  <a:txBody>
                    <a:bodyPr/>
                    <a:lstStyle/>
                    <a:p>
                      <a:r>
                        <a:rPr lang="es-ES" dirty="0" smtClean="0"/>
                        <a:t>$ 250.000</a:t>
                      </a:r>
                      <a:endParaRPr lang="es-ES" dirty="0"/>
                    </a:p>
                  </a:txBody>
                  <a:tcPr/>
                </a:tc>
              </a:tr>
              <a:tr h="370840">
                <a:tc>
                  <a:txBody>
                    <a:bodyPr/>
                    <a:lstStyle/>
                    <a:p>
                      <a:r>
                        <a:rPr lang="es-ES" dirty="0" smtClean="0"/>
                        <a:t>Donaciones</a:t>
                      </a:r>
                      <a:endParaRPr lang="es-ES" dirty="0"/>
                    </a:p>
                  </a:txBody>
                  <a:tcPr/>
                </a:tc>
                <a:tc>
                  <a:txBody>
                    <a:bodyPr/>
                    <a:lstStyle/>
                    <a:p>
                      <a:r>
                        <a:rPr lang="es-ES" dirty="0" smtClean="0"/>
                        <a:t>$ 150.000</a:t>
                      </a:r>
                      <a:endParaRPr lang="es-ES" dirty="0"/>
                    </a:p>
                  </a:txBody>
                  <a:tcPr/>
                </a:tc>
              </a:tr>
              <a:tr h="370840">
                <a:tc>
                  <a:txBody>
                    <a:bodyPr/>
                    <a:lstStyle/>
                    <a:p>
                      <a:r>
                        <a:rPr lang="es-ES" dirty="0" smtClean="0"/>
                        <a:t>ACERVO IMAGINARIO</a:t>
                      </a:r>
                      <a:endParaRPr lang="es-ES" dirty="0"/>
                    </a:p>
                  </a:txBody>
                  <a:tcPr/>
                </a:tc>
                <a:tc>
                  <a:txBody>
                    <a:bodyPr/>
                    <a:lstStyle/>
                    <a:p>
                      <a:r>
                        <a:rPr lang="es-ES" dirty="0" smtClean="0"/>
                        <a:t>$ 400.000</a:t>
                      </a:r>
                      <a:endParaRPr lang="es-ES" dirty="0"/>
                    </a:p>
                  </a:txBody>
                  <a:tcPr/>
                </a:tc>
              </a:tr>
            </a:tbl>
          </a:graphicData>
        </a:graphic>
      </p:graphicFrame>
    </p:spTree>
  </p:cSld>
  <p:clrMapOvr>
    <a:masterClrMapping/>
  </p:clrMapOvr>
  <p:transition>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404664"/>
            <a:ext cx="7467600" cy="6069288"/>
          </a:xfrm>
        </p:spPr>
        <p:txBody>
          <a:bodyPr/>
          <a:lstStyle/>
          <a:p>
            <a:r>
              <a:rPr lang="es-ES" dirty="0" smtClean="0"/>
              <a:t>En este caso, el acervo líquido. Agregamos el exceso, para obtener un nuevo acervo imaginario:</a:t>
            </a:r>
          </a:p>
          <a:p>
            <a:endParaRPr lang="es-ES" dirty="0" smtClean="0"/>
          </a:p>
          <a:p>
            <a:endParaRPr lang="es-ES" dirty="0" smtClean="0"/>
          </a:p>
          <a:p>
            <a:endParaRPr lang="es-ES" dirty="0" smtClean="0"/>
          </a:p>
          <a:p>
            <a:endParaRPr lang="es-ES" dirty="0" smtClean="0"/>
          </a:p>
          <a:p>
            <a:r>
              <a:rPr lang="es-ES" dirty="0" smtClean="0"/>
              <a:t>De este nuevo acervo imaginario calculamos la mitad de legitimas, la cuarta de mejoras y la cuarta de libre disposición, que fatalmente se vería afectada así:</a:t>
            </a:r>
            <a:endParaRPr lang="es-ES" dirty="0"/>
          </a:p>
        </p:txBody>
      </p:sp>
      <p:graphicFrame>
        <p:nvGraphicFramePr>
          <p:cNvPr id="4" name="3 Tabla"/>
          <p:cNvGraphicFramePr>
            <a:graphicFrameLocks noGrp="1"/>
          </p:cNvGraphicFramePr>
          <p:nvPr/>
        </p:nvGraphicFramePr>
        <p:xfrm>
          <a:off x="1524000" y="1397000"/>
          <a:ext cx="6096000" cy="11125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s-ES" dirty="0" smtClean="0"/>
                        <a:t>Acervo Líquido</a:t>
                      </a:r>
                      <a:endParaRPr lang="es-ES" dirty="0"/>
                    </a:p>
                  </a:txBody>
                  <a:tcPr/>
                </a:tc>
                <a:tc>
                  <a:txBody>
                    <a:bodyPr/>
                    <a:lstStyle/>
                    <a:p>
                      <a:r>
                        <a:rPr lang="es-ES" dirty="0" smtClean="0"/>
                        <a:t>$ 250.000</a:t>
                      </a:r>
                      <a:endParaRPr lang="es-ES" dirty="0"/>
                    </a:p>
                  </a:txBody>
                  <a:tcPr/>
                </a:tc>
              </a:tr>
              <a:tr h="370840">
                <a:tc>
                  <a:txBody>
                    <a:bodyPr/>
                    <a:lstStyle/>
                    <a:p>
                      <a:r>
                        <a:rPr lang="es-ES" dirty="0" smtClean="0"/>
                        <a:t>Exceso</a:t>
                      </a:r>
                      <a:r>
                        <a:rPr lang="es-ES" baseline="0" dirty="0" smtClean="0"/>
                        <a:t> Donado</a:t>
                      </a:r>
                      <a:endParaRPr lang="es-ES" dirty="0"/>
                    </a:p>
                  </a:txBody>
                  <a:tcPr/>
                </a:tc>
                <a:tc>
                  <a:txBody>
                    <a:bodyPr/>
                    <a:lstStyle/>
                    <a:p>
                      <a:r>
                        <a:rPr lang="es-ES" dirty="0" smtClean="0"/>
                        <a:t>$ 50.000</a:t>
                      </a:r>
                      <a:endParaRPr lang="es-ES" dirty="0"/>
                    </a:p>
                  </a:txBody>
                  <a:tcPr/>
                </a:tc>
              </a:tr>
              <a:tr h="370840">
                <a:tc>
                  <a:txBody>
                    <a:bodyPr/>
                    <a:lstStyle/>
                    <a:p>
                      <a:r>
                        <a:rPr lang="es-ES" dirty="0" smtClean="0"/>
                        <a:t>ACERVO IMAGINARIO</a:t>
                      </a:r>
                      <a:endParaRPr lang="es-ES" dirty="0"/>
                    </a:p>
                  </a:txBody>
                  <a:tcPr/>
                </a:tc>
                <a:tc>
                  <a:txBody>
                    <a:bodyPr/>
                    <a:lstStyle/>
                    <a:p>
                      <a:r>
                        <a:rPr lang="es-ES" dirty="0" smtClean="0"/>
                        <a:t>$300.000</a:t>
                      </a:r>
                      <a:endParaRPr lang="es-ES" dirty="0"/>
                    </a:p>
                  </a:txBody>
                  <a:tcPr/>
                </a:tc>
              </a:tr>
            </a:tbl>
          </a:graphicData>
        </a:graphic>
      </p:graphicFrame>
      <p:graphicFrame>
        <p:nvGraphicFramePr>
          <p:cNvPr id="5" name="4 Tabla"/>
          <p:cNvGraphicFramePr>
            <a:graphicFrameLocks noGrp="1"/>
          </p:cNvGraphicFramePr>
          <p:nvPr/>
        </p:nvGraphicFramePr>
        <p:xfrm>
          <a:off x="1259632" y="4581128"/>
          <a:ext cx="6096000" cy="185420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s-ES" dirty="0" smtClean="0"/>
                        <a:t>Acervo Imaginario</a:t>
                      </a:r>
                      <a:endParaRPr lang="es-ES" dirty="0"/>
                    </a:p>
                  </a:txBody>
                  <a:tcPr/>
                </a:tc>
                <a:tc>
                  <a:txBody>
                    <a:bodyPr/>
                    <a:lstStyle/>
                    <a:p>
                      <a:r>
                        <a:rPr lang="es-ES" dirty="0" smtClean="0"/>
                        <a:t>$300.000</a:t>
                      </a:r>
                      <a:endParaRPr lang="es-ES" dirty="0"/>
                    </a:p>
                  </a:txBody>
                  <a:tcPr/>
                </a:tc>
              </a:tr>
              <a:tr h="370840">
                <a:tc>
                  <a:txBody>
                    <a:bodyPr/>
                    <a:lstStyle/>
                    <a:p>
                      <a:r>
                        <a:rPr lang="es-ES" dirty="0" smtClean="0"/>
                        <a:t>Mitad de legítima</a:t>
                      </a:r>
                      <a:endParaRPr lang="es-ES" dirty="0"/>
                    </a:p>
                  </a:txBody>
                  <a:tcPr/>
                </a:tc>
                <a:tc>
                  <a:txBody>
                    <a:bodyPr/>
                    <a:lstStyle/>
                    <a:p>
                      <a:r>
                        <a:rPr lang="es-ES" dirty="0" smtClean="0"/>
                        <a:t>$150.000</a:t>
                      </a:r>
                      <a:endParaRPr lang="es-ES" dirty="0"/>
                    </a:p>
                  </a:txBody>
                  <a:tcPr/>
                </a:tc>
              </a:tr>
              <a:tr h="370840">
                <a:tc>
                  <a:txBody>
                    <a:bodyPr/>
                    <a:lstStyle/>
                    <a:p>
                      <a:r>
                        <a:rPr lang="es-ES" dirty="0" smtClean="0"/>
                        <a:t>Cuarta de mejoras</a:t>
                      </a:r>
                      <a:endParaRPr lang="es-ES" dirty="0"/>
                    </a:p>
                  </a:txBody>
                  <a:tcPr/>
                </a:tc>
                <a:tc>
                  <a:txBody>
                    <a:bodyPr/>
                    <a:lstStyle/>
                    <a:p>
                      <a:r>
                        <a:rPr lang="es-ES" dirty="0" smtClean="0"/>
                        <a:t>$75.000 </a:t>
                      </a:r>
                      <a:endParaRPr lang="es-ES" dirty="0"/>
                    </a:p>
                  </a:txBody>
                  <a:tcPr/>
                </a:tc>
              </a:tr>
              <a:tr h="370840">
                <a:tc>
                  <a:txBody>
                    <a:bodyPr/>
                    <a:lstStyle/>
                    <a:p>
                      <a:r>
                        <a:rPr lang="es-ES" dirty="0" smtClean="0"/>
                        <a:t>Cuarta de libre disposición</a:t>
                      </a:r>
                      <a:endParaRPr lang="es-ES" dirty="0"/>
                    </a:p>
                  </a:txBody>
                  <a:tcPr/>
                </a:tc>
                <a:tc>
                  <a:txBody>
                    <a:bodyPr/>
                    <a:lstStyle/>
                    <a:p>
                      <a:r>
                        <a:rPr lang="es-ES" dirty="0" smtClean="0"/>
                        <a:t>$25.000 (50.000exceso)</a:t>
                      </a:r>
                      <a:endParaRPr lang="es-ES" dirty="0"/>
                    </a:p>
                  </a:txBody>
                  <a:tcPr/>
                </a:tc>
              </a:tr>
              <a:tr h="370840">
                <a:tc>
                  <a:txBody>
                    <a:bodyPr/>
                    <a:lstStyle/>
                    <a:p>
                      <a:r>
                        <a:rPr lang="es-ES" dirty="0" smtClean="0">
                          <a:solidFill>
                            <a:srgbClr val="FF0000"/>
                          </a:solidFill>
                        </a:rPr>
                        <a:t>ACERVO LÍQUIDO</a:t>
                      </a:r>
                      <a:endParaRPr lang="es-ES" dirty="0">
                        <a:solidFill>
                          <a:srgbClr val="FF0000"/>
                        </a:solidFill>
                      </a:endParaRPr>
                    </a:p>
                  </a:txBody>
                  <a:tcPr/>
                </a:tc>
                <a:tc>
                  <a:txBody>
                    <a:bodyPr/>
                    <a:lstStyle/>
                    <a:p>
                      <a:r>
                        <a:rPr lang="es-ES" dirty="0" smtClean="0">
                          <a:solidFill>
                            <a:srgbClr val="FF0000"/>
                          </a:solidFill>
                        </a:rPr>
                        <a:t>$250.000</a:t>
                      </a:r>
                      <a:endParaRPr lang="es-ES" dirty="0">
                        <a:solidFill>
                          <a:srgbClr val="FF0000"/>
                        </a:solidFill>
                      </a:endParaRPr>
                    </a:p>
                  </a:txBody>
                  <a:tcPr/>
                </a:tc>
              </a:tr>
            </a:tbl>
          </a:graphicData>
        </a:graphic>
      </p:graphicFrame>
    </p:spTree>
  </p:cSld>
  <p:clrMapOvr>
    <a:masterClrMapping/>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404664"/>
            <a:ext cx="7467600" cy="6069288"/>
          </a:xfrm>
        </p:spPr>
        <p:txBody>
          <a:bodyPr/>
          <a:lstStyle/>
          <a:p>
            <a:r>
              <a:rPr lang="es-ES" dirty="0" smtClean="0"/>
              <a:t>3er caso. Donación excesiva o voluminosa:</a:t>
            </a:r>
          </a:p>
          <a:p>
            <a:r>
              <a:rPr lang="es-ES" dirty="0" smtClean="0"/>
              <a:t>También como en los casos anteriores planteamos un problema para poder apreciar el desarrollo de las operaciones y las consecuencias en el orden matemático:</a:t>
            </a:r>
          </a:p>
          <a:p>
            <a:r>
              <a:rPr lang="es-ES" dirty="0" smtClean="0"/>
              <a:t>El antecesor ha donada a no legitimarios $400.000 y el acervo líquido alcanza la suma de $ 100.000, practiquemos las operaciones: </a:t>
            </a:r>
          </a:p>
          <a:p>
            <a:endParaRPr lang="es-ES" dirty="0" smtClean="0"/>
          </a:p>
          <a:p>
            <a:endParaRPr lang="es-ES" dirty="0" smtClean="0"/>
          </a:p>
          <a:p>
            <a:endParaRPr lang="es-ES" dirty="0" smtClean="0"/>
          </a:p>
          <a:p>
            <a:r>
              <a:rPr lang="es-ES" dirty="0" smtClean="0"/>
              <a:t>De este acervo imaginario tomamos la cuarta parte, para saber hasta cuanto podía donar y tenemos $125.000, pero como dono $400.000 tenemos un exceso.</a:t>
            </a:r>
            <a:endParaRPr lang="es-ES" dirty="0"/>
          </a:p>
        </p:txBody>
      </p:sp>
      <p:graphicFrame>
        <p:nvGraphicFramePr>
          <p:cNvPr id="4" name="3 Tabla"/>
          <p:cNvGraphicFramePr>
            <a:graphicFrameLocks noGrp="1"/>
          </p:cNvGraphicFramePr>
          <p:nvPr/>
        </p:nvGraphicFramePr>
        <p:xfrm>
          <a:off x="1835696" y="3645024"/>
          <a:ext cx="5544616" cy="1112520"/>
        </p:xfrm>
        <a:graphic>
          <a:graphicData uri="http://schemas.openxmlformats.org/drawingml/2006/table">
            <a:tbl>
              <a:tblPr firstRow="1" bandRow="1">
                <a:tableStyleId>{5C22544A-7EE6-4342-B048-85BDC9FD1C3A}</a:tableStyleId>
              </a:tblPr>
              <a:tblGrid>
                <a:gridCol w="3240360"/>
                <a:gridCol w="2304256"/>
              </a:tblGrid>
              <a:tr h="370840">
                <a:tc>
                  <a:txBody>
                    <a:bodyPr/>
                    <a:lstStyle/>
                    <a:p>
                      <a:r>
                        <a:rPr lang="es-ES" dirty="0" smtClean="0"/>
                        <a:t>Acervo Líquido</a:t>
                      </a:r>
                      <a:endParaRPr lang="es-ES" dirty="0"/>
                    </a:p>
                  </a:txBody>
                  <a:tcPr/>
                </a:tc>
                <a:tc>
                  <a:txBody>
                    <a:bodyPr/>
                    <a:lstStyle/>
                    <a:p>
                      <a:r>
                        <a:rPr lang="es-ES" dirty="0" smtClean="0"/>
                        <a:t>$100.000</a:t>
                      </a:r>
                      <a:endParaRPr lang="es-ES" dirty="0"/>
                    </a:p>
                  </a:txBody>
                  <a:tcPr/>
                </a:tc>
              </a:tr>
              <a:tr h="370840">
                <a:tc>
                  <a:txBody>
                    <a:bodyPr/>
                    <a:lstStyle/>
                    <a:p>
                      <a:r>
                        <a:rPr lang="es-ES" dirty="0" smtClean="0"/>
                        <a:t>Donaciones</a:t>
                      </a:r>
                      <a:endParaRPr lang="es-ES" dirty="0"/>
                    </a:p>
                  </a:txBody>
                  <a:tcPr/>
                </a:tc>
                <a:tc>
                  <a:txBody>
                    <a:bodyPr/>
                    <a:lstStyle/>
                    <a:p>
                      <a:r>
                        <a:rPr lang="es-ES" dirty="0" smtClean="0"/>
                        <a:t>$400.000</a:t>
                      </a:r>
                      <a:endParaRPr lang="es-ES" dirty="0"/>
                    </a:p>
                  </a:txBody>
                  <a:tcPr/>
                </a:tc>
              </a:tr>
              <a:tr h="370840">
                <a:tc>
                  <a:txBody>
                    <a:bodyPr/>
                    <a:lstStyle/>
                    <a:p>
                      <a:r>
                        <a:rPr lang="es-ES" dirty="0" smtClean="0"/>
                        <a:t>ACERVO IMAGINARIO</a:t>
                      </a:r>
                      <a:endParaRPr lang="es-ES" dirty="0"/>
                    </a:p>
                  </a:txBody>
                  <a:tcPr/>
                </a:tc>
                <a:tc>
                  <a:txBody>
                    <a:bodyPr/>
                    <a:lstStyle/>
                    <a:p>
                      <a:r>
                        <a:rPr lang="es-ES" dirty="0" smtClean="0"/>
                        <a:t>$500.00</a:t>
                      </a:r>
                      <a:endParaRPr lang="es-ES" dirty="0"/>
                    </a:p>
                  </a:txBody>
                  <a:tcPr/>
                </a:tc>
              </a:tr>
            </a:tbl>
          </a:graphicData>
        </a:graphic>
      </p:graphicFrame>
    </p:spTree>
  </p:cSld>
  <p:clrMapOvr>
    <a:masterClrMapping/>
  </p:clrMapOvr>
  <p:transition>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quarter" idx="1"/>
          </p:nvPr>
        </p:nvSpPr>
        <p:spPr>
          <a:xfrm>
            <a:off x="457200" y="548680"/>
            <a:ext cx="7467600" cy="5925272"/>
          </a:xfrm>
        </p:spPr>
        <p:txBody>
          <a:bodyPr/>
          <a:lstStyle/>
          <a:p>
            <a:pPr>
              <a:buNone/>
            </a:pPr>
            <a:endParaRPr lang="es-ES" dirty="0" smtClean="0"/>
          </a:p>
          <a:p>
            <a:endParaRPr lang="es-ES" dirty="0" smtClean="0"/>
          </a:p>
          <a:p>
            <a:r>
              <a:rPr lang="es-ES" dirty="0" smtClean="0"/>
              <a:t>Esta diferencia o exceso en la donación agregamos al acervo líquido</a:t>
            </a:r>
          </a:p>
          <a:p>
            <a:endParaRPr lang="es-ES" dirty="0" smtClean="0"/>
          </a:p>
          <a:p>
            <a:endParaRPr lang="es-ES" dirty="0" smtClean="0"/>
          </a:p>
          <a:p>
            <a:pPr>
              <a:buNone/>
            </a:pPr>
            <a:endParaRPr lang="es-ES" dirty="0" smtClean="0"/>
          </a:p>
          <a:p>
            <a:r>
              <a:rPr lang="es-ES" dirty="0" smtClean="0"/>
              <a:t>De este segundo acervo imaginario calculamos las mitad de legitimas, la cuarta de mejoras.</a:t>
            </a:r>
          </a:p>
          <a:p>
            <a:endParaRPr lang="es-ES" dirty="0"/>
          </a:p>
        </p:txBody>
      </p:sp>
      <p:graphicFrame>
        <p:nvGraphicFramePr>
          <p:cNvPr id="7" name="6 Tabla"/>
          <p:cNvGraphicFramePr>
            <a:graphicFrameLocks noGrp="1"/>
          </p:cNvGraphicFramePr>
          <p:nvPr/>
        </p:nvGraphicFramePr>
        <p:xfrm>
          <a:off x="1331640" y="404664"/>
          <a:ext cx="6096000" cy="11125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s-ES" dirty="0" smtClean="0"/>
                        <a:t>Donaciones</a:t>
                      </a:r>
                      <a:endParaRPr lang="es-ES" dirty="0"/>
                    </a:p>
                  </a:txBody>
                  <a:tcPr/>
                </a:tc>
                <a:tc>
                  <a:txBody>
                    <a:bodyPr/>
                    <a:lstStyle/>
                    <a:p>
                      <a:r>
                        <a:rPr lang="es-ES" dirty="0" smtClean="0"/>
                        <a:t>  $400.000</a:t>
                      </a:r>
                      <a:endParaRPr lang="es-ES" dirty="0"/>
                    </a:p>
                  </a:txBody>
                  <a:tcPr/>
                </a:tc>
              </a:tr>
              <a:tr h="370840">
                <a:tc>
                  <a:txBody>
                    <a:bodyPr/>
                    <a:lstStyle/>
                    <a:p>
                      <a:r>
                        <a:rPr lang="es-ES" dirty="0" smtClean="0"/>
                        <a:t>4ta de libre disposición</a:t>
                      </a:r>
                      <a:endParaRPr lang="es-ES" dirty="0"/>
                    </a:p>
                  </a:txBody>
                  <a:tcPr/>
                </a:tc>
                <a:tc>
                  <a:txBody>
                    <a:bodyPr/>
                    <a:lstStyle/>
                    <a:p>
                      <a:r>
                        <a:rPr lang="es-ES" dirty="0" smtClean="0"/>
                        <a:t>- $ 125.000</a:t>
                      </a:r>
                      <a:endParaRPr lang="es-ES" dirty="0"/>
                    </a:p>
                  </a:txBody>
                  <a:tcPr/>
                </a:tc>
              </a:tr>
              <a:tr h="370840">
                <a:tc>
                  <a:txBody>
                    <a:bodyPr/>
                    <a:lstStyle/>
                    <a:p>
                      <a:r>
                        <a:rPr lang="es-ES" dirty="0" smtClean="0"/>
                        <a:t>DIFERENCIA</a:t>
                      </a:r>
                      <a:endParaRPr lang="es-ES" dirty="0"/>
                    </a:p>
                  </a:txBody>
                  <a:tcPr/>
                </a:tc>
                <a:tc>
                  <a:txBody>
                    <a:bodyPr/>
                    <a:lstStyle/>
                    <a:p>
                      <a:r>
                        <a:rPr lang="es-ES" dirty="0" smtClean="0"/>
                        <a:t>   $275.000</a:t>
                      </a:r>
                      <a:endParaRPr lang="es-ES" dirty="0"/>
                    </a:p>
                  </a:txBody>
                  <a:tcPr/>
                </a:tc>
              </a:tr>
            </a:tbl>
          </a:graphicData>
        </a:graphic>
      </p:graphicFrame>
      <p:graphicFrame>
        <p:nvGraphicFramePr>
          <p:cNvPr id="8" name="7 Tabla"/>
          <p:cNvGraphicFramePr>
            <a:graphicFrameLocks noGrp="1"/>
          </p:cNvGraphicFramePr>
          <p:nvPr/>
        </p:nvGraphicFramePr>
        <p:xfrm>
          <a:off x="1403648" y="2276872"/>
          <a:ext cx="6096000" cy="13817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s-ES" dirty="0" smtClean="0"/>
                        <a:t>Acervo Líquido</a:t>
                      </a:r>
                      <a:endParaRPr lang="es-ES" dirty="0"/>
                    </a:p>
                  </a:txBody>
                  <a:tcPr/>
                </a:tc>
                <a:tc>
                  <a:txBody>
                    <a:bodyPr/>
                    <a:lstStyle/>
                    <a:p>
                      <a:r>
                        <a:rPr lang="es-ES" dirty="0" smtClean="0"/>
                        <a:t>$100.000</a:t>
                      </a:r>
                      <a:endParaRPr lang="es-ES" dirty="0"/>
                    </a:p>
                  </a:txBody>
                  <a:tcPr/>
                </a:tc>
              </a:tr>
              <a:tr h="370840">
                <a:tc>
                  <a:txBody>
                    <a:bodyPr/>
                    <a:lstStyle/>
                    <a:p>
                      <a:r>
                        <a:rPr lang="es-ES" dirty="0" smtClean="0"/>
                        <a:t>Diferencia</a:t>
                      </a:r>
                      <a:endParaRPr lang="es-ES" dirty="0"/>
                    </a:p>
                  </a:txBody>
                  <a:tcPr/>
                </a:tc>
                <a:tc>
                  <a:txBody>
                    <a:bodyPr/>
                    <a:lstStyle/>
                    <a:p>
                      <a:r>
                        <a:rPr lang="es-ES" dirty="0" smtClean="0"/>
                        <a:t>$275.000</a:t>
                      </a:r>
                      <a:endParaRPr lang="es-ES" dirty="0"/>
                    </a:p>
                  </a:txBody>
                  <a:tcPr/>
                </a:tc>
              </a:tr>
              <a:tr h="370840">
                <a:tc>
                  <a:txBody>
                    <a:bodyPr/>
                    <a:lstStyle/>
                    <a:p>
                      <a:r>
                        <a:rPr lang="es-ES" dirty="0" smtClean="0"/>
                        <a:t>TOTAL- SEGUNDO ACERVO IMAGINARIO</a:t>
                      </a:r>
                      <a:endParaRPr lang="es-ES" dirty="0"/>
                    </a:p>
                  </a:txBody>
                  <a:tcPr/>
                </a:tc>
                <a:tc>
                  <a:txBody>
                    <a:bodyPr/>
                    <a:lstStyle/>
                    <a:p>
                      <a:r>
                        <a:rPr lang="es-ES" dirty="0" smtClean="0"/>
                        <a:t>$375.000</a:t>
                      </a:r>
                      <a:endParaRPr lang="es-ES" dirty="0"/>
                    </a:p>
                  </a:txBody>
                  <a:tcPr/>
                </a:tc>
              </a:tr>
            </a:tbl>
          </a:graphicData>
        </a:graphic>
      </p:graphicFrame>
      <p:graphicFrame>
        <p:nvGraphicFramePr>
          <p:cNvPr id="9" name="8 Tabla"/>
          <p:cNvGraphicFramePr>
            <a:graphicFrameLocks noGrp="1"/>
          </p:cNvGraphicFramePr>
          <p:nvPr/>
        </p:nvGraphicFramePr>
        <p:xfrm>
          <a:off x="467544" y="4509120"/>
          <a:ext cx="7560840" cy="2021840"/>
        </p:xfrm>
        <a:graphic>
          <a:graphicData uri="http://schemas.openxmlformats.org/drawingml/2006/table">
            <a:tbl>
              <a:tblPr firstRow="1" bandRow="1">
                <a:tableStyleId>{5C22544A-7EE6-4342-B048-85BDC9FD1C3A}</a:tableStyleId>
              </a:tblPr>
              <a:tblGrid>
                <a:gridCol w="2160240"/>
                <a:gridCol w="1620180"/>
                <a:gridCol w="1890210"/>
                <a:gridCol w="1890210"/>
              </a:tblGrid>
              <a:tr h="370840">
                <a:tc>
                  <a:txBody>
                    <a:bodyPr/>
                    <a:lstStyle/>
                    <a:p>
                      <a:endParaRPr lang="es-ES" dirty="0"/>
                    </a:p>
                  </a:txBody>
                  <a:tcPr/>
                </a:tc>
                <a:tc>
                  <a:txBody>
                    <a:bodyPr/>
                    <a:lstStyle/>
                    <a:p>
                      <a:r>
                        <a:rPr lang="es-ES" dirty="0" smtClean="0"/>
                        <a:t>Asignaciones Forzosas</a:t>
                      </a:r>
                      <a:endParaRPr lang="es-ES" dirty="0"/>
                    </a:p>
                  </a:txBody>
                  <a:tcPr/>
                </a:tc>
                <a:tc>
                  <a:txBody>
                    <a:bodyPr/>
                    <a:lstStyle/>
                    <a:p>
                      <a:r>
                        <a:rPr lang="es-ES" dirty="0" smtClean="0"/>
                        <a:t>Acervo liquido</a:t>
                      </a:r>
                      <a:endParaRPr lang="es-ES" dirty="0"/>
                    </a:p>
                  </a:txBody>
                  <a:tcPr/>
                </a:tc>
                <a:tc>
                  <a:txBody>
                    <a:bodyPr/>
                    <a:lstStyle/>
                    <a:p>
                      <a:r>
                        <a:rPr lang="es-ES" dirty="0" smtClean="0"/>
                        <a:t>Restitución</a:t>
                      </a:r>
                      <a:endParaRPr lang="es-ES" dirty="0"/>
                    </a:p>
                  </a:txBody>
                  <a:tcPr/>
                </a:tc>
              </a:tr>
              <a:tr h="370840">
                <a:tc>
                  <a:txBody>
                    <a:bodyPr/>
                    <a:lstStyle/>
                    <a:p>
                      <a:r>
                        <a:rPr lang="es-ES" dirty="0" smtClean="0"/>
                        <a:t>Mitad</a:t>
                      </a:r>
                      <a:r>
                        <a:rPr lang="es-ES" baseline="0" dirty="0" smtClean="0"/>
                        <a:t> de legitimas</a:t>
                      </a:r>
                      <a:endParaRPr lang="es-ES" dirty="0"/>
                    </a:p>
                  </a:txBody>
                  <a:tcPr/>
                </a:tc>
                <a:tc>
                  <a:txBody>
                    <a:bodyPr/>
                    <a:lstStyle/>
                    <a:p>
                      <a:r>
                        <a:rPr lang="es-ES" dirty="0" smtClean="0"/>
                        <a:t>$187.500</a:t>
                      </a:r>
                      <a:endParaRPr lang="es-ES" dirty="0"/>
                    </a:p>
                  </a:txBody>
                  <a:tcPr/>
                </a:tc>
                <a:tc>
                  <a:txBody>
                    <a:bodyPr/>
                    <a:lstStyle/>
                    <a:p>
                      <a:r>
                        <a:rPr lang="es-ES" dirty="0" smtClean="0"/>
                        <a:t>$100.000</a:t>
                      </a:r>
                      <a:endParaRPr lang="es-ES" dirty="0"/>
                    </a:p>
                  </a:txBody>
                  <a:tcPr/>
                </a:tc>
                <a:tc>
                  <a:txBody>
                    <a:bodyPr/>
                    <a:lstStyle/>
                    <a:p>
                      <a:r>
                        <a:rPr lang="es-ES" dirty="0" smtClean="0"/>
                        <a:t>$87.500</a:t>
                      </a:r>
                      <a:endParaRPr lang="es-ES" dirty="0"/>
                    </a:p>
                  </a:txBody>
                  <a:tcPr/>
                </a:tc>
              </a:tr>
              <a:tr h="370840">
                <a:tc>
                  <a:txBody>
                    <a:bodyPr/>
                    <a:lstStyle/>
                    <a:p>
                      <a:r>
                        <a:rPr lang="es-ES" dirty="0" smtClean="0"/>
                        <a:t>Cuarta de Mejoras</a:t>
                      </a:r>
                      <a:endParaRPr lang="es-ES" dirty="0"/>
                    </a:p>
                  </a:txBody>
                  <a:tcPr/>
                </a:tc>
                <a:tc>
                  <a:txBody>
                    <a:bodyPr/>
                    <a:lstStyle/>
                    <a:p>
                      <a:r>
                        <a:rPr lang="es-ES" dirty="0" smtClean="0"/>
                        <a:t>$93.750</a:t>
                      </a:r>
                      <a:endParaRPr lang="es-ES" dirty="0"/>
                    </a:p>
                  </a:txBody>
                  <a:tcPr/>
                </a:tc>
                <a:tc>
                  <a:txBody>
                    <a:bodyPr/>
                    <a:lstStyle/>
                    <a:p>
                      <a:endParaRPr lang="es-ES" dirty="0"/>
                    </a:p>
                  </a:txBody>
                  <a:tcPr/>
                </a:tc>
                <a:tc>
                  <a:txBody>
                    <a:bodyPr/>
                    <a:lstStyle/>
                    <a:p>
                      <a:r>
                        <a:rPr lang="es-ES" dirty="0" smtClean="0"/>
                        <a:t>$93.750</a:t>
                      </a:r>
                      <a:endParaRPr lang="es-ES" dirty="0"/>
                    </a:p>
                  </a:txBody>
                  <a:tcPr/>
                </a:tc>
              </a:tr>
              <a:tr h="370840">
                <a:tc>
                  <a:txBody>
                    <a:bodyPr/>
                    <a:lstStyle/>
                    <a:p>
                      <a:endParaRPr lang="es-ES" dirty="0"/>
                    </a:p>
                  </a:txBody>
                  <a:tcPr/>
                </a:tc>
                <a:tc>
                  <a:txBody>
                    <a:bodyPr/>
                    <a:lstStyle/>
                    <a:p>
                      <a:r>
                        <a:rPr lang="es-ES" dirty="0" smtClean="0"/>
                        <a:t>$281.250</a:t>
                      </a:r>
                      <a:endParaRPr lang="es-ES" dirty="0"/>
                    </a:p>
                  </a:txBody>
                  <a:tcPr/>
                </a:tc>
                <a:tc>
                  <a:txBody>
                    <a:bodyPr/>
                    <a:lstStyle/>
                    <a:p>
                      <a:endParaRPr lang="es-ES"/>
                    </a:p>
                  </a:txBody>
                  <a:tcPr/>
                </a:tc>
                <a:tc>
                  <a:txBody>
                    <a:bodyPr/>
                    <a:lstStyle/>
                    <a:p>
                      <a:r>
                        <a:rPr lang="es-ES" dirty="0" smtClean="0"/>
                        <a:t>$181.250</a:t>
                      </a:r>
                      <a:endParaRPr lang="es-ES" dirty="0"/>
                    </a:p>
                  </a:txBody>
                  <a:tcPr/>
                </a:tc>
              </a:tr>
            </a:tbl>
          </a:graphicData>
        </a:graphic>
      </p:graphicFrame>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620688"/>
            <a:ext cx="8229600" cy="5505475"/>
          </a:xfrm>
        </p:spPr>
        <p:txBody>
          <a:bodyPr>
            <a:normAutofit fontScale="92500" lnSpcReduction="10000"/>
          </a:bodyPr>
          <a:lstStyle/>
          <a:p>
            <a:pPr algn="just">
              <a:lnSpc>
                <a:spcPct val="150000"/>
              </a:lnSpc>
            </a:pPr>
            <a:r>
              <a:rPr lang="es-ES" dirty="0" smtClean="0"/>
              <a:t>Los Acervos Reales son de tres clases:</a:t>
            </a:r>
          </a:p>
          <a:p>
            <a:pPr algn="just">
              <a:lnSpc>
                <a:spcPct val="150000"/>
              </a:lnSpc>
              <a:buNone/>
            </a:pPr>
            <a:endParaRPr lang="es-ES" dirty="0" smtClean="0"/>
          </a:p>
          <a:p>
            <a:pPr algn="just">
              <a:lnSpc>
                <a:spcPct val="150000"/>
              </a:lnSpc>
            </a:pPr>
            <a:r>
              <a:rPr lang="es-ES" i="1" dirty="0" smtClean="0"/>
              <a:t>Acervo Común, Acervo Bruto o Masa Común de bienes.</a:t>
            </a:r>
          </a:p>
          <a:p>
            <a:pPr algn="just">
              <a:lnSpc>
                <a:spcPct val="150000"/>
              </a:lnSpc>
            </a:pPr>
            <a:r>
              <a:rPr lang="es-ES" i="1" dirty="0" smtClean="0"/>
              <a:t>Acervo ilíquido.</a:t>
            </a:r>
          </a:p>
          <a:p>
            <a:pPr algn="just">
              <a:lnSpc>
                <a:spcPct val="150000"/>
              </a:lnSpc>
            </a:pPr>
            <a:r>
              <a:rPr lang="es-ES" i="1" dirty="0" smtClean="0"/>
              <a:t> Acervo líquido.</a:t>
            </a:r>
          </a:p>
          <a:p>
            <a:pPr algn="just">
              <a:lnSpc>
                <a:spcPct val="150000"/>
              </a:lnSpc>
              <a:buNone/>
            </a:pPr>
            <a:endParaRPr lang="es-ES" dirty="0" smtClean="0"/>
          </a:p>
          <a:p>
            <a:pPr algn="just">
              <a:lnSpc>
                <a:spcPct val="150000"/>
              </a:lnSpc>
              <a:buNone/>
            </a:pPr>
            <a:r>
              <a:rPr lang="es-ES" dirty="0" smtClean="0"/>
              <a:t>1. Acervo Común.- es el patrimonio del causante confundido con otros patrimonios, ya porque vivió bajo el régimen de la sociedad conyugal, ya porque integró otra suerte de corporaciones. Etc.</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548680"/>
            <a:ext cx="8229600" cy="5577483"/>
          </a:xfrm>
        </p:spPr>
        <p:txBody>
          <a:bodyPr>
            <a:normAutofit fontScale="92500" lnSpcReduction="10000"/>
          </a:bodyPr>
          <a:lstStyle/>
          <a:p>
            <a:pPr algn="just">
              <a:lnSpc>
                <a:spcPct val="150000"/>
              </a:lnSpc>
            </a:pPr>
            <a:r>
              <a:rPr lang="es-ES" dirty="0" smtClean="0"/>
              <a:t>La masa común no puede constituir materia partible, para proceder a las operaciones de adjudicación de bienes sucesorios entre herederos y legatarios del causante se debe realizar la separación de patrimonios. Contemplado en el ART. 1357 del Código Civil.</a:t>
            </a:r>
          </a:p>
          <a:p>
            <a:pPr algn="just">
              <a:lnSpc>
                <a:spcPct val="150000"/>
              </a:lnSpc>
            </a:pPr>
            <a:r>
              <a:rPr lang="es-ES" dirty="0" smtClean="0"/>
              <a:t>Ejemplo: El señor Jorge Almeida ha heredado de sus padres, conjuntamente con dos hermanos suyos una hacienda en la parroquia de Olmedo, provincia de Pichincha. Adquiere una casa en la Avenida Eloy Alfaro de la ciudad de Quito e integra una sociedad constituida por cinco miembros. </a:t>
            </a:r>
            <a:endParaRPr lang="es-ES"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548680"/>
            <a:ext cx="8229600" cy="5577483"/>
          </a:xfrm>
        </p:spPr>
        <p:txBody>
          <a:bodyPr>
            <a:normAutofit lnSpcReduction="10000"/>
          </a:bodyPr>
          <a:lstStyle/>
          <a:p>
            <a:pPr algn="just">
              <a:lnSpc>
                <a:spcPct val="150000"/>
              </a:lnSpc>
            </a:pPr>
            <a:r>
              <a:rPr lang="es-ES" dirty="0" smtClean="0"/>
              <a:t>Contrae matrimonio con la señora Elena Arias, y en la sociedad conyugal adquiere los siguientes bienes: un terreno en la Urbanización San Andrés, una quinta en la parroquia de Ayora del catón Cayambe, una camioneta y todos los bienes muebles que se encuentran en la preindicada finca, Fallece el señor Almeida, y entonces es indispensable establecer el monto de sus bienes. En primer término procedemos a dar valor a todos los bienes, para formar el acervo común.</a:t>
            </a:r>
            <a:endParaRPr lang="es-ES"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sz="quarter" idx="1"/>
          </p:nvPr>
        </p:nvGraphicFramePr>
        <p:xfrm>
          <a:off x="457200" y="836710"/>
          <a:ext cx="7571184" cy="5184576"/>
        </p:xfrm>
        <a:graphic>
          <a:graphicData uri="http://schemas.openxmlformats.org/drawingml/2006/table">
            <a:tbl>
              <a:tblPr firstRow="1" bandRow="1">
                <a:tableStyleId>{6E25E649-3F16-4E02-A733-19D2CDBF48F0}</a:tableStyleId>
              </a:tblPr>
              <a:tblGrid>
                <a:gridCol w="4845543"/>
                <a:gridCol w="2725641"/>
              </a:tblGrid>
              <a:tr h="648072">
                <a:tc>
                  <a:txBody>
                    <a:bodyPr/>
                    <a:lstStyle/>
                    <a:p>
                      <a:r>
                        <a:rPr lang="es-ES" dirty="0" smtClean="0"/>
                        <a:t>Hacienda Ubicada en Olmedo</a:t>
                      </a:r>
                      <a:endParaRPr lang="es-ES" dirty="0"/>
                    </a:p>
                  </a:txBody>
                  <a:tcPr anchor="ctr"/>
                </a:tc>
                <a:tc>
                  <a:txBody>
                    <a:bodyPr/>
                    <a:lstStyle/>
                    <a:p>
                      <a:pPr algn="ctr"/>
                      <a:r>
                        <a:rPr lang="es-ES" dirty="0" smtClean="0"/>
                        <a:t>$900.000</a:t>
                      </a:r>
                      <a:endParaRPr lang="es-ES" dirty="0"/>
                    </a:p>
                  </a:txBody>
                  <a:tcPr anchor="ctr"/>
                </a:tc>
              </a:tr>
              <a:tr h="648072">
                <a:tc>
                  <a:txBody>
                    <a:bodyPr/>
                    <a:lstStyle/>
                    <a:p>
                      <a:r>
                        <a:rPr lang="es-ES" dirty="0" smtClean="0"/>
                        <a:t>Casa  en la Avenida Eloy Alfaro</a:t>
                      </a:r>
                      <a:endParaRPr lang="es-ES" dirty="0"/>
                    </a:p>
                  </a:txBody>
                  <a:tcPr anchor="ctr"/>
                </a:tc>
                <a:tc>
                  <a:txBody>
                    <a:bodyPr/>
                    <a:lstStyle/>
                    <a:p>
                      <a:pPr algn="ctr"/>
                      <a:r>
                        <a:rPr lang="es-ES" dirty="0" smtClean="0"/>
                        <a:t>$120.000</a:t>
                      </a:r>
                      <a:endParaRPr lang="es-ES" dirty="0"/>
                    </a:p>
                  </a:txBody>
                  <a:tcPr anchor="ctr"/>
                </a:tc>
              </a:tr>
              <a:tr h="648072">
                <a:tc>
                  <a:txBody>
                    <a:bodyPr/>
                    <a:lstStyle/>
                    <a:p>
                      <a:r>
                        <a:rPr lang="es-ES" dirty="0" smtClean="0"/>
                        <a:t>Capital Social</a:t>
                      </a:r>
                      <a:endParaRPr lang="es-ES" dirty="0"/>
                    </a:p>
                  </a:txBody>
                  <a:tcPr anchor="ctr"/>
                </a:tc>
                <a:tc>
                  <a:txBody>
                    <a:bodyPr/>
                    <a:lstStyle/>
                    <a:p>
                      <a:pPr algn="ctr"/>
                      <a:r>
                        <a:rPr lang="es-ES" dirty="0" smtClean="0"/>
                        <a:t>$150.000</a:t>
                      </a:r>
                      <a:endParaRPr lang="es-ES" dirty="0"/>
                    </a:p>
                  </a:txBody>
                  <a:tcPr anchor="ctr"/>
                </a:tc>
              </a:tr>
              <a:tr h="648072">
                <a:tc>
                  <a:txBody>
                    <a:bodyPr/>
                    <a:lstStyle/>
                    <a:p>
                      <a:r>
                        <a:rPr lang="es-ES" dirty="0" smtClean="0"/>
                        <a:t>Terreno en la Urb. San Andrés</a:t>
                      </a:r>
                      <a:endParaRPr lang="es-ES" dirty="0"/>
                    </a:p>
                  </a:txBody>
                  <a:tcPr anchor="ctr"/>
                </a:tc>
                <a:tc>
                  <a:txBody>
                    <a:bodyPr/>
                    <a:lstStyle/>
                    <a:p>
                      <a:pPr algn="ctr"/>
                      <a:r>
                        <a:rPr lang="es-ES" dirty="0" smtClean="0"/>
                        <a:t>$60.000</a:t>
                      </a:r>
                      <a:endParaRPr lang="es-ES" dirty="0"/>
                    </a:p>
                  </a:txBody>
                  <a:tcPr anchor="ctr"/>
                </a:tc>
              </a:tr>
              <a:tr h="648072">
                <a:tc>
                  <a:txBody>
                    <a:bodyPr/>
                    <a:lstStyle/>
                    <a:p>
                      <a:r>
                        <a:rPr lang="es-ES" dirty="0" smtClean="0"/>
                        <a:t>Quinta en Ayora</a:t>
                      </a:r>
                      <a:endParaRPr lang="es-ES" dirty="0"/>
                    </a:p>
                  </a:txBody>
                  <a:tcPr anchor="ctr"/>
                </a:tc>
                <a:tc>
                  <a:txBody>
                    <a:bodyPr/>
                    <a:lstStyle/>
                    <a:p>
                      <a:pPr algn="ctr"/>
                      <a:r>
                        <a:rPr lang="es-ES" dirty="0" smtClean="0"/>
                        <a:t>$75.000</a:t>
                      </a:r>
                      <a:endParaRPr lang="es-ES" dirty="0"/>
                    </a:p>
                  </a:txBody>
                  <a:tcPr anchor="ctr"/>
                </a:tc>
              </a:tr>
              <a:tr h="648072">
                <a:tc>
                  <a:txBody>
                    <a:bodyPr/>
                    <a:lstStyle/>
                    <a:p>
                      <a:r>
                        <a:rPr lang="es-ES" dirty="0" smtClean="0"/>
                        <a:t>Camioneta marca Ford, 2005</a:t>
                      </a:r>
                      <a:endParaRPr lang="es-ES" dirty="0"/>
                    </a:p>
                  </a:txBody>
                  <a:tcPr anchor="ctr"/>
                </a:tc>
                <a:tc>
                  <a:txBody>
                    <a:bodyPr/>
                    <a:lstStyle/>
                    <a:p>
                      <a:pPr algn="ctr"/>
                      <a:r>
                        <a:rPr lang="es-ES" dirty="0" smtClean="0"/>
                        <a:t>$25.000</a:t>
                      </a:r>
                      <a:endParaRPr lang="es-ES" dirty="0"/>
                    </a:p>
                  </a:txBody>
                  <a:tcPr anchor="ctr"/>
                </a:tc>
              </a:tr>
              <a:tr h="648072">
                <a:tc>
                  <a:txBody>
                    <a:bodyPr/>
                    <a:lstStyle/>
                    <a:p>
                      <a:r>
                        <a:rPr lang="es-ES" dirty="0" smtClean="0"/>
                        <a:t>Bienes muebles</a:t>
                      </a:r>
                      <a:endParaRPr lang="es-ES" dirty="0"/>
                    </a:p>
                  </a:txBody>
                  <a:tcPr anchor="ctr"/>
                </a:tc>
                <a:tc>
                  <a:txBody>
                    <a:bodyPr/>
                    <a:lstStyle/>
                    <a:p>
                      <a:pPr algn="ctr"/>
                      <a:r>
                        <a:rPr lang="es-ES" dirty="0" smtClean="0"/>
                        <a:t>$45.000</a:t>
                      </a:r>
                      <a:endParaRPr lang="es-ES" dirty="0"/>
                    </a:p>
                  </a:txBody>
                  <a:tcPr anchor="ctr"/>
                </a:tc>
              </a:tr>
              <a:tr h="648072">
                <a:tc>
                  <a:txBody>
                    <a:bodyPr/>
                    <a:lstStyle/>
                    <a:p>
                      <a:pPr algn="ctr"/>
                      <a:r>
                        <a:rPr lang="es-ES" b="1" dirty="0" smtClean="0">
                          <a:solidFill>
                            <a:srgbClr val="FF0000"/>
                          </a:solidFill>
                        </a:rPr>
                        <a:t>MASA COMÚN DE BIENES</a:t>
                      </a:r>
                    </a:p>
                    <a:p>
                      <a:pPr algn="ctr"/>
                      <a:r>
                        <a:rPr lang="es-ES" b="1" dirty="0" smtClean="0">
                          <a:solidFill>
                            <a:srgbClr val="FF0000"/>
                          </a:solidFill>
                        </a:rPr>
                        <a:t>ACERVO COMÚN</a:t>
                      </a:r>
                      <a:endParaRPr lang="es-ES" b="1" dirty="0">
                        <a:solidFill>
                          <a:srgbClr val="FF0000"/>
                        </a:solidFill>
                      </a:endParaRPr>
                    </a:p>
                  </a:txBody>
                  <a:tcPr anchor="ctr"/>
                </a:tc>
                <a:tc>
                  <a:txBody>
                    <a:bodyPr/>
                    <a:lstStyle/>
                    <a:p>
                      <a:pPr algn="ctr"/>
                      <a:r>
                        <a:rPr lang="es-ES" b="1" dirty="0" smtClean="0">
                          <a:solidFill>
                            <a:srgbClr val="FF0000"/>
                          </a:solidFill>
                        </a:rPr>
                        <a:t>$1.375.000</a:t>
                      </a:r>
                      <a:endParaRPr lang="es-ES" b="1" dirty="0">
                        <a:solidFill>
                          <a:srgbClr val="FF0000"/>
                        </a:solidFill>
                      </a:endParaRPr>
                    </a:p>
                  </a:txBody>
                  <a:tcPr anchor="ctr"/>
                </a:tc>
              </a:tr>
            </a:tbl>
          </a:graphicData>
        </a:graphic>
      </p:graphicFrame>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692696"/>
            <a:ext cx="8219256" cy="5433467"/>
          </a:xfrm>
        </p:spPr>
        <p:txBody>
          <a:bodyPr>
            <a:normAutofit lnSpcReduction="10000"/>
          </a:bodyPr>
          <a:lstStyle/>
          <a:p>
            <a:pPr algn="just">
              <a:lnSpc>
                <a:spcPct val="150000"/>
              </a:lnSpc>
            </a:pPr>
            <a:r>
              <a:rPr lang="es-ES" dirty="0" smtClean="0"/>
              <a:t>Por consiguiente, en el problema planteado el acervo común es de un millón n trescientos setenta y cinco mil dólares, patrimonio que no es partible, puesto que están involucrados benes que no pertenecen exclusivamente al causante y lo que se trata es de establecer precisamente qué le correspondió líquidamente.</a:t>
            </a:r>
          </a:p>
          <a:p>
            <a:pPr algn="just">
              <a:lnSpc>
                <a:spcPct val="150000"/>
              </a:lnSpc>
            </a:pPr>
            <a:r>
              <a:rPr lang="es-ES" dirty="0" smtClean="0"/>
              <a:t>A continuación procedemos a la separación de patrimonios, es necesario ir eliminando los bienes que no le pertenecen al causante.</a:t>
            </a:r>
            <a:endParaRPr lang="es-E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sz="quarter" idx="1"/>
          </p:nvPr>
        </p:nvGraphicFramePr>
        <p:xfrm>
          <a:off x="457200" y="692150"/>
          <a:ext cx="7571184" cy="5640401"/>
        </p:xfrm>
        <a:graphic>
          <a:graphicData uri="http://schemas.openxmlformats.org/drawingml/2006/table">
            <a:tbl>
              <a:tblPr firstRow="1" bandRow="1">
                <a:tableStyleId>{6E25E649-3F16-4E02-A733-19D2CDBF48F0}</a:tableStyleId>
              </a:tblPr>
              <a:tblGrid>
                <a:gridCol w="3785592"/>
                <a:gridCol w="3785592"/>
              </a:tblGrid>
              <a:tr h="675143">
                <a:tc>
                  <a:txBody>
                    <a:bodyPr/>
                    <a:lstStyle/>
                    <a:p>
                      <a:r>
                        <a:rPr lang="es-ES" dirty="0" smtClean="0"/>
                        <a:t>Hacienda Ubicada en Olmedo</a:t>
                      </a:r>
                      <a:endParaRPr lang="es-ES" dirty="0"/>
                    </a:p>
                  </a:txBody>
                  <a:tcPr anchor="ctr"/>
                </a:tc>
                <a:tc>
                  <a:txBody>
                    <a:bodyPr/>
                    <a:lstStyle/>
                    <a:p>
                      <a:pPr algn="ctr"/>
                      <a:r>
                        <a:rPr lang="es-ES" dirty="0" smtClean="0"/>
                        <a:t>$300.000</a:t>
                      </a:r>
                      <a:endParaRPr lang="es-ES" dirty="0"/>
                    </a:p>
                  </a:txBody>
                  <a:tcPr anchor="ctr"/>
                </a:tc>
              </a:tr>
              <a:tr h="675143">
                <a:tc>
                  <a:txBody>
                    <a:bodyPr/>
                    <a:lstStyle/>
                    <a:p>
                      <a:r>
                        <a:rPr lang="es-ES" dirty="0" smtClean="0"/>
                        <a:t>Casa  en la Avenida Eloy Alfaro</a:t>
                      </a:r>
                      <a:endParaRPr lang="es-ES" dirty="0"/>
                    </a:p>
                  </a:txBody>
                  <a:tcPr anchor="ctr"/>
                </a:tc>
                <a:tc>
                  <a:txBody>
                    <a:bodyPr/>
                    <a:lstStyle/>
                    <a:p>
                      <a:pPr algn="ctr"/>
                      <a:r>
                        <a:rPr lang="es-ES" dirty="0" smtClean="0"/>
                        <a:t>$120.000</a:t>
                      </a:r>
                      <a:endParaRPr lang="es-ES" dirty="0"/>
                    </a:p>
                  </a:txBody>
                  <a:tcPr anchor="ctr"/>
                </a:tc>
              </a:tr>
              <a:tr h="675143">
                <a:tc>
                  <a:txBody>
                    <a:bodyPr/>
                    <a:lstStyle/>
                    <a:p>
                      <a:r>
                        <a:rPr lang="es-ES" dirty="0" smtClean="0"/>
                        <a:t>Capital Social</a:t>
                      </a:r>
                      <a:endParaRPr lang="es-ES" dirty="0"/>
                    </a:p>
                  </a:txBody>
                  <a:tcPr anchor="ctr"/>
                </a:tc>
                <a:tc>
                  <a:txBody>
                    <a:bodyPr/>
                    <a:lstStyle/>
                    <a:p>
                      <a:pPr algn="ctr"/>
                      <a:r>
                        <a:rPr lang="es-ES" dirty="0" smtClean="0"/>
                        <a:t>$30.000</a:t>
                      </a:r>
                      <a:endParaRPr lang="es-ES" dirty="0"/>
                    </a:p>
                  </a:txBody>
                  <a:tcPr anchor="ctr"/>
                </a:tc>
              </a:tr>
              <a:tr h="675143">
                <a:tc>
                  <a:txBody>
                    <a:bodyPr/>
                    <a:lstStyle/>
                    <a:p>
                      <a:r>
                        <a:rPr lang="es-ES" dirty="0" smtClean="0"/>
                        <a:t>Terreno en la Urb. San Andrés</a:t>
                      </a:r>
                      <a:endParaRPr lang="es-ES" dirty="0"/>
                    </a:p>
                  </a:txBody>
                  <a:tcPr anchor="ctr"/>
                </a:tc>
                <a:tc>
                  <a:txBody>
                    <a:bodyPr/>
                    <a:lstStyle/>
                    <a:p>
                      <a:pPr algn="ctr"/>
                      <a:r>
                        <a:rPr lang="es-ES" dirty="0" smtClean="0"/>
                        <a:t>$30.000</a:t>
                      </a:r>
                      <a:endParaRPr lang="es-ES" dirty="0"/>
                    </a:p>
                  </a:txBody>
                  <a:tcPr anchor="ctr"/>
                </a:tc>
              </a:tr>
              <a:tr h="675143">
                <a:tc>
                  <a:txBody>
                    <a:bodyPr/>
                    <a:lstStyle/>
                    <a:p>
                      <a:r>
                        <a:rPr lang="es-ES" dirty="0" smtClean="0"/>
                        <a:t>Quinta en Ayora</a:t>
                      </a:r>
                      <a:endParaRPr lang="es-ES" dirty="0"/>
                    </a:p>
                  </a:txBody>
                  <a:tcPr anchor="ctr"/>
                </a:tc>
                <a:tc>
                  <a:txBody>
                    <a:bodyPr/>
                    <a:lstStyle/>
                    <a:p>
                      <a:pPr algn="ctr"/>
                      <a:r>
                        <a:rPr lang="es-ES" dirty="0" smtClean="0"/>
                        <a:t>$37.500</a:t>
                      </a:r>
                      <a:endParaRPr lang="es-ES" dirty="0"/>
                    </a:p>
                  </a:txBody>
                  <a:tcPr anchor="ctr"/>
                </a:tc>
              </a:tr>
              <a:tr h="675143">
                <a:tc>
                  <a:txBody>
                    <a:bodyPr/>
                    <a:lstStyle/>
                    <a:p>
                      <a:r>
                        <a:rPr lang="es-ES" dirty="0" smtClean="0"/>
                        <a:t>Camioneta marca Ford, 2005</a:t>
                      </a:r>
                      <a:endParaRPr lang="es-ES" dirty="0"/>
                    </a:p>
                  </a:txBody>
                  <a:tcPr anchor="ctr"/>
                </a:tc>
                <a:tc>
                  <a:txBody>
                    <a:bodyPr/>
                    <a:lstStyle/>
                    <a:p>
                      <a:pPr algn="ctr"/>
                      <a:r>
                        <a:rPr lang="es-ES" dirty="0" smtClean="0"/>
                        <a:t>$12.500</a:t>
                      </a:r>
                      <a:endParaRPr lang="es-ES" dirty="0"/>
                    </a:p>
                  </a:txBody>
                  <a:tcPr anchor="ctr"/>
                </a:tc>
              </a:tr>
              <a:tr h="675143">
                <a:tc>
                  <a:txBody>
                    <a:bodyPr/>
                    <a:lstStyle/>
                    <a:p>
                      <a:r>
                        <a:rPr lang="es-ES" dirty="0" smtClean="0"/>
                        <a:t>Bienes muebles</a:t>
                      </a:r>
                      <a:endParaRPr lang="es-ES" dirty="0"/>
                    </a:p>
                  </a:txBody>
                  <a:tcPr anchor="ctr"/>
                </a:tc>
                <a:tc>
                  <a:txBody>
                    <a:bodyPr/>
                    <a:lstStyle/>
                    <a:p>
                      <a:pPr algn="ctr"/>
                      <a:r>
                        <a:rPr lang="es-ES" dirty="0" smtClean="0"/>
                        <a:t>$22.500</a:t>
                      </a:r>
                      <a:endParaRPr lang="es-ES" dirty="0"/>
                    </a:p>
                  </a:txBody>
                  <a:tcPr anchor="ctr"/>
                </a:tc>
              </a:tr>
              <a:tr h="675143">
                <a:tc>
                  <a:txBody>
                    <a:bodyPr/>
                    <a:lstStyle/>
                    <a:p>
                      <a:pPr algn="ctr"/>
                      <a:r>
                        <a:rPr lang="es-ES" b="1" dirty="0" smtClean="0">
                          <a:solidFill>
                            <a:srgbClr val="FF0000"/>
                          </a:solidFill>
                        </a:rPr>
                        <a:t>TOTAL</a:t>
                      </a:r>
                      <a:r>
                        <a:rPr lang="es-ES" b="1" baseline="0" dirty="0" smtClean="0">
                          <a:solidFill>
                            <a:srgbClr val="FF0000"/>
                          </a:solidFill>
                        </a:rPr>
                        <a:t> DEL PATRIMONIO DEL CAUSANTE</a:t>
                      </a:r>
                    </a:p>
                    <a:p>
                      <a:pPr algn="ctr"/>
                      <a:r>
                        <a:rPr lang="es-ES" b="1" baseline="0" dirty="0" smtClean="0">
                          <a:solidFill>
                            <a:srgbClr val="FF0000"/>
                          </a:solidFill>
                        </a:rPr>
                        <a:t>ACERVO ILIQUIDO</a:t>
                      </a:r>
                      <a:endParaRPr lang="es-ES" b="1" i="0" dirty="0">
                        <a:solidFill>
                          <a:srgbClr val="FF0000"/>
                        </a:solidFill>
                      </a:endParaRPr>
                    </a:p>
                  </a:txBody>
                  <a:tcPr anchor="ctr"/>
                </a:tc>
                <a:tc>
                  <a:txBody>
                    <a:bodyPr/>
                    <a:lstStyle/>
                    <a:p>
                      <a:pPr algn="ctr"/>
                      <a:r>
                        <a:rPr lang="es-ES" b="1" dirty="0" smtClean="0">
                          <a:solidFill>
                            <a:srgbClr val="FF0000"/>
                          </a:solidFill>
                        </a:rPr>
                        <a:t>$492.560</a:t>
                      </a:r>
                      <a:endParaRPr lang="es-ES" b="1" dirty="0">
                        <a:solidFill>
                          <a:srgbClr val="FF0000"/>
                        </a:solidFill>
                      </a:endParaRPr>
                    </a:p>
                  </a:txBody>
                  <a:tcPr anchor="ctr"/>
                </a:tc>
              </a:tr>
            </a:tbl>
          </a:graphicData>
        </a:graphic>
      </p:graphicFrame>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457200" y="404664"/>
            <a:ext cx="8075240" cy="5721499"/>
          </a:xfrm>
        </p:spPr>
        <p:txBody>
          <a:bodyPr/>
          <a:lstStyle/>
          <a:p>
            <a:pPr algn="just">
              <a:lnSpc>
                <a:spcPct val="150000"/>
              </a:lnSpc>
            </a:pPr>
            <a:r>
              <a:rPr lang="es-ES" dirty="0" smtClean="0"/>
              <a:t>Por consiguiente, el </a:t>
            </a:r>
            <a:r>
              <a:rPr lang="es-ES" b="1" dirty="0" smtClean="0">
                <a:solidFill>
                  <a:srgbClr val="FF0000"/>
                </a:solidFill>
              </a:rPr>
              <a:t>$1.375.000 </a:t>
            </a:r>
            <a:r>
              <a:rPr lang="es-ES" dirty="0" smtClean="0"/>
              <a:t>constituye el acervo común, que no es partible; los  </a:t>
            </a:r>
            <a:r>
              <a:rPr lang="es-ES" b="1" dirty="0" smtClean="0">
                <a:solidFill>
                  <a:srgbClr val="FF0000"/>
                </a:solidFill>
              </a:rPr>
              <a:t>$492.560 </a:t>
            </a:r>
            <a:r>
              <a:rPr lang="es-ES" dirty="0" smtClean="0"/>
              <a:t>constituyen a su vez el acervo ilíquido que aparentemente parece partible pero que tampoco lo es, por prohibírselo la ley, que impone criterio lógico y de estricta justicia la práctica de algunas rebajas.</a:t>
            </a:r>
          </a:p>
          <a:p>
            <a:pPr marL="457200" indent="-457200" algn="just">
              <a:lnSpc>
                <a:spcPct val="150000"/>
              </a:lnSpc>
              <a:buFont typeface="+mj-lt"/>
              <a:buAutoNum type="arabicPeriod"/>
            </a:pPr>
            <a:r>
              <a:rPr lang="es-ES" dirty="0" smtClean="0"/>
              <a:t>Gastos de última enfermedad, funerales y judiciales, relativos a la apertura del testamento cerrado, si lo hubiere, apertura de sucesión, inventarios, etc.</a:t>
            </a:r>
          </a:p>
          <a:p>
            <a:pPr marL="457200" indent="-457200" algn="just">
              <a:lnSpc>
                <a:spcPct val="150000"/>
              </a:lnSpc>
              <a:buFont typeface="+mj-lt"/>
              <a:buAutoNum type="arabicPeriod"/>
            </a:pPr>
            <a:endParaRPr lang="es-ES" dirty="0" smtClean="0"/>
          </a:p>
          <a:p>
            <a:pPr algn="just">
              <a:lnSpc>
                <a:spcPct val="150000"/>
              </a:lnSpc>
            </a:pPr>
            <a:endParaRPr lang="es-ES"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TotalTime>
  <Words>2034</Words>
  <Application>Microsoft Office PowerPoint</Application>
  <PresentationFormat>Presentación en pantalla (4:3)</PresentationFormat>
  <Paragraphs>259</Paragraphs>
  <Slides>24</Slides>
  <Notes>0</Notes>
  <HiddenSlides>0</HiddenSlides>
  <MMClips>0</MMClips>
  <ScaleCrop>false</ScaleCrop>
  <HeadingPairs>
    <vt:vector size="4" baseType="variant">
      <vt:variant>
        <vt:lpstr>Tema</vt:lpstr>
      </vt:variant>
      <vt:variant>
        <vt:i4>1</vt:i4>
      </vt:variant>
      <vt:variant>
        <vt:lpstr>Títulos de diapositiva</vt:lpstr>
      </vt:variant>
      <vt:variant>
        <vt:i4>24</vt:i4>
      </vt:variant>
    </vt:vector>
  </HeadingPairs>
  <TitlesOfParts>
    <vt:vector size="25" baseType="lpstr">
      <vt:lpstr>Mirador</vt:lpstr>
      <vt:lpstr>ACERVOS</vt:lpstr>
      <vt:lpstr>TEORIA DE LOS ACERVOS REALES</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TEORIA DE LOS ACERVOS IMAGNARIOS</vt:lpstr>
      <vt:lpstr>Diapositiva 17</vt:lpstr>
      <vt:lpstr>Diapositiva 18</vt:lpstr>
      <vt:lpstr>Diapositiva 19</vt:lpstr>
      <vt:lpstr>Diapositiva 20</vt:lpstr>
      <vt:lpstr>Diapositiva 21</vt:lpstr>
      <vt:lpstr>Diapositiva 22</vt:lpstr>
      <vt:lpstr>Diapositiva 23</vt:lpstr>
      <vt:lpstr>Diapositiva 24</vt:lpstr>
    </vt:vector>
  </TitlesOfParts>
  <Company>fatage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ACERVOS</dc:title>
  <dc:subject>DERECHO SUCESORIO</dc:subject>
  <dc:creator>DIEGO CLAVIJO</dc:creator>
  <cp:lastModifiedBy>hogar</cp:lastModifiedBy>
  <cp:revision>25</cp:revision>
  <dcterms:created xsi:type="dcterms:W3CDTF">2011-11-28T19:32:54Z</dcterms:created>
  <dcterms:modified xsi:type="dcterms:W3CDTF">2011-11-30T13:43:00Z</dcterms:modified>
  <cp:category>DERECHO CIVIL</cp:category>
</cp:coreProperties>
</file>