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4" r:id="rId19"/>
    <p:sldId id="275" r:id="rId20"/>
    <p:sldId id="276" r:id="rId21"/>
    <p:sldId id="277" r:id="rId22"/>
  </p:sldIdLst>
  <p:sldSz cx="9144000" cy="6858000" type="screen4x3"/>
  <p:notesSz cx="6858000" cy="9144000"/>
  <p:photoAlbum/>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481" autoAdjust="0"/>
    <p:restoredTop sz="94660"/>
  </p:normalViewPr>
  <p:slideViewPr>
    <p:cSldViewPr>
      <p:cViewPr varScale="1">
        <p:scale>
          <a:sx n="104" d="100"/>
          <a:sy n="104" d="100"/>
        </p:scale>
        <p:origin x="-18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00870A-A26E-4CF1-A2AC-73624BFF232D}" type="datetimeFigureOut">
              <a:rPr lang="es-ES" smtClean="0"/>
              <a:pPr/>
              <a:t>17/01/2012</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13F942-44CA-4A3E-9495-E27EE4E15D0B}" type="slidenum">
              <a:rPr lang="es-ES" smtClean="0"/>
              <a:pPr/>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DD13F942-44CA-4A3E-9495-E27EE4E15D0B}" type="slidenum">
              <a:rPr lang="es-ES" smtClean="0"/>
              <a:pPr/>
              <a:t>1</a:t>
            </a:fld>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Art. 65 ERJAFE</a:t>
            </a:r>
            <a:endParaRPr lang="es-ES" dirty="0"/>
          </a:p>
        </p:txBody>
      </p:sp>
      <p:sp>
        <p:nvSpPr>
          <p:cNvPr id="4" name="3 Marcador de número de diapositiva"/>
          <p:cNvSpPr>
            <a:spLocks noGrp="1"/>
          </p:cNvSpPr>
          <p:nvPr>
            <p:ph type="sldNum" sz="quarter" idx="10"/>
          </p:nvPr>
        </p:nvSpPr>
        <p:spPr/>
        <p:txBody>
          <a:bodyPr/>
          <a:lstStyle/>
          <a:p>
            <a:fld id="{DD13F942-44CA-4A3E-9495-E27EE4E15D0B}" type="slidenum">
              <a:rPr lang="es-ES" smtClean="0"/>
              <a:pPr/>
              <a:t>4</a:t>
            </a:fld>
            <a:endParaRPr lang="es-E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DD13F942-44CA-4A3E-9495-E27EE4E15D0B}" type="slidenum">
              <a:rPr lang="es-ES" smtClean="0"/>
              <a:pPr/>
              <a:t>6</a:t>
            </a:fld>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ADF4B654-DE07-4739-B537-BDB424028B81}" type="datetimeFigureOut">
              <a:rPr lang="es-ES" smtClean="0"/>
              <a:pPr/>
              <a:t>17/01/2012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9633ED6D-0CDC-4A88-860B-664C7BF16936}" type="slidenum">
              <a:rPr lang="es-ES" smtClean="0"/>
              <a:pPr/>
              <a:t>‹Nº›</a:t>
            </a:fld>
            <a:endParaRPr lang="es-ES"/>
          </a:p>
        </p:txBody>
      </p:sp>
    </p:spTree>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ADF4B654-DE07-4739-B537-BDB424028B81}" type="datetimeFigureOut">
              <a:rPr lang="es-ES" smtClean="0"/>
              <a:pPr/>
              <a:t>17/01/2012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9633ED6D-0CDC-4A88-860B-664C7BF16936}" type="slidenum">
              <a:rPr lang="es-ES" smtClean="0"/>
              <a:pPr/>
              <a:t>‹Nº›</a:t>
            </a:fld>
            <a:endParaRPr lang="es-ES"/>
          </a:p>
        </p:txBody>
      </p:sp>
    </p:spTree>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ADF4B654-DE07-4739-B537-BDB424028B81}" type="datetimeFigureOut">
              <a:rPr lang="es-ES" smtClean="0"/>
              <a:pPr/>
              <a:t>17/01/2012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9633ED6D-0CDC-4A88-860B-664C7BF16936}" type="slidenum">
              <a:rPr lang="es-ES" smtClean="0"/>
              <a:pPr/>
              <a:t>‹Nº›</a:t>
            </a:fld>
            <a:endParaRPr lang="es-ES"/>
          </a:p>
        </p:txBody>
      </p:sp>
    </p:spTree>
  </p:cSld>
  <p:clrMapOvr>
    <a:masterClrMapping/>
  </p:clrMapOvr>
  <p:transition spd="slow">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ADF4B654-DE07-4739-B537-BDB424028B81}" type="datetimeFigureOut">
              <a:rPr lang="es-ES" smtClean="0"/>
              <a:pPr/>
              <a:t>17/01/2012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9633ED6D-0CDC-4A88-860B-664C7BF16936}" type="slidenum">
              <a:rPr lang="es-ES" smtClean="0"/>
              <a:pPr/>
              <a:t>‹Nº›</a:t>
            </a:fld>
            <a:endParaRPr lang="es-ES"/>
          </a:p>
        </p:txBody>
      </p:sp>
    </p:spTree>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ADF4B654-DE07-4739-B537-BDB424028B81}" type="datetimeFigureOut">
              <a:rPr lang="es-ES" smtClean="0"/>
              <a:pPr/>
              <a:t>17/01/2012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9633ED6D-0CDC-4A88-860B-664C7BF16936}" type="slidenum">
              <a:rPr lang="es-ES" smtClean="0"/>
              <a:pPr/>
              <a:t>‹Nº›</a:t>
            </a:fld>
            <a:endParaRPr lang="es-ES"/>
          </a:p>
        </p:txBody>
      </p:sp>
    </p:spTree>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ADF4B654-DE07-4739-B537-BDB424028B81}" type="datetimeFigureOut">
              <a:rPr lang="es-ES" smtClean="0"/>
              <a:pPr/>
              <a:t>17/01/2012</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9633ED6D-0CDC-4A88-860B-664C7BF16936}" type="slidenum">
              <a:rPr lang="es-ES" smtClean="0"/>
              <a:pPr/>
              <a:t>‹Nº›</a:t>
            </a:fld>
            <a:endParaRPr lang="es-ES"/>
          </a:p>
        </p:txBody>
      </p:sp>
    </p:spTree>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ADF4B654-DE07-4739-B537-BDB424028B81}" type="datetimeFigureOut">
              <a:rPr lang="es-ES" smtClean="0"/>
              <a:pPr/>
              <a:t>17/01/2012</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9633ED6D-0CDC-4A88-860B-664C7BF16936}" type="slidenum">
              <a:rPr lang="es-ES" smtClean="0"/>
              <a:pPr/>
              <a:t>‹Nº›</a:t>
            </a:fld>
            <a:endParaRPr lang="es-ES"/>
          </a:p>
        </p:txBody>
      </p:sp>
    </p:spTree>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ADF4B654-DE07-4739-B537-BDB424028B81}" type="datetimeFigureOut">
              <a:rPr lang="es-ES" smtClean="0"/>
              <a:pPr/>
              <a:t>17/01/2012</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9633ED6D-0CDC-4A88-860B-664C7BF16936}" type="slidenum">
              <a:rPr lang="es-ES" smtClean="0"/>
              <a:pPr/>
              <a:t>‹Nº›</a:t>
            </a:fld>
            <a:endParaRPr lang="es-ES"/>
          </a:p>
        </p:txBody>
      </p:sp>
    </p:spTree>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ADF4B654-DE07-4739-B537-BDB424028B81}" type="datetimeFigureOut">
              <a:rPr lang="es-ES" smtClean="0"/>
              <a:pPr/>
              <a:t>17/01/2012</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9633ED6D-0CDC-4A88-860B-664C7BF16936}" type="slidenum">
              <a:rPr lang="es-ES" smtClean="0"/>
              <a:pPr/>
              <a:t>‹Nº›</a:t>
            </a:fld>
            <a:endParaRPr lang="es-ES"/>
          </a:p>
        </p:txBody>
      </p:sp>
    </p:spTree>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ADF4B654-DE07-4739-B537-BDB424028B81}" type="datetimeFigureOut">
              <a:rPr lang="es-ES" smtClean="0"/>
              <a:pPr/>
              <a:t>17/01/2012</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9633ED6D-0CDC-4A88-860B-664C7BF16936}" type="slidenum">
              <a:rPr lang="es-ES" smtClean="0"/>
              <a:pPr/>
              <a:t>‹Nº›</a:t>
            </a:fld>
            <a:endParaRPr lang="es-ES"/>
          </a:p>
        </p:txBody>
      </p:sp>
    </p:spTree>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ADF4B654-DE07-4739-B537-BDB424028B81}" type="datetimeFigureOut">
              <a:rPr lang="es-ES" smtClean="0"/>
              <a:pPr/>
              <a:t>17/01/2012</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9633ED6D-0CDC-4A88-860B-664C7BF16936}" type="slidenum">
              <a:rPr lang="es-ES" smtClean="0"/>
              <a:pPr/>
              <a:t>‹Nº›</a:t>
            </a:fld>
            <a:endParaRPr lang="es-ES"/>
          </a:p>
        </p:txBody>
      </p:sp>
    </p:spTree>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F4B654-DE07-4739-B537-BDB424028B81}" type="datetimeFigureOut">
              <a:rPr lang="es-ES" smtClean="0"/>
              <a:pPr/>
              <a:t>17/01/2012</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33ED6D-0CDC-4A88-860B-664C7BF16936}"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spd="slow">
    <p:randomBar dir="ver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descr="palacio-de-carondelet.jpg"/>
          <p:cNvPicPr>
            <a:picLocks noChangeAspect="1"/>
          </p:cNvPicPr>
          <p:nvPr/>
        </p:nvPicPr>
        <p:blipFill>
          <a:blip r:embed="rId3" cstate="print">
            <a:lum bright="18000" contrast="44000"/>
          </a:blip>
          <a:stretch>
            <a:fillRect/>
          </a:stretch>
        </p:blipFill>
        <p:spPr>
          <a:xfrm>
            <a:off x="0" y="0"/>
            <a:ext cx="9144000" cy="6858000"/>
          </a:xfrm>
          <a:prstGeom prst="rect">
            <a:avLst/>
          </a:prstGeom>
        </p:spPr>
      </p:pic>
      <p:sp>
        <p:nvSpPr>
          <p:cNvPr id="2" name="1 Título"/>
          <p:cNvSpPr>
            <a:spLocks noGrp="1"/>
          </p:cNvSpPr>
          <p:nvPr>
            <p:ph type="ctrTitle"/>
          </p:nvPr>
        </p:nvSpPr>
        <p:spPr>
          <a:xfrm>
            <a:off x="0" y="0"/>
            <a:ext cx="8305800" cy="1944216"/>
          </a:xfrm>
        </p:spPr>
        <p:txBody>
          <a:bodyPr>
            <a:normAutofit/>
          </a:bodyPr>
          <a:lstStyle/>
          <a:p>
            <a:r>
              <a:rPr lang="es-ES" sz="4000" dirty="0" smtClean="0"/>
              <a:t>UNIVERSIDAD REGIONAL AUTÓNOMA DE LOS ANDES.</a:t>
            </a:r>
            <a:br>
              <a:rPr lang="es-ES" sz="4000" dirty="0" smtClean="0"/>
            </a:br>
            <a:r>
              <a:rPr lang="es-ES" sz="4000" dirty="0" smtClean="0"/>
              <a:t>IBARRA</a:t>
            </a:r>
            <a:endParaRPr lang="es-ES" sz="4000" dirty="0"/>
          </a:p>
        </p:txBody>
      </p:sp>
      <p:sp>
        <p:nvSpPr>
          <p:cNvPr id="3" name="2 Subtítulo"/>
          <p:cNvSpPr>
            <a:spLocks noGrp="1"/>
          </p:cNvSpPr>
          <p:nvPr>
            <p:ph type="subTitle" idx="1"/>
          </p:nvPr>
        </p:nvSpPr>
        <p:spPr>
          <a:xfrm>
            <a:off x="0" y="1844824"/>
            <a:ext cx="3923928" cy="1872208"/>
          </a:xfrm>
        </p:spPr>
        <p:txBody>
          <a:bodyPr>
            <a:noAutofit/>
          </a:bodyPr>
          <a:lstStyle/>
          <a:p>
            <a:pPr algn="l"/>
            <a:r>
              <a:rPr lang="es-ES" sz="1800" dirty="0" smtClean="0">
                <a:solidFill>
                  <a:schemeClr val="bg1"/>
                </a:solidFill>
                <a:latin typeface="Comic Sans MS" pitchFamily="66" charset="0"/>
              </a:rPr>
              <a:t>DERECHO ADMINISTRATIVO</a:t>
            </a:r>
          </a:p>
          <a:p>
            <a:pPr algn="l"/>
            <a:endParaRPr lang="es-ES" sz="1800" dirty="0" smtClean="0">
              <a:solidFill>
                <a:schemeClr val="bg1"/>
              </a:solidFill>
            </a:endParaRPr>
          </a:p>
        </p:txBody>
      </p:sp>
    </p:spTree>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PCD.jpg"/>
          <p:cNvPicPr>
            <a:picLocks noChangeAspect="1"/>
          </p:cNvPicPr>
          <p:nvPr/>
        </p:nvPicPr>
        <p:blipFill>
          <a:blip r:embed="rId2" cstate="print"/>
          <a:stretch>
            <a:fillRect/>
          </a:stretch>
        </p:blipFill>
        <p:spPr>
          <a:xfrm>
            <a:off x="4742" y="0"/>
            <a:ext cx="9134515" cy="6858000"/>
          </a:xfrm>
          <a:prstGeom prst="rect">
            <a:avLst/>
          </a:prstGeom>
        </p:spPr>
      </p:pic>
      <p:sp>
        <p:nvSpPr>
          <p:cNvPr id="4" name="3 Marcador de contenido"/>
          <p:cNvSpPr>
            <a:spLocks noGrp="1"/>
          </p:cNvSpPr>
          <p:nvPr>
            <p:ph idx="1"/>
          </p:nvPr>
        </p:nvSpPr>
        <p:spPr>
          <a:xfrm>
            <a:off x="457200" y="476672"/>
            <a:ext cx="8229600" cy="5649491"/>
          </a:xfrm>
        </p:spPr>
        <p:txBody>
          <a:bodyPr>
            <a:normAutofit fontScale="85000" lnSpcReduction="10000"/>
          </a:bodyPr>
          <a:lstStyle/>
          <a:p>
            <a:r>
              <a:rPr lang="es-ES" b="1" dirty="0">
                <a:solidFill>
                  <a:schemeClr val="bg1"/>
                </a:solidFill>
              </a:rPr>
              <a:t>Art. 69.- IMPUGNACION.- </a:t>
            </a:r>
            <a:r>
              <a:rPr lang="es-ES" dirty="0">
                <a:solidFill>
                  <a:schemeClr val="bg1"/>
                </a:solidFill>
              </a:rPr>
              <a:t>Todos los actos administrativos expedidos </a:t>
            </a:r>
            <a:r>
              <a:rPr lang="es-ES" dirty="0" smtClean="0">
                <a:solidFill>
                  <a:schemeClr val="bg1"/>
                </a:solidFill>
              </a:rPr>
              <a:t>por los </a:t>
            </a:r>
            <a:r>
              <a:rPr lang="es-ES" dirty="0">
                <a:solidFill>
                  <a:schemeClr val="bg1"/>
                </a:solidFill>
              </a:rPr>
              <a:t>órganos y entidades sometidos a este estatuto serán impugnables en </a:t>
            </a:r>
            <a:r>
              <a:rPr lang="es-ES" dirty="0" smtClean="0">
                <a:solidFill>
                  <a:schemeClr val="bg1"/>
                </a:solidFill>
              </a:rPr>
              <a:t>sede administrativa </a:t>
            </a:r>
            <a:r>
              <a:rPr lang="es-ES" dirty="0">
                <a:solidFill>
                  <a:schemeClr val="bg1"/>
                </a:solidFill>
              </a:rPr>
              <a:t>o judicial. La impugnación en sede administrativa se hará </a:t>
            </a:r>
            <a:r>
              <a:rPr lang="es-ES" dirty="0" smtClean="0">
                <a:solidFill>
                  <a:schemeClr val="bg1"/>
                </a:solidFill>
              </a:rPr>
              <a:t>de conformidad </a:t>
            </a:r>
            <a:r>
              <a:rPr lang="es-ES" dirty="0">
                <a:solidFill>
                  <a:schemeClr val="bg1"/>
                </a:solidFill>
              </a:rPr>
              <a:t>de este estatuto. La impugnación en sede judicial se someterá </a:t>
            </a:r>
            <a:r>
              <a:rPr lang="es-ES" dirty="0" smtClean="0">
                <a:solidFill>
                  <a:schemeClr val="bg1"/>
                </a:solidFill>
              </a:rPr>
              <a:t>a las </a:t>
            </a:r>
            <a:r>
              <a:rPr lang="es-ES" dirty="0">
                <a:solidFill>
                  <a:schemeClr val="bg1"/>
                </a:solidFill>
              </a:rPr>
              <a:t>disposiciones legales aplicables.</a:t>
            </a:r>
          </a:p>
          <a:p>
            <a:pPr algn="just"/>
            <a:r>
              <a:rPr lang="es-ES" dirty="0">
                <a:solidFill>
                  <a:schemeClr val="bg1"/>
                </a:solidFill>
              </a:rPr>
              <a:t>En todo caso, quien se considere afectado por un acto administrativo </a:t>
            </a:r>
            <a:r>
              <a:rPr lang="es-ES" dirty="0" smtClean="0">
                <a:solidFill>
                  <a:schemeClr val="bg1"/>
                </a:solidFill>
              </a:rPr>
              <a:t>lo podrá </a:t>
            </a:r>
            <a:r>
              <a:rPr lang="es-ES" dirty="0">
                <a:solidFill>
                  <a:schemeClr val="bg1"/>
                </a:solidFill>
              </a:rPr>
              <a:t>impugnar judicialmente ante el respectivo Tribunal Distrital de </a:t>
            </a:r>
            <a:r>
              <a:rPr lang="es-ES" dirty="0" smtClean="0">
                <a:solidFill>
                  <a:schemeClr val="bg1"/>
                </a:solidFill>
              </a:rPr>
              <a:t>lo Contencioso </a:t>
            </a:r>
            <a:r>
              <a:rPr lang="es-ES" dirty="0">
                <a:solidFill>
                  <a:schemeClr val="bg1"/>
                </a:solidFill>
              </a:rPr>
              <a:t>Administrativo de manera directa. No será necesario para </a:t>
            </a:r>
            <a:r>
              <a:rPr lang="es-ES" dirty="0" smtClean="0">
                <a:solidFill>
                  <a:schemeClr val="bg1"/>
                </a:solidFill>
              </a:rPr>
              <a:t>el ejercicio </a:t>
            </a:r>
            <a:r>
              <a:rPr lang="es-ES" dirty="0">
                <a:solidFill>
                  <a:schemeClr val="bg1"/>
                </a:solidFill>
              </a:rPr>
              <a:t>de este derecho el que haya precedido reclamación, </a:t>
            </a:r>
            <a:r>
              <a:rPr lang="es-ES" dirty="0" smtClean="0">
                <a:solidFill>
                  <a:schemeClr val="bg1"/>
                </a:solidFill>
              </a:rPr>
              <a:t>administrativa previa </a:t>
            </a:r>
            <a:r>
              <a:rPr lang="es-ES" dirty="0">
                <a:solidFill>
                  <a:schemeClr val="bg1"/>
                </a:solidFill>
              </a:rPr>
              <a:t>la misma que será optativa.</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05"/>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9"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0" dur="1000" fill="hold"/>
                                        <p:tgtEl>
                                          <p:spTgt spid="4">
                                            <p:txEl>
                                              <p:pRg st="0" end="0"/>
                                            </p:txEl>
                                          </p:spTgt>
                                        </p:tgtEl>
                                        <p:attrNameLst>
                                          <p:attrName>ppt_y</p:attrName>
                                        </p:attrNameLst>
                                      </p:cBhvr>
                                      <p:tavLst>
                                        <p:tav tm="0">
                                          <p:val>
                                            <p:strVal val="#ppt_y"/>
                                          </p:val>
                                        </p:tav>
                                        <p:tav tm="100000">
                                          <p:val>
                                            <p:strVal val="#ppt_y"/>
                                          </p:val>
                                        </p:tav>
                                      </p:tavLst>
                                    </p:anim>
                                    <p:animEffect transition="in" filter="fade">
                                      <p:cBhvr>
                                        <p:cTn id="11" dur="1000"/>
                                        <p:tgtEl>
                                          <p:spTgt spid="4">
                                            <p:txEl>
                                              <p:pRg st="0" end="0"/>
                                            </p:txEl>
                                          </p:spTgt>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1000" fill="hold"/>
                                        <p:tgtEl>
                                          <p:spTgt spid="4">
                                            <p:txEl>
                                              <p:pRg st="1" end="1"/>
                                            </p:txEl>
                                          </p:spTgt>
                                        </p:tgtEl>
                                        <p:attrNameLst>
                                          <p:attrName>ppt_w</p:attrName>
                                        </p:attrNameLst>
                                      </p:cBhvr>
                                      <p:tavLst>
                                        <p:tav tm="0">
                                          <p:val>
                                            <p:strVal val="#ppt_w*0.05"/>
                                          </p:val>
                                        </p:tav>
                                        <p:tav tm="100000">
                                          <p:val>
                                            <p:strVal val="#ppt_w"/>
                                          </p:val>
                                        </p:tav>
                                      </p:tavLst>
                                    </p:anim>
                                    <p:anim calcmode="lin" valueType="num">
                                      <p:cBhvr>
                                        <p:cTn id="15"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16"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17" dur="1000" fill="hold"/>
                                        <p:tgtEl>
                                          <p:spTgt spid="4">
                                            <p:txEl>
                                              <p:pRg st="1" end="1"/>
                                            </p:txEl>
                                          </p:spTgt>
                                        </p:tgtEl>
                                        <p:attrNameLst>
                                          <p:attrName>ppt_y</p:attrName>
                                        </p:attrNameLst>
                                      </p:cBhvr>
                                      <p:tavLst>
                                        <p:tav tm="0">
                                          <p:val>
                                            <p:strVal val="#ppt_y"/>
                                          </p:val>
                                        </p:tav>
                                        <p:tav tm="100000">
                                          <p:val>
                                            <p:strVal val="#ppt_y"/>
                                          </p:val>
                                        </p:tav>
                                      </p:tavLst>
                                    </p:anim>
                                    <p:animEffect transition="in" filter="fade">
                                      <p:cBhvr>
                                        <p:cTn id="18"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PCD.jpg"/>
          <p:cNvPicPr>
            <a:picLocks noChangeAspect="1"/>
          </p:cNvPicPr>
          <p:nvPr/>
        </p:nvPicPr>
        <p:blipFill>
          <a:blip r:embed="rId2" cstate="print"/>
          <a:stretch>
            <a:fillRect/>
          </a:stretch>
        </p:blipFill>
        <p:spPr>
          <a:xfrm>
            <a:off x="4742" y="0"/>
            <a:ext cx="9134515" cy="6858000"/>
          </a:xfrm>
          <a:prstGeom prst="rect">
            <a:avLst/>
          </a:prstGeom>
        </p:spPr>
      </p:pic>
      <p:sp>
        <p:nvSpPr>
          <p:cNvPr id="3" name="2 Título"/>
          <p:cNvSpPr>
            <a:spLocks noGrp="1"/>
          </p:cNvSpPr>
          <p:nvPr>
            <p:ph type="title"/>
          </p:nvPr>
        </p:nvSpPr>
        <p:spPr/>
        <p:txBody>
          <a:bodyPr>
            <a:normAutofit fontScale="90000"/>
          </a:bodyPr>
          <a:lstStyle/>
          <a:p>
            <a:r>
              <a:rPr lang="es-EC" b="1" i="1" dirty="0">
                <a:solidFill>
                  <a:schemeClr val="bg1"/>
                </a:solidFill>
              </a:rPr>
              <a:t>Simple acto de la administración y hecho administrativo</a:t>
            </a:r>
            <a:endParaRPr lang="es-ES" b="1" i="1" dirty="0">
              <a:solidFill>
                <a:schemeClr val="bg1"/>
              </a:solidFill>
            </a:endParaRPr>
          </a:p>
        </p:txBody>
      </p:sp>
      <p:sp>
        <p:nvSpPr>
          <p:cNvPr id="4" name="3 Marcador de contenido"/>
          <p:cNvSpPr>
            <a:spLocks noGrp="1"/>
          </p:cNvSpPr>
          <p:nvPr>
            <p:ph idx="1"/>
          </p:nvPr>
        </p:nvSpPr>
        <p:spPr/>
        <p:txBody>
          <a:bodyPr>
            <a:normAutofit fontScale="77500" lnSpcReduction="20000"/>
          </a:bodyPr>
          <a:lstStyle/>
          <a:p>
            <a:pPr algn="just"/>
            <a:r>
              <a:rPr lang="es-EC" dirty="0">
                <a:solidFill>
                  <a:schemeClr val="bg1"/>
                </a:solidFill>
              </a:rPr>
              <a:t>Tanto el simple acto como el hecho administrativo son susceptibles de producir efectos jurídicos así como los actos administrativos, pero se distinguen de este. En efecto, el hecho administrativo es </a:t>
            </a:r>
            <a:r>
              <a:rPr lang="es-EC" dirty="0" err="1" smtClean="0">
                <a:solidFill>
                  <a:schemeClr val="bg1"/>
                </a:solidFill>
              </a:rPr>
              <a:t>pu</a:t>
            </a:r>
            <a:r>
              <a:rPr lang="es-EC" dirty="0">
                <a:solidFill>
                  <a:schemeClr val="bg1"/>
                </a:solidFill>
              </a:rPr>
              <a:t> puramente material, desprovisto de contenido, mientras que el acto administrativo también puede manifestarse materialmente, pero siempre expresa una declaración de la voluntad administrativa dirigida al intelecto de los administrados. El simple acto, por otra parte, es una declaración interna o </a:t>
            </a:r>
            <a:r>
              <a:rPr lang="es-EC" dirty="0" err="1">
                <a:solidFill>
                  <a:schemeClr val="bg1"/>
                </a:solidFill>
              </a:rPr>
              <a:t>interorgánica</a:t>
            </a:r>
            <a:r>
              <a:rPr lang="es-EC" dirty="0">
                <a:solidFill>
                  <a:schemeClr val="bg1"/>
                </a:solidFill>
              </a:rPr>
              <a:t>, que no produce "efectos jurídicos en forma inmediata". </a:t>
            </a:r>
            <a:r>
              <a:rPr lang="es-EC" cap="small" dirty="0" err="1">
                <a:solidFill>
                  <a:schemeClr val="bg1"/>
                </a:solidFill>
              </a:rPr>
              <a:t>Dromi</a:t>
            </a:r>
            <a:r>
              <a:rPr lang="es-EC" dirty="0">
                <a:solidFill>
                  <a:schemeClr val="bg1"/>
                </a:solidFill>
              </a:rPr>
              <a:t> enumera entre los simples actos de la Administración las propuestas y los dictámenes.</a:t>
            </a:r>
            <a:r>
              <a:rPr lang="es-ES" dirty="0" smtClean="0">
                <a:solidFill>
                  <a:schemeClr val="bg1"/>
                </a:solidFill>
              </a:rPr>
              <a:t> </a:t>
            </a:r>
            <a:r>
              <a:rPr lang="es-EC" cap="small" dirty="0">
                <a:solidFill>
                  <a:schemeClr val="bg1"/>
                </a:solidFill>
              </a:rPr>
              <a:t>Gordillo</a:t>
            </a:r>
            <a:r>
              <a:rPr lang="es-EC" dirty="0">
                <a:solidFill>
                  <a:schemeClr val="bg1"/>
                </a:solidFill>
              </a:rPr>
              <a:t>. </a:t>
            </a:r>
            <a:r>
              <a:rPr lang="es-EC" i="1" dirty="0">
                <a:solidFill>
                  <a:schemeClr val="bg1"/>
                </a:solidFill>
              </a:rPr>
              <a:t>Ob. cit.</a:t>
            </a:r>
            <a:r>
              <a:rPr lang="es-EC" dirty="0">
                <a:solidFill>
                  <a:schemeClr val="bg1"/>
                </a:solidFill>
              </a:rPr>
              <a:t> T. 3, p. III-20.</a:t>
            </a:r>
            <a:endParaRPr lang="es-ES" dirty="0">
              <a:solidFill>
                <a:schemeClr val="bg1"/>
              </a:solidFill>
            </a:endParaRPr>
          </a:p>
          <a:p>
            <a:endParaRPr lang="es-ES"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05"/>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 calcmode="lin" valueType="num">
                                      <p:cBhvr>
                                        <p:cTn id="9" dur="500" fill="hold"/>
                                        <p:tgtEl>
                                          <p:spTgt spid="3"/>
                                        </p:tgtEl>
                                        <p:attrNameLst>
                                          <p:attrName>ppt_x</p:attrName>
                                        </p:attrNameLst>
                                      </p:cBhvr>
                                      <p:tavLst>
                                        <p:tav tm="0">
                                          <p:val>
                                            <p:strVal val="#ppt_x-.2"/>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animEffect transition="in" filter="fade">
                                      <p:cBhvr>
                                        <p:cTn id="11" dur="500"/>
                                        <p:tgtEl>
                                          <p:spTgt spid="3"/>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p:cTn id="14" dur="1000" fill="hold"/>
                                        <p:tgtEl>
                                          <p:spTgt spid="4">
                                            <p:txEl>
                                              <p:pRg st="0" end="0"/>
                                            </p:txEl>
                                          </p:spTgt>
                                        </p:tgtEl>
                                        <p:attrNameLst>
                                          <p:attrName>ppt_w</p:attrName>
                                        </p:attrNameLst>
                                      </p:cBhvr>
                                      <p:tavLst>
                                        <p:tav tm="0">
                                          <p:val>
                                            <p:strVal val="#ppt_w*0.05"/>
                                          </p:val>
                                        </p:tav>
                                        <p:tav tm="100000">
                                          <p:val>
                                            <p:strVal val="#ppt_w"/>
                                          </p:val>
                                        </p:tav>
                                      </p:tavLst>
                                    </p:anim>
                                    <p:anim calcmode="lin" valueType="num">
                                      <p:cBhvr>
                                        <p:cTn id="15"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16"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7" dur="1000" fill="hold"/>
                                        <p:tgtEl>
                                          <p:spTgt spid="4">
                                            <p:txEl>
                                              <p:pRg st="0" end="0"/>
                                            </p:txEl>
                                          </p:spTgt>
                                        </p:tgtEl>
                                        <p:attrNameLst>
                                          <p:attrName>ppt_y</p:attrName>
                                        </p:attrNameLst>
                                      </p:cBhvr>
                                      <p:tavLst>
                                        <p:tav tm="0">
                                          <p:val>
                                            <p:strVal val="#ppt_y"/>
                                          </p:val>
                                        </p:tav>
                                        <p:tav tm="100000">
                                          <p:val>
                                            <p:strVal val="#ppt_y"/>
                                          </p:val>
                                        </p:tav>
                                      </p:tavLst>
                                    </p:anim>
                                    <p:animEffect transition="in" filter="fade">
                                      <p:cBhvr>
                                        <p:cTn id="18"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6 Imagen" descr="PCD.jpg"/>
          <p:cNvPicPr>
            <a:picLocks noChangeAspect="1"/>
          </p:cNvPicPr>
          <p:nvPr/>
        </p:nvPicPr>
        <p:blipFill>
          <a:blip r:embed="rId2" cstate="print"/>
          <a:stretch>
            <a:fillRect/>
          </a:stretch>
        </p:blipFill>
        <p:spPr>
          <a:xfrm>
            <a:off x="4742" y="0"/>
            <a:ext cx="9134515" cy="6858000"/>
          </a:xfrm>
          <a:prstGeom prst="rect">
            <a:avLst/>
          </a:prstGeom>
        </p:spPr>
      </p:pic>
      <p:sp>
        <p:nvSpPr>
          <p:cNvPr id="6" name="5 Marcador de contenido"/>
          <p:cNvSpPr>
            <a:spLocks noGrp="1"/>
          </p:cNvSpPr>
          <p:nvPr>
            <p:ph idx="1"/>
          </p:nvPr>
        </p:nvSpPr>
        <p:spPr>
          <a:xfrm>
            <a:off x="457200" y="620688"/>
            <a:ext cx="8229600" cy="5505475"/>
          </a:xfrm>
        </p:spPr>
        <p:txBody>
          <a:bodyPr>
            <a:normAutofit fontScale="85000" lnSpcReduction="10000"/>
          </a:bodyPr>
          <a:lstStyle/>
          <a:p>
            <a:pPr algn="just"/>
            <a:r>
              <a:rPr lang="es-ES" b="1" dirty="0">
                <a:solidFill>
                  <a:schemeClr val="bg1"/>
                </a:solidFill>
              </a:rPr>
              <a:t>Art. 70.- ACTOS DE SIMPLE ADMINISTRACION.- Son toda </a:t>
            </a:r>
            <a:r>
              <a:rPr lang="es-ES" b="1" dirty="0" smtClean="0">
                <a:solidFill>
                  <a:schemeClr val="bg1"/>
                </a:solidFill>
              </a:rPr>
              <a:t>declaración </a:t>
            </a:r>
            <a:r>
              <a:rPr lang="es-ES" dirty="0" smtClean="0">
                <a:solidFill>
                  <a:schemeClr val="bg1"/>
                </a:solidFill>
              </a:rPr>
              <a:t>unilateral </a:t>
            </a:r>
            <a:r>
              <a:rPr lang="es-ES" dirty="0">
                <a:solidFill>
                  <a:schemeClr val="bg1"/>
                </a:solidFill>
              </a:rPr>
              <a:t>interna o </a:t>
            </a:r>
            <a:r>
              <a:rPr lang="es-ES" dirty="0" err="1">
                <a:solidFill>
                  <a:schemeClr val="bg1"/>
                </a:solidFill>
              </a:rPr>
              <a:t>interorgánica</a:t>
            </a:r>
            <a:r>
              <a:rPr lang="es-ES" dirty="0">
                <a:solidFill>
                  <a:schemeClr val="bg1"/>
                </a:solidFill>
              </a:rPr>
              <a:t>, realizada en ejercicio de la </a:t>
            </a:r>
            <a:r>
              <a:rPr lang="es-ES" dirty="0" smtClean="0">
                <a:solidFill>
                  <a:schemeClr val="bg1"/>
                </a:solidFill>
              </a:rPr>
              <a:t>función administrativa </a:t>
            </a:r>
            <a:r>
              <a:rPr lang="es-ES" dirty="0">
                <a:solidFill>
                  <a:schemeClr val="bg1"/>
                </a:solidFill>
              </a:rPr>
              <a:t>que produce efectos jurídicos individuales </a:t>
            </a:r>
            <a:r>
              <a:rPr lang="es-ES" dirty="0" smtClean="0">
                <a:solidFill>
                  <a:schemeClr val="bg1"/>
                </a:solidFill>
              </a:rPr>
              <a:t>de forma </a:t>
            </a:r>
            <a:r>
              <a:rPr lang="es-ES" dirty="0">
                <a:solidFill>
                  <a:schemeClr val="bg1"/>
                </a:solidFill>
              </a:rPr>
              <a:t>indirecta </a:t>
            </a:r>
            <a:r>
              <a:rPr lang="es-ES" dirty="0" smtClean="0">
                <a:solidFill>
                  <a:schemeClr val="bg1"/>
                </a:solidFill>
              </a:rPr>
              <a:t>en vista </a:t>
            </a:r>
            <a:r>
              <a:rPr lang="es-ES" dirty="0">
                <a:solidFill>
                  <a:schemeClr val="bg1"/>
                </a:solidFill>
              </a:rPr>
              <a:t>de que solo afectan a los administrados a través de los </a:t>
            </a:r>
            <a:r>
              <a:rPr lang="es-ES" dirty="0" smtClean="0">
                <a:solidFill>
                  <a:schemeClr val="bg1"/>
                </a:solidFill>
              </a:rPr>
              <a:t>actos, reglamentos y </a:t>
            </a:r>
            <a:r>
              <a:rPr lang="es-ES" dirty="0">
                <a:solidFill>
                  <a:schemeClr val="bg1"/>
                </a:solidFill>
              </a:rPr>
              <a:t>hechos administrativos, dictados o ejecutados en su consecuencia</a:t>
            </a:r>
            <a:r>
              <a:rPr lang="es-ES" dirty="0" smtClean="0">
                <a:solidFill>
                  <a:schemeClr val="bg1"/>
                </a:solidFill>
              </a:rPr>
              <a:t>.(ERJAFE)</a:t>
            </a:r>
          </a:p>
          <a:p>
            <a:pPr algn="just"/>
            <a:r>
              <a:rPr lang="es-ES" b="1" dirty="0">
                <a:solidFill>
                  <a:schemeClr val="bg1"/>
                </a:solidFill>
              </a:rPr>
              <a:t>Art. 78.- HECHO ADMINISTRATIVO.- El hecho administrativo es </a:t>
            </a:r>
            <a:r>
              <a:rPr lang="es-ES" b="1" dirty="0" smtClean="0">
                <a:solidFill>
                  <a:schemeClr val="bg1"/>
                </a:solidFill>
              </a:rPr>
              <a:t>toda </a:t>
            </a:r>
            <a:r>
              <a:rPr lang="es-ES" dirty="0" smtClean="0">
                <a:solidFill>
                  <a:schemeClr val="bg1"/>
                </a:solidFill>
              </a:rPr>
              <a:t>actividad </a:t>
            </a:r>
            <a:r>
              <a:rPr lang="es-ES" dirty="0">
                <a:solidFill>
                  <a:schemeClr val="bg1"/>
                </a:solidFill>
              </a:rPr>
              <a:t>material, traducida en operaciones técnicas o actuaciones </a:t>
            </a:r>
            <a:r>
              <a:rPr lang="es-ES" dirty="0" smtClean="0">
                <a:solidFill>
                  <a:schemeClr val="bg1"/>
                </a:solidFill>
              </a:rPr>
              <a:t>físicas, ejecutadas </a:t>
            </a:r>
            <a:r>
              <a:rPr lang="es-ES" dirty="0">
                <a:solidFill>
                  <a:schemeClr val="bg1"/>
                </a:solidFill>
              </a:rPr>
              <a:t>en ejercicio de la función administrativa, productora de </a:t>
            </a:r>
            <a:r>
              <a:rPr lang="es-ES" dirty="0" smtClean="0">
                <a:solidFill>
                  <a:schemeClr val="bg1"/>
                </a:solidFill>
              </a:rPr>
              <a:t>efectos jurídicos </a:t>
            </a:r>
            <a:r>
              <a:rPr lang="es-ES" dirty="0">
                <a:solidFill>
                  <a:schemeClr val="bg1"/>
                </a:solidFill>
              </a:rPr>
              <a:t>directos o indirectos, ya sea que medie o no una decisión de </a:t>
            </a:r>
            <a:r>
              <a:rPr lang="es-ES" dirty="0" smtClean="0">
                <a:solidFill>
                  <a:schemeClr val="bg1"/>
                </a:solidFill>
              </a:rPr>
              <a:t>acto administrativo </a:t>
            </a:r>
            <a:r>
              <a:rPr lang="es-ES" dirty="0">
                <a:solidFill>
                  <a:schemeClr val="bg1"/>
                </a:solidFill>
              </a:rPr>
              <a:t>previo.</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strVal val="#ppt_w*0.05"/>
                                          </p:val>
                                        </p:tav>
                                        <p:tav tm="100000">
                                          <p:val>
                                            <p:strVal val="#ppt_w"/>
                                          </p:val>
                                        </p:tav>
                                      </p:tavLst>
                                    </p:anim>
                                    <p:anim calcmode="lin" valueType="num">
                                      <p:cBhvr>
                                        <p:cTn id="8" dur="1000" fill="hold"/>
                                        <p:tgtEl>
                                          <p:spTgt spid="6">
                                            <p:txEl>
                                              <p:pRg st="0" end="0"/>
                                            </p:txEl>
                                          </p:spTgt>
                                        </p:tgtEl>
                                        <p:attrNameLst>
                                          <p:attrName>ppt_h</p:attrName>
                                        </p:attrNameLst>
                                      </p:cBhvr>
                                      <p:tavLst>
                                        <p:tav tm="0">
                                          <p:val>
                                            <p:strVal val="#ppt_h"/>
                                          </p:val>
                                        </p:tav>
                                        <p:tav tm="100000">
                                          <p:val>
                                            <p:strVal val="#ppt_h"/>
                                          </p:val>
                                        </p:tav>
                                      </p:tavLst>
                                    </p:anim>
                                    <p:anim calcmode="lin" valueType="num">
                                      <p:cBhvr>
                                        <p:cTn id="9"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10" dur="1000" fill="hold"/>
                                        <p:tgtEl>
                                          <p:spTgt spid="6">
                                            <p:txEl>
                                              <p:pRg st="0" end="0"/>
                                            </p:txEl>
                                          </p:spTgt>
                                        </p:tgtEl>
                                        <p:attrNameLst>
                                          <p:attrName>ppt_y</p:attrName>
                                        </p:attrNameLst>
                                      </p:cBhvr>
                                      <p:tavLst>
                                        <p:tav tm="0">
                                          <p:val>
                                            <p:strVal val="#ppt_y"/>
                                          </p:val>
                                        </p:tav>
                                        <p:tav tm="100000">
                                          <p:val>
                                            <p:strVal val="#ppt_y"/>
                                          </p:val>
                                        </p:tav>
                                      </p:tavLst>
                                    </p:anim>
                                    <p:animEffect transition="in" filter="fade">
                                      <p:cBhvr>
                                        <p:cTn id="11" dur="1000"/>
                                        <p:tgtEl>
                                          <p:spTgt spid="6">
                                            <p:txEl>
                                              <p:pRg st="0" end="0"/>
                                            </p:txEl>
                                          </p:spTgt>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p:cTn id="14" dur="1000" fill="hold"/>
                                        <p:tgtEl>
                                          <p:spTgt spid="6">
                                            <p:txEl>
                                              <p:pRg st="1" end="1"/>
                                            </p:txEl>
                                          </p:spTgt>
                                        </p:tgtEl>
                                        <p:attrNameLst>
                                          <p:attrName>ppt_w</p:attrName>
                                        </p:attrNameLst>
                                      </p:cBhvr>
                                      <p:tavLst>
                                        <p:tav tm="0">
                                          <p:val>
                                            <p:strVal val="#ppt_w*0.05"/>
                                          </p:val>
                                        </p:tav>
                                        <p:tav tm="100000">
                                          <p:val>
                                            <p:strVal val="#ppt_w"/>
                                          </p:val>
                                        </p:tav>
                                      </p:tavLst>
                                    </p:anim>
                                    <p:anim calcmode="lin" valueType="num">
                                      <p:cBhvr>
                                        <p:cTn id="15" dur="1000" fill="hold"/>
                                        <p:tgtEl>
                                          <p:spTgt spid="6">
                                            <p:txEl>
                                              <p:pRg st="1" end="1"/>
                                            </p:txEl>
                                          </p:spTgt>
                                        </p:tgtEl>
                                        <p:attrNameLst>
                                          <p:attrName>ppt_h</p:attrName>
                                        </p:attrNameLst>
                                      </p:cBhvr>
                                      <p:tavLst>
                                        <p:tav tm="0">
                                          <p:val>
                                            <p:strVal val="#ppt_h"/>
                                          </p:val>
                                        </p:tav>
                                        <p:tav tm="100000">
                                          <p:val>
                                            <p:strVal val="#ppt_h"/>
                                          </p:val>
                                        </p:tav>
                                      </p:tavLst>
                                    </p:anim>
                                    <p:anim calcmode="lin" valueType="num">
                                      <p:cBhvr>
                                        <p:cTn id="16" dur="1000" fill="hold"/>
                                        <p:tgtEl>
                                          <p:spTgt spid="6">
                                            <p:txEl>
                                              <p:pRg st="1" end="1"/>
                                            </p:txEl>
                                          </p:spTgt>
                                        </p:tgtEl>
                                        <p:attrNameLst>
                                          <p:attrName>ppt_x</p:attrName>
                                        </p:attrNameLst>
                                      </p:cBhvr>
                                      <p:tavLst>
                                        <p:tav tm="0">
                                          <p:val>
                                            <p:strVal val="#ppt_x-.2"/>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
                                          </p:val>
                                        </p:tav>
                                        <p:tav tm="100000">
                                          <p:val>
                                            <p:strVal val="#ppt_y"/>
                                          </p:val>
                                        </p:tav>
                                      </p:tavLst>
                                    </p:anim>
                                    <p:animEffect transition="in" filter="fade">
                                      <p:cBhvr>
                                        <p:cTn id="18" dur="1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PCD.jpg"/>
          <p:cNvPicPr>
            <a:picLocks noChangeAspect="1"/>
          </p:cNvPicPr>
          <p:nvPr/>
        </p:nvPicPr>
        <p:blipFill>
          <a:blip r:embed="rId2" cstate="print"/>
          <a:stretch>
            <a:fillRect/>
          </a:stretch>
        </p:blipFill>
        <p:spPr>
          <a:xfrm>
            <a:off x="4742" y="0"/>
            <a:ext cx="9134515" cy="6858000"/>
          </a:xfrm>
          <a:prstGeom prst="rect">
            <a:avLst/>
          </a:prstGeom>
        </p:spPr>
      </p:pic>
      <p:sp>
        <p:nvSpPr>
          <p:cNvPr id="3" name="2 Título"/>
          <p:cNvSpPr txBox="1">
            <a:spLocks/>
          </p:cNvSpPr>
          <p:nvPr/>
        </p:nvSpPr>
        <p:spPr>
          <a:xfrm>
            <a:off x="457200" y="274638"/>
            <a:ext cx="8229600" cy="1143000"/>
          </a:xfrm>
          <a:prstGeom prst="rect">
            <a:avLst/>
          </a:prstGeom>
        </p:spPr>
        <p:txBody>
          <a:bodyPr>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C" sz="4400" b="0" i="0" u="none" strike="noStrike" kern="1200" cap="none" spc="0" normalizeH="0" baseline="0" noProof="0" dirty="0" smtClean="0">
                <a:ln>
                  <a:noFill/>
                </a:ln>
                <a:solidFill>
                  <a:schemeClr val="bg1"/>
                </a:solidFill>
                <a:effectLst/>
                <a:uLnTx/>
                <a:uFillTx/>
                <a:latin typeface="+mj-lt"/>
                <a:ea typeface="+mj-ea"/>
                <a:cs typeface="+mj-cs"/>
              </a:rPr>
              <a:t>Manifestación del acto administrativo</a:t>
            </a:r>
            <a:endParaRPr kumimoji="0" lang="es-ES" sz="4400" b="0" i="0" u="none" strike="noStrike" kern="1200" cap="none" spc="0" normalizeH="0" baseline="0" noProof="0" dirty="0" smtClean="0">
              <a:ln>
                <a:noFill/>
              </a:ln>
              <a:solidFill>
                <a:schemeClr val="bg1"/>
              </a:solidFill>
              <a:effectLst/>
              <a:uLnTx/>
              <a:uFillTx/>
              <a:latin typeface="+mj-lt"/>
              <a:ea typeface="+mj-ea"/>
              <a:cs typeface="+mj-cs"/>
            </a:endParaRPr>
          </a:p>
        </p:txBody>
      </p:sp>
      <p:sp>
        <p:nvSpPr>
          <p:cNvPr id="4" name="3 Marcador de contenido"/>
          <p:cNvSpPr txBox="1">
            <a:spLocks/>
          </p:cNvSpPr>
          <p:nvPr/>
        </p:nvSpPr>
        <p:spPr>
          <a:xfrm>
            <a:off x="457200" y="1600200"/>
            <a:ext cx="8229600" cy="4525963"/>
          </a:xfrm>
          <a:prstGeom prst="rect">
            <a:avLst/>
          </a:prstGeom>
        </p:spPr>
        <p:txBody>
          <a:bodyPr>
            <a:normAutofit fontScale="62500" lnSpcReduction="20000"/>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C" sz="3200" b="0" i="0" u="none" strike="noStrike" kern="1200" cap="none" spc="0" normalizeH="0" baseline="0" noProof="0" dirty="0" smtClean="0">
                <a:ln>
                  <a:noFill/>
                </a:ln>
                <a:solidFill>
                  <a:schemeClr val="bg1"/>
                </a:solidFill>
                <a:effectLst/>
                <a:uLnTx/>
                <a:uFillTx/>
                <a:latin typeface="+mn-lt"/>
                <a:ea typeface="+mn-ea"/>
                <a:cs typeface="+mn-cs"/>
              </a:rPr>
              <a:t>El acto administrativo se expresa generalmente por escrito, pero también puede ser verbal o inclusive expresarse por medio de signos o cualquier otro tipo de comunicación. Es común y acertado el ejemplo que </a:t>
            </a:r>
            <a:r>
              <a:rPr kumimoji="0" lang="es-EC" sz="3200" b="0" i="0" u="none" strike="noStrike" kern="1200" cap="small" spc="0" normalizeH="0" baseline="0" noProof="0" dirty="0" smtClean="0">
                <a:ln>
                  <a:noFill/>
                </a:ln>
                <a:solidFill>
                  <a:schemeClr val="bg1"/>
                </a:solidFill>
                <a:effectLst/>
                <a:uLnTx/>
                <a:uFillTx/>
                <a:latin typeface="+mn-lt"/>
                <a:ea typeface="+mn-ea"/>
                <a:cs typeface="+mn-cs"/>
              </a:rPr>
              <a:t>González Pérez</a:t>
            </a:r>
            <a:r>
              <a:rPr kumimoji="0" lang="es-EC" sz="3200" b="0" i="0" u="none" strike="noStrike" kern="1200" cap="none" spc="0" normalizeH="0" baseline="0" noProof="0" dirty="0" smtClean="0">
                <a:ln>
                  <a:noFill/>
                </a:ln>
                <a:solidFill>
                  <a:schemeClr val="bg1"/>
                </a:solidFill>
                <a:effectLst/>
                <a:uLnTx/>
                <a:uFillTx/>
                <a:latin typeface="+mn-lt"/>
                <a:ea typeface="+mn-ea"/>
                <a:cs typeface="+mn-cs"/>
              </a:rPr>
              <a:t> llama "típico": el "agente de Tráfico que regula la circulación por la posición de los brazos, utilización del silbato o el funcionamiento de los postes o señales". Por otra parte, el mismo silencio de la administración se puede considerar, sea como una denegación sea como una aceptación de lo solicitado, conforme las reglas legales. El Art. 102 del Código Tributario dispone que la falta de resolución de la autoridad tributaria en los plazos fijados, “podrá considerarse como negativa tácita de la petición, reclamación o recurso respectivo, y facultará al interesado para el ejercicio de la acción que corresponda”. Para la aceptación tácita véase el Art. 28 de la Ley de Modernización, donde se dispone que “vencido el respectivo término se entenderá por el silencio administrativo, que la solicitud o pedido ha sido aprobada o que la reclamación ha si­do resuelta en favor del reclamante”.</a:t>
            </a:r>
            <a:endParaRPr kumimoji="0" lang="es-ES" sz="3200" b="0" i="0" u="none" strike="noStrike" kern="1200" cap="none" spc="0" normalizeH="0" baseline="0" noProof="0" dirty="0" smtClean="0">
              <a:ln>
                <a:noFill/>
              </a:ln>
              <a:solidFill>
                <a:schemeClr val="bg1"/>
              </a:solidFill>
              <a:effectLst/>
              <a:uLnTx/>
              <a:uFillTx/>
              <a:latin typeface="+mn-lt"/>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C" sz="3200" b="0" i="0" u="none" strike="noStrike" kern="1200" cap="small" spc="0" normalizeH="0" baseline="0" noProof="0" dirty="0" smtClean="0">
                <a:ln>
                  <a:noFill/>
                </a:ln>
                <a:solidFill>
                  <a:schemeClr val="bg1"/>
                </a:solidFill>
                <a:effectLst/>
                <a:uLnTx/>
                <a:uFillTx/>
                <a:latin typeface="+mn-lt"/>
                <a:ea typeface="+mn-ea"/>
                <a:cs typeface="+mn-cs"/>
              </a:rPr>
              <a:t>González </a:t>
            </a:r>
            <a:r>
              <a:rPr kumimoji="0" lang="es-EC" sz="3200" b="0" i="0" u="none" strike="noStrike" kern="1200" cap="none" spc="0" normalizeH="0" baseline="0" noProof="0" dirty="0" smtClean="0">
                <a:ln>
                  <a:noFill/>
                </a:ln>
                <a:solidFill>
                  <a:schemeClr val="bg1"/>
                </a:solidFill>
                <a:effectLst/>
                <a:uLnTx/>
                <a:uFillTx/>
                <a:latin typeface="+mn-lt"/>
                <a:ea typeface="+mn-ea"/>
                <a:cs typeface="+mn-cs"/>
              </a:rPr>
              <a:t>y </a:t>
            </a:r>
            <a:r>
              <a:rPr kumimoji="0" lang="es-EC" sz="3200" b="0" i="0" u="none" strike="noStrike" kern="1200" cap="small" spc="0" normalizeH="0" baseline="0" noProof="0" dirty="0" smtClean="0">
                <a:ln>
                  <a:noFill/>
                </a:ln>
                <a:solidFill>
                  <a:schemeClr val="bg1"/>
                </a:solidFill>
                <a:effectLst/>
                <a:uLnTx/>
                <a:uFillTx/>
                <a:latin typeface="+mn-lt"/>
                <a:ea typeface="+mn-ea"/>
                <a:cs typeface="+mn-cs"/>
              </a:rPr>
              <a:t>González</a:t>
            </a:r>
            <a:r>
              <a:rPr kumimoji="0" lang="es-EC" sz="3200" b="0" i="0" u="none" strike="noStrike" kern="1200" cap="none" spc="0" normalizeH="0" baseline="0" noProof="0" dirty="0" smtClean="0">
                <a:ln>
                  <a:noFill/>
                </a:ln>
                <a:solidFill>
                  <a:schemeClr val="bg1"/>
                </a:solidFill>
                <a:effectLst/>
                <a:uLnTx/>
                <a:uFillTx/>
                <a:latin typeface="+mn-lt"/>
                <a:ea typeface="+mn-ea"/>
                <a:cs typeface="+mn-cs"/>
              </a:rPr>
              <a:t>. </a:t>
            </a:r>
            <a:r>
              <a:rPr kumimoji="0" lang="es-EC" sz="3200" b="0" i="1" u="none" strike="noStrike" kern="1200" cap="none" spc="0" normalizeH="0" baseline="0" noProof="0" dirty="0" smtClean="0">
                <a:ln>
                  <a:noFill/>
                </a:ln>
                <a:solidFill>
                  <a:schemeClr val="bg1"/>
                </a:solidFill>
                <a:effectLst/>
                <a:uLnTx/>
                <a:uFillTx/>
                <a:latin typeface="+mn-lt"/>
                <a:ea typeface="+mn-ea"/>
                <a:cs typeface="+mn-cs"/>
              </a:rPr>
              <a:t>Ob. cit.</a:t>
            </a:r>
            <a:r>
              <a:rPr kumimoji="0" lang="es-EC" sz="3200" b="0" i="0" u="none" strike="noStrike" kern="1200" cap="none" spc="0" normalizeH="0" baseline="0" noProof="0" dirty="0" smtClean="0">
                <a:ln>
                  <a:noFill/>
                </a:ln>
                <a:solidFill>
                  <a:schemeClr val="bg1"/>
                </a:solidFill>
                <a:effectLst/>
                <a:uLnTx/>
                <a:uFillTx/>
                <a:latin typeface="+mn-lt"/>
                <a:ea typeface="+mn-ea"/>
                <a:cs typeface="+mn-cs"/>
              </a:rPr>
              <a:t> p. 685.</a:t>
            </a:r>
            <a:endParaRPr kumimoji="0" lang="es-ES" sz="3200" b="0" i="0" u="none" strike="noStrike" kern="120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05"/>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 calcmode="lin" valueType="num">
                                      <p:cBhvr>
                                        <p:cTn id="9" dur="500" fill="hold"/>
                                        <p:tgtEl>
                                          <p:spTgt spid="3"/>
                                        </p:tgtEl>
                                        <p:attrNameLst>
                                          <p:attrName>ppt_x</p:attrName>
                                        </p:attrNameLst>
                                      </p:cBhvr>
                                      <p:tavLst>
                                        <p:tav tm="0">
                                          <p:val>
                                            <p:strVal val="#ppt_x-.2"/>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animEffect transition="in" filter="fade">
                                      <p:cBhvr>
                                        <p:cTn id="11" dur="500"/>
                                        <p:tgtEl>
                                          <p:spTgt spid="3"/>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strVal val="#ppt_w*0.05"/>
                                          </p:val>
                                        </p:tav>
                                        <p:tav tm="100000">
                                          <p:val>
                                            <p:strVal val="#ppt_w"/>
                                          </p:val>
                                        </p:tav>
                                      </p:tavLst>
                                    </p:anim>
                                    <p:anim calcmode="lin" valueType="num">
                                      <p:cBhvr>
                                        <p:cTn id="15" dur="1000" fill="hold"/>
                                        <p:tgtEl>
                                          <p:spTgt spid="4"/>
                                        </p:tgtEl>
                                        <p:attrNameLst>
                                          <p:attrName>ppt_h</p:attrName>
                                        </p:attrNameLst>
                                      </p:cBhvr>
                                      <p:tavLst>
                                        <p:tav tm="0">
                                          <p:val>
                                            <p:strVal val="#ppt_h"/>
                                          </p:val>
                                        </p:tav>
                                        <p:tav tm="100000">
                                          <p:val>
                                            <p:strVal val="#ppt_h"/>
                                          </p:val>
                                        </p:tav>
                                      </p:tavLst>
                                    </p:anim>
                                    <p:anim calcmode="lin" valueType="num">
                                      <p:cBhvr>
                                        <p:cTn id="16" dur="1000" fill="hold"/>
                                        <p:tgtEl>
                                          <p:spTgt spid="4"/>
                                        </p:tgtEl>
                                        <p:attrNameLst>
                                          <p:attrName>ppt_x</p:attrName>
                                        </p:attrNameLst>
                                      </p:cBhvr>
                                      <p:tavLst>
                                        <p:tav tm="0">
                                          <p:val>
                                            <p:strVal val="#ppt_x-.2"/>
                                          </p:val>
                                        </p:tav>
                                        <p:tav tm="100000">
                                          <p:val>
                                            <p:strVal val="#ppt_x"/>
                                          </p:val>
                                        </p:tav>
                                      </p:tavLst>
                                    </p:anim>
                                    <p:anim calcmode="lin" valueType="num">
                                      <p:cBhvr>
                                        <p:cTn id="17" dur="1000" fill="hold"/>
                                        <p:tgtEl>
                                          <p:spTgt spid="4"/>
                                        </p:tgtEl>
                                        <p:attrNameLst>
                                          <p:attrName>ppt_y</p:attrName>
                                        </p:attrNameLst>
                                      </p:cBhvr>
                                      <p:tavLst>
                                        <p:tav tm="0">
                                          <p:val>
                                            <p:strVal val="#ppt_y"/>
                                          </p:val>
                                        </p:tav>
                                        <p:tav tm="100000">
                                          <p:val>
                                            <p:strVal val="#ppt_y"/>
                                          </p:val>
                                        </p:tav>
                                      </p:tavLst>
                                    </p:anim>
                                    <p:animEffect transition="in" filter="fade">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PCD.jpg"/>
          <p:cNvPicPr>
            <a:picLocks noChangeAspect="1"/>
          </p:cNvPicPr>
          <p:nvPr/>
        </p:nvPicPr>
        <p:blipFill>
          <a:blip r:embed="rId2" cstate="print"/>
          <a:stretch>
            <a:fillRect/>
          </a:stretch>
        </p:blipFill>
        <p:spPr>
          <a:xfrm>
            <a:off x="4742" y="0"/>
            <a:ext cx="9134515" cy="6858000"/>
          </a:xfrm>
          <a:prstGeom prst="rect">
            <a:avLst/>
          </a:prstGeom>
        </p:spPr>
      </p:pic>
      <p:sp>
        <p:nvSpPr>
          <p:cNvPr id="3" name="2 Título"/>
          <p:cNvSpPr>
            <a:spLocks noGrp="1"/>
          </p:cNvSpPr>
          <p:nvPr>
            <p:ph type="title"/>
          </p:nvPr>
        </p:nvSpPr>
        <p:spPr/>
        <p:txBody>
          <a:bodyPr>
            <a:normAutofit fontScale="90000"/>
          </a:bodyPr>
          <a:lstStyle/>
          <a:p>
            <a:r>
              <a:rPr lang="es-EC" dirty="0"/>
              <a:t> </a:t>
            </a:r>
            <a:r>
              <a:rPr lang="es-ES" dirty="0"/>
              <a:t/>
            </a:r>
            <a:br>
              <a:rPr lang="es-ES" dirty="0"/>
            </a:br>
            <a:r>
              <a:rPr lang="es-EC" i="1" dirty="0">
                <a:solidFill>
                  <a:schemeClr val="bg1"/>
                </a:solidFill>
              </a:rPr>
              <a:t>La "sumilla”</a:t>
            </a:r>
            <a:r>
              <a:rPr lang="es-ES" b="1" i="1" dirty="0"/>
              <a:t/>
            </a:r>
            <a:br>
              <a:rPr lang="es-ES" b="1" i="1" dirty="0"/>
            </a:br>
            <a:endParaRPr lang="es-ES" dirty="0"/>
          </a:p>
        </p:txBody>
      </p:sp>
      <p:sp>
        <p:nvSpPr>
          <p:cNvPr id="4" name="3 Marcador de contenido"/>
          <p:cNvSpPr>
            <a:spLocks noGrp="1"/>
          </p:cNvSpPr>
          <p:nvPr>
            <p:ph idx="1"/>
          </p:nvPr>
        </p:nvSpPr>
        <p:spPr/>
        <p:txBody>
          <a:bodyPr>
            <a:normAutofit fontScale="62500" lnSpcReduction="20000"/>
          </a:bodyPr>
          <a:lstStyle/>
          <a:p>
            <a:pPr algn="just"/>
            <a:r>
              <a:rPr lang="es-EC" dirty="0">
                <a:solidFill>
                  <a:schemeClr val="bg1"/>
                </a:solidFill>
              </a:rPr>
              <a:t>Pero no existen especificaciones sobre la forma que deban adoptar las resoluciones escritas, contentivas de un acto administrativo. En la práctica diaria administrativa la "sumilla" -o manuscritos de la autoridad al margen de oficios, cartas, informes o peticiones- es un medio común por la cual una autoridad puede manifestar su decisión. Esta decisión, conforme a su contenido, puede o no resultar un acto administrativo. La sumilla, como medio de expresión del acto administrativo, no es originaria de nuestro medio ni de nuestra época; al contrario, tiene antigua raigambre en la historia administrativa. De acuerdo con </a:t>
            </a:r>
            <a:r>
              <a:rPr lang="es-EC" cap="small" dirty="0" err="1">
                <a:solidFill>
                  <a:schemeClr val="bg1"/>
                </a:solidFill>
              </a:rPr>
              <a:t>Beneyto</a:t>
            </a:r>
            <a:r>
              <a:rPr lang="es-EC" dirty="0">
                <a:solidFill>
                  <a:schemeClr val="bg1"/>
                </a:solidFill>
              </a:rPr>
              <a:t>, en la España del siglo XVII, "[e]n semejante trámite, el Rey decretaba, al margen o al dorso del documento la resolución: 'así está bien'; 'Está bien, como parece, y así se haga', si se muestra conforme, y cuando no se accedía, generalmente acudiendo al recurso de que era una novedad inconveniente: 'Que por ahora se esté como se está'. No conviene introducir novedad … Si el secretario consultaba muchas cosas, el Rey decretaba marginalmente; si sólo una, al fin</a:t>
            </a:r>
            <a:endParaRPr lang="es-ES" dirty="0">
              <a:solidFill>
                <a:schemeClr val="bg1"/>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05"/>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 calcmode="lin" valueType="num">
                                      <p:cBhvr>
                                        <p:cTn id="9" dur="500" fill="hold"/>
                                        <p:tgtEl>
                                          <p:spTgt spid="3"/>
                                        </p:tgtEl>
                                        <p:attrNameLst>
                                          <p:attrName>ppt_x</p:attrName>
                                        </p:attrNameLst>
                                      </p:cBhvr>
                                      <p:tavLst>
                                        <p:tav tm="0">
                                          <p:val>
                                            <p:strVal val="#ppt_x-.2"/>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animEffect transition="in" filter="fade">
                                      <p:cBhvr>
                                        <p:cTn id="11" dur="500"/>
                                        <p:tgtEl>
                                          <p:spTgt spid="3"/>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p:cTn id="14" dur="1000" fill="hold"/>
                                        <p:tgtEl>
                                          <p:spTgt spid="4">
                                            <p:txEl>
                                              <p:pRg st="0" end="0"/>
                                            </p:txEl>
                                          </p:spTgt>
                                        </p:tgtEl>
                                        <p:attrNameLst>
                                          <p:attrName>ppt_w</p:attrName>
                                        </p:attrNameLst>
                                      </p:cBhvr>
                                      <p:tavLst>
                                        <p:tav tm="0">
                                          <p:val>
                                            <p:strVal val="#ppt_w*0.05"/>
                                          </p:val>
                                        </p:tav>
                                        <p:tav tm="100000">
                                          <p:val>
                                            <p:strVal val="#ppt_w"/>
                                          </p:val>
                                        </p:tav>
                                      </p:tavLst>
                                    </p:anim>
                                    <p:anim calcmode="lin" valueType="num">
                                      <p:cBhvr>
                                        <p:cTn id="15"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16"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7" dur="1000" fill="hold"/>
                                        <p:tgtEl>
                                          <p:spTgt spid="4">
                                            <p:txEl>
                                              <p:pRg st="0" end="0"/>
                                            </p:txEl>
                                          </p:spTgt>
                                        </p:tgtEl>
                                        <p:attrNameLst>
                                          <p:attrName>ppt_y</p:attrName>
                                        </p:attrNameLst>
                                      </p:cBhvr>
                                      <p:tavLst>
                                        <p:tav tm="0">
                                          <p:val>
                                            <p:strVal val="#ppt_y"/>
                                          </p:val>
                                        </p:tav>
                                        <p:tav tm="100000">
                                          <p:val>
                                            <p:strVal val="#ppt_y"/>
                                          </p:val>
                                        </p:tav>
                                      </p:tavLst>
                                    </p:anim>
                                    <p:animEffect transition="in" filter="fade">
                                      <p:cBhvr>
                                        <p:cTn id="18"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PCD.jpg"/>
          <p:cNvPicPr>
            <a:picLocks noChangeAspect="1"/>
          </p:cNvPicPr>
          <p:nvPr/>
        </p:nvPicPr>
        <p:blipFill>
          <a:blip r:embed="rId2" cstate="print"/>
          <a:stretch>
            <a:fillRect/>
          </a:stretch>
        </p:blipFill>
        <p:spPr>
          <a:xfrm>
            <a:off x="4742" y="0"/>
            <a:ext cx="9134515" cy="6858000"/>
          </a:xfrm>
          <a:prstGeom prst="rect">
            <a:avLst/>
          </a:prstGeom>
        </p:spPr>
      </p:pic>
      <p:sp>
        <p:nvSpPr>
          <p:cNvPr id="3" name="2 Título"/>
          <p:cNvSpPr>
            <a:spLocks noGrp="1"/>
          </p:cNvSpPr>
          <p:nvPr>
            <p:ph type="title"/>
          </p:nvPr>
        </p:nvSpPr>
        <p:spPr>
          <a:xfrm>
            <a:off x="457200" y="274638"/>
            <a:ext cx="8229600" cy="1426170"/>
          </a:xfrm>
        </p:spPr>
        <p:txBody>
          <a:bodyPr>
            <a:normAutofit fontScale="90000"/>
          </a:bodyPr>
          <a:lstStyle/>
          <a:p>
            <a:r>
              <a:rPr lang="es-EC" sz="4000" b="1" i="1" dirty="0">
                <a:solidFill>
                  <a:schemeClr val="bg1"/>
                </a:solidFill>
              </a:rPr>
              <a:t>Distinción entre acto administrativo y reglamento</a:t>
            </a:r>
            <a:r>
              <a:rPr lang="es-ES" b="1" i="1" dirty="0"/>
              <a:t/>
            </a:r>
            <a:br>
              <a:rPr lang="es-ES" b="1" i="1" dirty="0"/>
            </a:br>
            <a:endParaRPr lang="es-ES" dirty="0"/>
          </a:p>
        </p:txBody>
      </p:sp>
      <p:sp>
        <p:nvSpPr>
          <p:cNvPr id="4" name="3 Marcador de contenido"/>
          <p:cNvSpPr>
            <a:spLocks noGrp="1"/>
          </p:cNvSpPr>
          <p:nvPr>
            <p:ph idx="1"/>
          </p:nvPr>
        </p:nvSpPr>
        <p:spPr/>
        <p:txBody>
          <a:bodyPr>
            <a:normAutofit fontScale="77500" lnSpcReduction="20000"/>
          </a:bodyPr>
          <a:lstStyle/>
          <a:p>
            <a:pPr algn="just"/>
            <a:r>
              <a:rPr lang="es-EC" dirty="0">
                <a:solidFill>
                  <a:schemeClr val="bg1"/>
                </a:solidFill>
              </a:rPr>
              <a:t>Hay que reconocer que una distinción se impone en ciertos aspectos específicos de procedimiento. Por ejemplo, con referencia a los plazos dentro de los cuales deben deducirse la impugnación en los reglamentos o actos de contenido general se determinan, por su naturaleza, de forma diferente que para el acto administrativo o actos de contenido particular.</a:t>
            </a:r>
            <a:endParaRPr lang="es-ES" dirty="0">
              <a:solidFill>
                <a:schemeClr val="bg1"/>
              </a:solidFill>
            </a:endParaRPr>
          </a:p>
          <a:p>
            <a:pPr algn="just"/>
            <a:r>
              <a:rPr lang="es-EC" dirty="0">
                <a:solidFill>
                  <a:schemeClr val="bg1"/>
                </a:solidFill>
              </a:rPr>
              <a:t>El enfoque deviene menos claro en los casos fronterizos, que relevan de la casuística. Así, continúa </a:t>
            </a:r>
            <a:r>
              <a:rPr lang="es-EC" cap="small" dirty="0" err="1">
                <a:solidFill>
                  <a:schemeClr val="bg1"/>
                </a:solidFill>
              </a:rPr>
              <a:t>Vedel</a:t>
            </a:r>
            <a:r>
              <a:rPr lang="es-EC" cap="small" dirty="0">
                <a:solidFill>
                  <a:schemeClr val="bg1"/>
                </a:solidFill>
              </a:rPr>
              <a:t>:</a:t>
            </a:r>
            <a:r>
              <a:rPr lang="es-EC" dirty="0">
                <a:solidFill>
                  <a:schemeClr val="bg1"/>
                </a:solidFill>
              </a:rPr>
              <a:t> "En total, la distinción resulta bastante empírica. Pero de manera general son reglamentarios los actos que tienen un carácter normativo y aquellos que tienen por objeto la organización misma de un servicio público", </a:t>
            </a:r>
            <a:endParaRPr lang="es-ES" dirty="0">
              <a:solidFill>
                <a:schemeClr val="bg1"/>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05"/>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 calcmode="lin" valueType="num">
                                      <p:cBhvr>
                                        <p:cTn id="9" dur="500" fill="hold"/>
                                        <p:tgtEl>
                                          <p:spTgt spid="3"/>
                                        </p:tgtEl>
                                        <p:attrNameLst>
                                          <p:attrName>ppt_x</p:attrName>
                                        </p:attrNameLst>
                                      </p:cBhvr>
                                      <p:tavLst>
                                        <p:tav tm="0">
                                          <p:val>
                                            <p:strVal val="#ppt_x-.2"/>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animEffect transition="in" filter="fade">
                                      <p:cBhvr>
                                        <p:cTn id="11" dur="500"/>
                                        <p:tgtEl>
                                          <p:spTgt spid="3"/>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p:cTn id="14" dur="1000" fill="hold"/>
                                        <p:tgtEl>
                                          <p:spTgt spid="4">
                                            <p:txEl>
                                              <p:pRg st="0" end="0"/>
                                            </p:txEl>
                                          </p:spTgt>
                                        </p:tgtEl>
                                        <p:attrNameLst>
                                          <p:attrName>ppt_w</p:attrName>
                                        </p:attrNameLst>
                                      </p:cBhvr>
                                      <p:tavLst>
                                        <p:tav tm="0">
                                          <p:val>
                                            <p:strVal val="#ppt_w*0.05"/>
                                          </p:val>
                                        </p:tav>
                                        <p:tav tm="100000">
                                          <p:val>
                                            <p:strVal val="#ppt_w"/>
                                          </p:val>
                                        </p:tav>
                                      </p:tavLst>
                                    </p:anim>
                                    <p:anim calcmode="lin" valueType="num">
                                      <p:cBhvr>
                                        <p:cTn id="15"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16"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7" dur="1000" fill="hold"/>
                                        <p:tgtEl>
                                          <p:spTgt spid="4">
                                            <p:txEl>
                                              <p:pRg st="0" end="0"/>
                                            </p:txEl>
                                          </p:spTgt>
                                        </p:tgtEl>
                                        <p:attrNameLst>
                                          <p:attrName>ppt_y</p:attrName>
                                        </p:attrNameLst>
                                      </p:cBhvr>
                                      <p:tavLst>
                                        <p:tav tm="0">
                                          <p:val>
                                            <p:strVal val="#ppt_y"/>
                                          </p:val>
                                        </p:tav>
                                        <p:tav tm="100000">
                                          <p:val>
                                            <p:strVal val="#ppt_y"/>
                                          </p:val>
                                        </p:tav>
                                      </p:tavLst>
                                    </p:anim>
                                    <p:animEffect transition="in" filter="fade">
                                      <p:cBhvr>
                                        <p:cTn id="18" dur="1000"/>
                                        <p:tgtEl>
                                          <p:spTgt spid="4">
                                            <p:txEl>
                                              <p:pRg st="0" end="0"/>
                                            </p:txEl>
                                          </p:spTgt>
                                        </p:tgtEl>
                                      </p:cBhvr>
                                    </p:animEffect>
                                  </p:childTnLst>
                                </p:cTn>
                              </p:par>
                              <p:par>
                                <p:cTn id="19" presetID="54" presetClass="entr" presetSubtype="0" accel="10000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 calcmode="lin" valueType="num">
                                      <p:cBhvr>
                                        <p:cTn id="21" dur="1000" fill="hold"/>
                                        <p:tgtEl>
                                          <p:spTgt spid="4">
                                            <p:txEl>
                                              <p:pRg st="1" end="1"/>
                                            </p:txEl>
                                          </p:spTgt>
                                        </p:tgtEl>
                                        <p:attrNameLst>
                                          <p:attrName>ppt_w</p:attrName>
                                        </p:attrNameLst>
                                      </p:cBhvr>
                                      <p:tavLst>
                                        <p:tav tm="0">
                                          <p:val>
                                            <p:strVal val="#ppt_w*0.05"/>
                                          </p:val>
                                        </p:tav>
                                        <p:tav tm="100000">
                                          <p:val>
                                            <p:strVal val="#ppt_w"/>
                                          </p:val>
                                        </p:tav>
                                      </p:tavLst>
                                    </p:anim>
                                    <p:anim calcmode="lin" valueType="num">
                                      <p:cBhvr>
                                        <p:cTn id="22"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23"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24" dur="1000" fill="hold"/>
                                        <p:tgtEl>
                                          <p:spTgt spid="4">
                                            <p:txEl>
                                              <p:pRg st="1" end="1"/>
                                            </p:txEl>
                                          </p:spTgt>
                                        </p:tgtEl>
                                        <p:attrNameLst>
                                          <p:attrName>ppt_y</p:attrName>
                                        </p:attrNameLst>
                                      </p:cBhvr>
                                      <p:tavLst>
                                        <p:tav tm="0">
                                          <p:val>
                                            <p:strVal val="#ppt_y"/>
                                          </p:val>
                                        </p:tav>
                                        <p:tav tm="100000">
                                          <p:val>
                                            <p:strVal val="#ppt_y"/>
                                          </p:val>
                                        </p:tav>
                                      </p:tavLst>
                                    </p:anim>
                                    <p:animEffect transition="in" filter="fade">
                                      <p:cBhvr>
                                        <p:cTn id="25"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PCD.jpg"/>
          <p:cNvPicPr>
            <a:picLocks noChangeAspect="1"/>
          </p:cNvPicPr>
          <p:nvPr/>
        </p:nvPicPr>
        <p:blipFill>
          <a:blip r:embed="rId2" cstate="print"/>
          <a:stretch>
            <a:fillRect/>
          </a:stretch>
        </p:blipFill>
        <p:spPr>
          <a:xfrm>
            <a:off x="4742" y="0"/>
            <a:ext cx="9134515" cy="6858000"/>
          </a:xfrm>
          <a:prstGeom prst="rect">
            <a:avLst/>
          </a:prstGeom>
        </p:spPr>
      </p:pic>
      <p:sp>
        <p:nvSpPr>
          <p:cNvPr id="4" name="3 Marcador de contenido"/>
          <p:cNvSpPr>
            <a:spLocks noGrp="1"/>
          </p:cNvSpPr>
          <p:nvPr>
            <p:ph idx="1"/>
          </p:nvPr>
        </p:nvSpPr>
        <p:spPr>
          <a:xfrm>
            <a:off x="457200" y="764704"/>
            <a:ext cx="8229600" cy="5361459"/>
          </a:xfrm>
        </p:spPr>
        <p:txBody>
          <a:bodyPr>
            <a:normAutofit fontScale="85000" lnSpcReduction="10000"/>
          </a:bodyPr>
          <a:lstStyle/>
          <a:p>
            <a:pPr algn="just"/>
            <a:r>
              <a:rPr lang="es-EC" dirty="0">
                <a:solidFill>
                  <a:schemeClr val="bg1"/>
                </a:solidFill>
              </a:rPr>
              <a:t>Es un importante contenido del reglamento la referencia a la escala jerárquica de las normas. Esto resulta especialmente importante en la determinación de la competencia. </a:t>
            </a:r>
            <a:r>
              <a:rPr lang="es-EC" cap="small" dirty="0" err="1">
                <a:solidFill>
                  <a:schemeClr val="bg1"/>
                </a:solidFill>
              </a:rPr>
              <a:t>Dromi</a:t>
            </a:r>
            <a:r>
              <a:rPr lang="es-EC" dirty="0">
                <a:solidFill>
                  <a:schemeClr val="bg1"/>
                </a:solidFill>
              </a:rPr>
              <a:t> afirma que "[e]l reglamento es fuente de competencia, jerárquicamente subordinado a la Constitución, a los tratados y a la ley, y con </a:t>
            </a:r>
            <a:r>
              <a:rPr lang="es-EC" dirty="0" err="1">
                <a:solidFill>
                  <a:schemeClr val="bg1"/>
                </a:solidFill>
              </a:rPr>
              <a:t>supraordinación</a:t>
            </a:r>
            <a:r>
              <a:rPr lang="es-EC" dirty="0">
                <a:solidFill>
                  <a:schemeClr val="bg1"/>
                </a:solidFill>
              </a:rPr>
              <a:t> respecto de los actos administrativos". Para </a:t>
            </a:r>
            <a:r>
              <a:rPr lang="es-EC" cap="small" dirty="0" err="1">
                <a:solidFill>
                  <a:schemeClr val="bg1"/>
                </a:solidFill>
              </a:rPr>
              <a:t>Dromi</a:t>
            </a:r>
            <a:r>
              <a:rPr lang="es-EC" dirty="0">
                <a:solidFill>
                  <a:schemeClr val="bg1"/>
                </a:solidFill>
              </a:rPr>
              <a:t>, el ámbito material del reglamento es más extenso: "En ausencia de leyes es posible dictar normas reglamentarias. Esta zona común a la regulación legal o reglamentaria comprende principalmente lo concerniente a la organización administrativa interna".</a:t>
            </a:r>
            <a:endParaRPr lang="es-ES" dirty="0">
              <a:solidFill>
                <a:schemeClr val="bg1"/>
              </a:solidFill>
            </a:endParaRPr>
          </a:p>
          <a:p>
            <a:pPr algn="just"/>
            <a:r>
              <a:rPr lang="es-EC" cap="small" dirty="0" err="1">
                <a:solidFill>
                  <a:schemeClr val="bg1"/>
                </a:solidFill>
              </a:rPr>
              <a:t>Dromi</a:t>
            </a:r>
            <a:r>
              <a:rPr lang="es-EC" cap="small" dirty="0">
                <a:solidFill>
                  <a:schemeClr val="bg1"/>
                </a:solidFill>
              </a:rPr>
              <a:t>. </a:t>
            </a:r>
            <a:r>
              <a:rPr lang="es-EC" i="1" dirty="0">
                <a:solidFill>
                  <a:schemeClr val="bg1"/>
                </a:solidFill>
              </a:rPr>
              <a:t>Ob. cit.</a:t>
            </a:r>
            <a:r>
              <a:rPr lang="es-EC" dirty="0">
                <a:solidFill>
                  <a:schemeClr val="bg1"/>
                </a:solidFill>
              </a:rPr>
              <a:t> T. 1. p. </a:t>
            </a:r>
            <a:r>
              <a:rPr lang="es-EC" dirty="0" smtClean="0">
                <a:solidFill>
                  <a:schemeClr val="bg1"/>
                </a:solidFill>
              </a:rPr>
              <a:t>291.</a:t>
            </a:r>
            <a:r>
              <a:rPr lang="es-ES" dirty="0" smtClean="0">
                <a:solidFill>
                  <a:schemeClr val="bg1"/>
                </a:solidFill>
              </a:rPr>
              <a:t> </a:t>
            </a:r>
            <a:r>
              <a:rPr lang="es-ES" i="1" dirty="0" err="1" smtClean="0">
                <a:solidFill>
                  <a:schemeClr val="bg1"/>
                </a:solidFill>
              </a:rPr>
              <a:t>Ibíd</a:t>
            </a:r>
            <a:r>
              <a:rPr lang="es-EC" dirty="0">
                <a:solidFill>
                  <a:schemeClr val="bg1"/>
                </a:solidFill>
              </a:rPr>
              <a:t>.</a:t>
            </a:r>
            <a:endParaRPr lang="es-ES" dirty="0">
              <a:solidFill>
                <a:schemeClr val="bg1"/>
              </a:solidFill>
            </a:endParaRPr>
          </a:p>
          <a:p>
            <a:endParaRPr lang="es-ES"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05"/>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9"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0" dur="1000" fill="hold"/>
                                        <p:tgtEl>
                                          <p:spTgt spid="4">
                                            <p:txEl>
                                              <p:pRg st="0" end="0"/>
                                            </p:txEl>
                                          </p:spTgt>
                                        </p:tgtEl>
                                        <p:attrNameLst>
                                          <p:attrName>ppt_y</p:attrName>
                                        </p:attrNameLst>
                                      </p:cBhvr>
                                      <p:tavLst>
                                        <p:tav tm="0">
                                          <p:val>
                                            <p:strVal val="#ppt_y"/>
                                          </p:val>
                                        </p:tav>
                                        <p:tav tm="100000">
                                          <p:val>
                                            <p:strVal val="#ppt_y"/>
                                          </p:val>
                                        </p:tav>
                                      </p:tavLst>
                                    </p:anim>
                                    <p:animEffect transition="in" filter="fade">
                                      <p:cBhvr>
                                        <p:cTn id="11" dur="1000"/>
                                        <p:tgtEl>
                                          <p:spTgt spid="4">
                                            <p:txEl>
                                              <p:pRg st="0" end="0"/>
                                            </p:txEl>
                                          </p:spTgt>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1000" fill="hold"/>
                                        <p:tgtEl>
                                          <p:spTgt spid="4">
                                            <p:txEl>
                                              <p:pRg st="1" end="1"/>
                                            </p:txEl>
                                          </p:spTgt>
                                        </p:tgtEl>
                                        <p:attrNameLst>
                                          <p:attrName>ppt_w</p:attrName>
                                        </p:attrNameLst>
                                      </p:cBhvr>
                                      <p:tavLst>
                                        <p:tav tm="0">
                                          <p:val>
                                            <p:strVal val="#ppt_w*0.05"/>
                                          </p:val>
                                        </p:tav>
                                        <p:tav tm="100000">
                                          <p:val>
                                            <p:strVal val="#ppt_w"/>
                                          </p:val>
                                        </p:tav>
                                      </p:tavLst>
                                    </p:anim>
                                    <p:anim calcmode="lin" valueType="num">
                                      <p:cBhvr>
                                        <p:cTn id="15"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16"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17" dur="1000" fill="hold"/>
                                        <p:tgtEl>
                                          <p:spTgt spid="4">
                                            <p:txEl>
                                              <p:pRg st="1" end="1"/>
                                            </p:txEl>
                                          </p:spTgt>
                                        </p:tgtEl>
                                        <p:attrNameLst>
                                          <p:attrName>ppt_y</p:attrName>
                                        </p:attrNameLst>
                                      </p:cBhvr>
                                      <p:tavLst>
                                        <p:tav tm="0">
                                          <p:val>
                                            <p:strVal val="#ppt_y"/>
                                          </p:val>
                                        </p:tav>
                                        <p:tav tm="100000">
                                          <p:val>
                                            <p:strVal val="#ppt_y"/>
                                          </p:val>
                                        </p:tav>
                                      </p:tavLst>
                                    </p:anim>
                                    <p:animEffect transition="in" filter="fade">
                                      <p:cBhvr>
                                        <p:cTn id="18"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PCD.jpg"/>
          <p:cNvPicPr>
            <a:picLocks noChangeAspect="1"/>
          </p:cNvPicPr>
          <p:nvPr/>
        </p:nvPicPr>
        <p:blipFill>
          <a:blip r:embed="rId2" cstate="print"/>
          <a:stretch>
            <a:fillRect/>
          </a:stretch>
        </p:blipFill>
        <p:spPr>
          <a:xfrm>
            <a:off x="4742" y="0"/>
            <a:ext cx="9134515" cy="6858000"/>
          </a:xfrm>
          <a:prstGeom prst="rect">
            <a:avLst/>
          </a:prstGeom>
        </p:spPr>
      </p:pic>
      <p:sp>
        <p:nvSpPr>
          <p:cNvPr id="4" name="3 Marcador de contenido"/>
          <p:cNvSpPr>
            <a:spLocks noGrp="1"/>
          </p:cNvSpPr>
          <p:nvPr>
            <p:ph idx="1"/>
          </p:nvPr>
        </p:nvSpPr>
        <p:spPr>
          <a:xfrm>
            <a:off x="457200" y="620688"/>
            <a:ext cx="8229600" cy="5505475"/>
          </a:xfrm>
        </p:spPr>
        <p:txBody>
          <a:bodyPr>
            <a:normAutofit fontScale="85000" lnSpcReduction="10000"/>
          </a:bodyPr>
          <a:lstStyle/>
          <a:p>
            <a:pPr algn="just"/>
            <a:r>
              <a:rPr lang="es-EC" dirty="0">
                <a:solidFill>
                  <a:schemeClr val="bg1"/>
                </a:solidFill>
              </a:rPr>
              <a:t>No obstante todo lo dicho en líneas anteriores, se puede coincidir con </a:t>
            </a:r>
            <a:r>
              <a:rPr lang="es-EC" cap="small" dirty="0" err="1">
                <a:solidFill>
                  <a:schemeClr val="bg1"/>
                </a:solidFill>
              </a:rPr>
              <a:t>Vedel</a:t>
            </a:r>
            <a:r>
              <a:rPr lang="es-EC" dirty="0">
                <a:solidFill>
                  <a:schemeClr val="bg1"/>
                </a:solidFill>
              </a:rPr>
              <a:t> en que las distinciones entre ley y reglamento son más importantes que las similitudes. Así, el reglamento no puede alterar la ley, puede ser anulado por el juez por exceso de poder, puede ser objeto de excepciones de ilegalidad; y podría obligar a la administración a reparaciones. </a:t>
            </a:r>
            <a:endParaRPr lang="es-EC" dirty="0" smtClean="0">
              <a:solidFill>
                <a:schemeClr val="bg1"/>
              </a:solidFill>
            </a:endParaRPr>
          </a:p>
          <a:p>
            <a:pPr algn="just"/>
            <a:r>
              <a:rPr lang="es-EC" dirty="0" smtClean="0">
                <a:solidFill>
                  <a:schemeClr val="bg1"/>
                </a:solidFill>
              </a:rPr>
              <a:t>"</a:t>
            </a:r>
            <a:r>
              <a:rPr lang="es-EC" dirty="0">
                <a:solidFill>
                  <a:schemeClr val="bg1"/>
                </a:solidFill>
              </a:rPr>
              <a:t>En realidad —concluye el decano </a:t>
            </a:r>
            <a:r>
              <a:rPr lang="es-EC" cap="small" dirty="0" err="1">
                <a:solidFill>
                  <a:schemeClr val="bg1"/>
                </a:solidFill>
              </a:rPr>
              <a:t>Vedel</a:t>
            </a:r>
            <a:r>
              <a:rPr lang="es-EC" dirty="0">
                <a:solidFill>
                  <a:schemeClr val="bg1"/>
                </a:solidFill>
              </a:rPr>
              <a:t> sobre el tema— el reglamento tiene un régimen jurídico más próximo al de las decisiones no reglamentarias que el de la ley. El acto reglamentario no es más que una variedad del acto administrativo".</a:t>
            </a:r>
            <a:endParaRPr lang="es-ES" dirty="0">
              <a:solidFill>
                <a:schemeClr val="bg1"/>
              </a:solidFill>
            </a:endParaRPr>
          </a:p>
          <a:p>
            <a:pPr algn="just"/>
            <a:r>
              <a:rPr lang="es-EC" cap="small" dirty="0" err="1">
                <a:solidFill>
                  <a:schemeClr val="bg1"/>
                </a:solidFill>
              </a:rPr>
              <a:t>Vedel</a:t>
            </a:r>
            <a:r>
              <a:rPr lang="es-EC" cap="small" dirty="0">
                <a:solidFill>
                  <a:schemeClr val="bg1"/>
                </a:solidFill>
              </a:rPr>
              <a:t> </a:t>
            </a:r>
            <a:r>
              <a:rPr lang="es-EC" dirty="0">
                <a:solidFill>
                  <a:schemeClr val="bg1"/>
                </a:solidFill>
              </a:rPr>
              <a:t>y </a:t>
            </a:r>
            <a:r>
              <a:rPr lang="es-EC" cap="small" dirty="0" err="1">
                <a:solidFill>
                  <a:schemeClr val="bg1"/>
                </a:solidFill>
              </a:rPr>
              <a:t>Delvolvé</a:t>
            </a:r>
            <a:r>
              <a:rPr lang="es-EC" cap="small" dirty="0">
                <a:solidFill>
                  <a:schemeClr val="bg1"/>
                </a:solidFill>
              </a:rPr>
              <a:t>.</a:t>
            </a:r>
            <a:r>
              <a:rPr lang="es-EC" dirty="0">
                <a:solidFill>
                  <a:schemeClr val="bg1"/>
                </a:solidFill>
              </a:rPr>
              <a:t> </a:t>
            </a:r>
            <a:r>
              <a:rPr lang="es-EC" i="1" dirty="0">
                <a:solidFill>
                  <a:schemeClr val="bg1"/>
                </a:solidFill>
              </a:rPr>
              <a:t>Ob. cit. </a:t>
            </a:r>
            <a:r>
              <a:rPr lang="es-EC" dirty="0">
                <a:solidFill>
                  <a:schemeClr val="bg1"/>
                </a:solidFill>
              </a:rPr>
              <a:t>T. 1. p.  </a:t>
            </a:r>
            <a:r>
              <a:rPr lang="es-EC" dirty="0" smtClean="0">
                <a:solidFill>
                  <a:schemeClr val="bg1"/>
                </a:solidFill>
              </a:rPr>
              <a:t>271.Ibíd</a:t>
            </a:r>
            <a:r>
              <a:rPr lang="es-EC" dirty="0">
                <a:solidFill>
                  <a:schemeClr val="bg1"/>
                </a:solidFill>
              </a:rPr>
              <a:t>.</a:t>
            </a:r>
            <a:endParaRPr lang="es-ES" dirty="0">
              <a:solidFill>
                <a:schemeClr val="bg1"/>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05"/>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9"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0" dur="1000" fill="hold"/>
                                        <p:tgtEl>
                                          <p:spTgt spid="4">
                                            <p:txEl>
                                              <p:pRg st="0" end="0"/>
                                            </p:txEl>
                                          </p:spTgt>
                                        </p:tgtEl>
                                        <p:attrNameLst>
                                          <p:attrName>ppt_y</p:attrName>
                                        </p:attrNameLst>
                                      </p:cBhvr>
                                      <p:tavLst>
                                        <p:tav tm="0">
                                          <p:val>
                                            <p:strVal val="#ppt_y"/>
                                          </p:val>
                                        </p:tav>
                                        <p:tav tm="100000">
                                          <p:val>
                                            <p:strVal val="#ppt_y"/>
                                          </p:val>
                                        </p:tav>
                                      </p:tavLst>
                                    </p:anim>
                                    <p:animEffect transition="in" filter="fade">
                                      <p:cBhvr>
                                        <p:cTn id="11" dur="1000"/>
                                        <p:tgtEl>
                                          <p:spTgt spid="4">
                                            <p:txEl>
                                              <p:pRg st="0" end="0"/>
                                            </p:txEl>
                                          </p:spTgt>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1000" fill="hold"/>
                                        <p:tgtEl>
                                          <p:spTgt spid="4">
                                            <p:txEl>
                                              <p:pRg st="1" end="1"/>
                                            </p:txEl>
                                          </p:spTgt>
                                        </p:tgtEl>
                                        <p:attrNameLst>
                                          <p:attrName>ppt_w</p:attrName>
                                        </p:attrNameLst>
                                      </p:cBhvr>
                                      <p:tavLst>
                                        <p:tav tm="0">
                                          <p:val>
                                            <p:strVal val="#ppt_w*0.05"/>
                                          </p:val>
                                        </p:tav>
                                        <p:tav tm="100000">
                                          <p:val>
                                            <p:strVal val="#ppt_w"/>
                                          </p:val>
                                        </p:tav>
                                      </p:tavLst>
                                    </p:anim>
                                    <p:anim calcmode="lin" valueType="num">
                                      <p:cBhvr>
                                        <p:cTn id="15"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16"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17" dur="1000" fill="hold"/>
                                        <p:tgtEl>
                                          <p:spTgt spid="4">
                                            <p:txEl>
                                              <p:pRg st="1" end="1"/>
                                            </p:txEl>
                                          </p:spTgt>
                                        </p:tgtEl>
                                        <p:attrNameLst>
                                          <p:attrName>ppt_y</p:attrName>
                                        </p:attrNameLst>
                                      </p:cBhvr>
                                      <p:tavLst>
                                        <p:tav tm="0">
                                          <p:val>
                                            <p:strVal val="#ppt_y"/>
                                          </p:val>
                                        </p:tav>
                                        <p:tav tm="100000">
                                          <p:val>
                                            <p:strVal val="#ppt_y"/>
                                          </p:val>
                                        </p:tav>
                                      </p:tavLst>
                                    </p:anim>
                                    <p:animEffect transition="in" filter="fade">
                                      <p:cBhvr>
                                        <p:cTn id="18" dur="1000"/>
                                        <p:tgtEl>
                                          <p:spTgt spid="4">
                                            <p:txEl>
                                              <p:pRg st="1" end="1"/>
                                            </p:txEl>
                                          </p:spTgt>
                                        </p:tgtEl>
                                      </p:cBhvr>
                                    </p:animEffect>
                                  </p:childTnLst>
                                </p:cTn>
                              </p:par>
                              <p:par>
                                <p:cTn id="19" presetID="54" presetClass="entr" presetSubtype="0" accel="100000" fill="hold" grpId="0" nodeType="with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p:cTn id="21" dur="1000" fill="hold"/>
                                        <p:tgtEl>
                                          <p:spTgt spid="4">
                                            <p:txEl>
                                              <p:pRg st="2" end="2"/>
                                            </p:txEl>
                                          </p:spTgt>
                                        </p:tgtEl>
                                        <p:attrNameLst>
                                          <p:attrName>ppt_w</p:attrName>
                                        </p:attrNameLst>
                                      </p:cBhvr>
                                      <p:tavLst>
                                        <p:tav tm="0">
                                          <p:val>
                                            <p:strVal val="#ppt_w*0.05"/>
                                          </p:val>
                                        </p:tav>
                                        <p:tav tm="100000">
                                          <p:val>
                                            <p:strVal val="#ppt_w"/>
                                          </p:val>
                                        </p:tav>
                                      </p:tavLst>
                                    </p:anim>
                                    <p:anim calcmode="lin" valueType="num">
                                      <p:cBhvr>
                                        <p:cTn id="22" dur="1000" fill="hold"/>
                                        <p:tgtEl>
                                          <p:spTgt spid="4">
                                            <p:txEl>
                                              <p:pRg st="2" end="2"/>
                                            </p:txEl>
                                          </p:spTgt>
                                        </p:tgtEl>
                                        <p:attrNameLst>
                                          <p:attrName>ppt_h</p:attrName>
                                        </p:attrNameLst>
                                      </p:cBhvr>
                                      <p:tavLst>
                                        <p:tav tm="0">
                                          <p:val>
                                            <p:strVal val="#ppt_h"/>
                                          </p:val>
                                        </p:tav>
                                        <p:tav tm="100000">
                                          <p:val>
                                            <p:strVal val="#ppt_h"/>
                                          </p:val>
                                        </p:tav>
                                      </p:tavLst>
                                    </p:anim>
                                    <p:anim calcmode="lin" valueType="num">
                                      <p:cBhvr>
                                        <p:cTn id="23" dur="1000" fill="hold"/>
                                        <p:tgtEl>
                                          <p:spTgt spid="4">
                                            <p:txEl>
                                              <p:pRg st="2" end="2"/>
                                            </p:txEl>
                                          </p:spTgt>
                                        </p:tgtEl>
                                        <p:attrNameLst>
                                          <p:attrName>ppt_x</p:attrName>
                                        </p:attrNameLst>
                                      </p:cBhvr>
                                      <p:tavLst>
                                        <p:tav tm="0">
                                          <p:val>
                                            <p:strVal val="#ppt_x-.2"/>
                                          </p:val>
                                        </p:tav>
                                        <p:tav tm="100000">
                                          <p:val>
                                            <p:strVal val="#ppt_x"/>
                                          </p:val>
                                        </p:tav>
                                      </p:tavLst>
                                    </p:anim>
                                    <p:anim calcmode="lin" valueType="num">
                                      <p:cBhvr>
                                        <p:cTn id="24" dur="1000" fill="hold"/>
                                        <p:tgtEl>
                                          <p:spTgt spid="4">
                                            <p:txEl>
                                              <p:pRg st="2" end="2"/>
                                            </p:txEl>
                                          </p:spTgt>
                                        </p:tgtEl>
                                        <p:attrNameLst>
                                          <p:attrName>ppt_y</p:attrName>
                                        </p:attrNameLst>
                                      </p:cBhvr>
                                      <p:tavLst>
                                        <p:tav tm="0">
                                          <p:val>
                                            <p:strVal val="#ppt_y"/>
                                          </p:val>
                                        </p:tav>
                                        <p:tav tm="100000">
                                          <p:val>
                                            <p:strVal val="#ppt_y"/>
                                          </p:val>
                                        </p:tav>
                                      </p:tavLst>
                                    </p:anim>
                                    <p:animEffect transition="in" filter="fade">
                                      <p:cBhvr>
                                        <p:cTn id="25"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PCD.jpg"/>
          <p:cNvPicPr>
            <a:picLocks noChangeAspect="1"/>
          </p:cNvPicPr>
          <p:nvPr/>
        </p:nvPicPr>
        <p:blipFill>
          <a:blip r:embed="rId2" cstate="print"/>
          <a:stretch>
            <a:fillRect/>
          </a:stretch>
        </p:blipFill>
        <p:spPr>
          <a:xfrm>
            <a:off x="4742" y="0"/>
            <a:ext cx="9134515" cy="6858000"/>
          </a:xfrm>
          <a:prstGeom prst="rect">
            <a:avLst/>
          </a:prstGeom>
        </p:spPr>
      </p:pic>
      <p:sp>
        <p:nvSpPr>
          <p:cNvPr id="3" name="2 Título"/>
          <p:cNvSpPr>
            <a:spLocks noGrp="1"/>
          </p:cNvSpPr>
          <p:nvPr>
            <p:ph type="title"/>
          </p:nvPr>
        </p:nvSpPr>
        <p:spPr/>
        <p:txBody>
          <a:bodyPr>
            <a:normAutofit fontScale="90000"/>
          </a:bodyPr>
          <a:lstStyle/>
          <a:p>
            <a:r>
              <a:rPr lang="es-ES" sz="4000" b="1" dirty="0">
                <a:solidFill>
                  <a:schemeClr val="bg1"/>
                </a:solidFill>
              </a:rPr>
              <a:t>DE LA COMPETENCIA ADMINISTRATIVA</a:t>
            </a:r>
            <a:r>
              <a:rPr lang="es-ES" b="1" dirty="0"/>
              <a:t/>
            </a:r>
            <a:br>
              <a:rPr lang="es-ES" b="1" dirty="0"/>
            </a:br>
            <a:endParaRPr lang="es-ES" dirty="0"/>
          </a:p>
        </p:txBody>
      </p:sp>
      <p:sp>
        <p:nvSpPr>
          <p:cNvPr id="4" name="3 Marcador de contenido"/>
          <p:cNvSpPr>
            <a:spLocks noGrp="1"/>
          </p:cNvSpPr>
          <p:nvPr>
            <p:ph idx="1"/>
          </p:nvPr>
        </p:nvSpPr>
        <p:spPr>
          <a:xfrm>
            <a:off x="457200" y="1052736"/>
            <a:ext cx="8229600" cy="5328592"/>
          </a:xfrm>
        </p:spPr>
        <p:txBody>
          <a:bodyPr>
            <a:normAutofit fontScale="70000" lnSpcReduction="20000"/>
          </a:bodyPr>
          <a:lstStyle/>
          <a:p>
            <a:r>
              <a:rPr lang="es-ES" dirty="0">
                <a:solidFill>
                  <a:schemeClr val="bg1"/>
                </a:solidFill>
              </a:rPr>
              <a:t>Art. 84.- DE LA COMPETENCIA.- La competencia administrativa es </a:t>
            </a:r>
            <a:r>
              <a:rPr lang="es-ES" dirty="0" smtClean="0">
                <a:solidFill>
                  <a:schemeClr val="bg1"/>
                </a:solidFill>
              </a:rPr>
              <a:t>la medida </a:t>
            </a:r>
            <a:r>
              <a:rPr lang="es-ES" dirty="0">
                <a:solidFill>
                  <a:schemeClr val="bg1"/>
                </a:solidFill>
              </a:rPr>
              <a:t>de la potestad que corresponde a cada órgano administrativo. </a:t>
            </a:r>
            <a:r>
              <a:rPr lang="es-ES" dirty="0" smtClean="0">
                <a:solidFill>
                  <a:schemeClr val="bg1"/>
                </a:solidFill>
              </a:rPr>
              <a:t>La competencia </a:t>
            </a:r>
            <a:r>
              <a:rPr lang="es-ES" dirty="0">
                <a:solidFill>
                  <a:schemeClr val="bg1"/>
                </a:solidFill>
              </a:rPr>
              <a:t>es irrenunciable y se ejercerá por los órganos que la </a:t>
            </a:r>
            <a:r>
              <a:rPr lang="es-ES" dirty="0" smtClean="0">
                <a:solidFill>
                  <a:schemeClr val="bg1"/>
                </a:solidFill>
              </a:rPr>
              <a:t>tengan</a:t>
            </a:r>
            <a:r>
              <a:rPr lang="es-ES" dirty="0">
                <a:solidFill>
                  <a:schemeClr val="bg1"/>
                </a:solidFill>
              </a:rPr>
              <a:t> </a:t>
            </a:r>
            <a:r>
              <a:rPr lang="es-ES" dirty="0" smtClean="0">
                <a:solidFill>
                  <a:schemeClr val="bg1"/>
                </a:solidFill>
              </a:rPr>
              <a:t>atribuida </a:t>
            </a:r>
            <a:r>
              <a:rPr lang="es-ES" dirty="0">
                <a:solidFill>
                  <a:schemeClr val="bg1"/>
                </a:solidFill>
              </a:rPr>
              <a:t>como propia, salvo los casos de delegación o avocación, cuando </a:t>
            </a:r>
            <a:r>
              <a:rPr lang="es-ES" dirty="0" smtClean="0">
                <a:solidFill>
                  <a:schemeClr val="bg1"/>
                </a:solidFill>
              </a:rPr>
              <a:t>se ejerzan </a:t>
            </a:r>
            <a:r>
              <a:rPr lang="es-ES" dirty="0">
                <a:solidFill>
                  <a:schemeClr val="bg1"/>
                </a:solidFill>
              </a:rPr>
              <a:t>en la forma prevista en este estatuto</a:t>
            </a:r>
            <a:r>
              <a:rPr lang="es-ES" dirty="0" smtClean="0">
                <a:solidFill>
                  <a:schemeClr val="bg1"/>
                </a:solidFill>
              </a:rPr>
              <a:t>.(ERJAFE)</a:t>
            </a:r>
          </a:p>
          <a:p>
            <a:endParaRPr lang="es-ES" dirty="0">
              <a:solidFill>
                <a:schemeClr val="bg1"/>
              </a:solidFill>
            </a:endParaRPr>
          </a:p>
          <a:p>
            <a:r>
              <a:rPr lang="es-ES" dirty="0">
                <a:solidFill>
                  <a:schemeClr val="bg1"/>
                </a:solidFill>
              </a:rPr>
              <a:t>Art. 85.- RAZONES DE LA COMPETENCIA.- La </a:t>
            </a:r>
            <a:r>
              <a:rPr lang="es-ES" dirty="0" smtClean="0">
                <a:solidFill>
                  <a:schemeClr val="bg1"/>
                </a:solidFill>
              </a:rPr>
              <a:t>competencia administrativa </a:t>
            </a:r>
            <a:r>
              <a:rPr lang="es-ES" dirty="0">
                <a:solidFill>
                  <a:schemeClr val="bg1"/>
                </a:solidFill>
              </a:rPr>
              <a:t>se mide en razón de:</a:t>
            </a:r>
          </a:p>
          <a:p>
            <a:r>
              <a:rPr lang="es-ES" dirty="0">
                <a:solidFill>
                  <a:schemeClr val="bg1"/>
                </a:solidFill>
              </a:rPr>
              <a:t>a) La materia que se le atribuye a cada órgano, y dentro de ella según </a:t>
            </a:r>
            <a:r>
              <a:rPr lang="es-ES" dirty="0" smtClean="0">
                <a:solidFill>
                  <a:schemeClr val="bg1"/>
                </a:solidFill>
              </a:rPr>
              <a:t>los diversos </a:t>
            </a:r>
            <a:r>
              <a:rPr lang="es-ES" dirty="0">
                <a:solidFill>
                  <a:schemeClr val="bg1"/>
                </a:solidFill>
              </a:rPr>
              <a:t>grados;</a:t>
            </a:r>
          </a:p>
          <a:p>
            <a:endParaRPr lang="es-ES" dirty="0" smtClean="0">
              <a:solidFill>
                <a:schemeClr val="bg1"/>
              </a:solidFill>
            </a:endParaRPr>
          </a:p>
          <a:p>
            <a:r>
              <a:rPr lang="es-ES" dirty="0" smtClean="0">
                <a:solidFill>
                  <a:schemeClr val="bg1"/>
                </a:solidFill>
              </a:rPr>
              <a:t>b</a:t>
            </a:r>
            <a:r>
              <a:rPr lang="es-ES" dirty="0">
                <a:solidFill>
                  <a:schemeClr val="bg1"/>
                </a:solidFill>
              </a:rPr>
              <a:t>) El territorio dentro del cual puede ejercerse legítimamente dicha</a:t>
            </a:r>
          </a:p>
          <a:p>
            <a:pPr>
              <a:buNone/>
            </a:pPr>
            <a:r>
              <a:rPr lang="es-ES" dirty="0" smtClean="0">
                <a:solidFill>
                  <a:schemeClr val="bg1"/>
                </a:solidFill>
              </a:rPr>
              <a:t>	competencia</a:t>
            </a:r>
            <a:r>
              <a:rPr lang="es-ES" dirty="0">
                <a:solidFill>
                  <a:schemeClr val="bg1"/>
                </a:solidFill>
              </a:rPr>
              <a:t>; y,</a:t>
            </a:r>
          </a:p>
          <a:p>
            <a:endParaRPr lang="es-ES" dirty="0" smtClean="0">
              <a:solidFill>
                <a:schemeClr val="bg1"/>
              </a:solidFill>
            </a:endParaRPr>
          </a:p>
          <a:p>
            <a:r>
              <a:rPr lang="es-ES" dirty="0" smtClean="0">
                <a:solidFill>
                  <a:schemeClr val="bg1"/>
                </a:solidFill>
              </a:rPr>
              <a:t>c</a:t>
            </a:r>
            <a:r>
              <a:rPr lang="es-ES" dirty="0">
                <a:solidFill>
                  <a:schemeClr val="bg1"/>
                </a:solidFill>
              </a:rPr>
              <a:t>) El tiempo durante el cual se puede ejercer válidamente dicha</a:t>
            </a:r>
          </a:p>
          <a:p>
            <a:pPr>
              <a:buNone/>
            </a:pPr>
            <a:r>
              <a:rPr lang="es-ES" dirty="0" smtClean="0">
                <a:solidFill>
                  <a:schemeClr val="bg1"/>
                </a:solidFill>
              </a:rPr>
              <a:t>	competencia.(ERJAFE)</a:t>
            </a:r>
            <a:endParaRPr lang="es-ES" dirty="0">
              <a:solidFill>
                <a:schemeClr val="bg1"/>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05"/>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 calcmode="lin" valueType="num">
                                      <p:cBhvr>
                                        <p:cTn id="9" dur="500" fill="hold"/>
                                        <p:tgtEl>
                                          <p:spTgt spid="3"/>
                                        </p:tgtEl>
                                        <p:attrNameLst>
                                          <p:attrName>ppt_x</p:attrName>
                                        </p:attrNameLst>
                                      </p:cBhvr>
                                      <p:tavLst>
                                        <p:tav tm="0">
                                          <p:val>
                                            <p:strVal val="#ppt_x-.2"/>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animEffect transition="in" filter="fade">
                                      <p:cBhvr>
                                        <p:cTn id="11" dur="500"/>
                                        <p:tgtEl>
                                          <p:spTgt spid="3"/>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p:cTn id="14" dur="1000" fill="hold"/>
                                        <p:tgtEl>
                                          <p:spTgt spid="4">
                                            <p:txEl>
                                              <p:pRg st="0" end="0"/>
                                            </p:txEl>
                                          </p:spTgt>
                                        </p:tgtEl>
                                        <p:attrNameLst>
                                          <p:attrName>ppt_w</p:attrName>
                                        </p:attrNameLst>
                                      </p:cBhvr>
                                      <p:tavLst>
                                        <p:tav tm="0">
                                          <p:val>
                                            <p:strVal val="#ppt_w*0.05"/>
                                          </p:val>
                                        </p:tav>
                                        <p:tav tm="100000">
                                          <p:val>
                                            <p:strVal val="#ppt_w"/>
                                          </p:val>
                                        </p:tav>
                                      </p:tavLst>
                                    </p:anim>
                                    <p:anim calcmode="lin" valueType="num">
                                      <p:cBhvr>
                                        <p:cTn id="15"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16"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7" dur="1000" fill="hold"/>
                                        <p:tgtEl>
                                          <p:spTgt spid="4">
                                            <p:txEl>
                                              <p:pRg st="0" end="0"/>
                                            </p:txEl>
                                          </p:spTgt>
                                        </p:tgtEl>
                                        <p:attrNameLst>
                                          <p:attrName>ppt_y</p:attrName>
                                        </p:attrNameLst>
                                      </p:cBhvr>
                                      <p:tavLst>
                                        <p:tav tm="0">
                                          <p:val>
                                            <p:strVal val="#ppt_y"/>
                                          </p:val>
                                        </p:tav>
                                        <p:tav tm="100000">
                                          <p:val>
                                            <p:strVal val="#ppt_y"/>
                                          </p:val>
                                        </p:tav>
                                      </p:tavLst>
                                    </p:anim>
                                    <p:animEffect transition="in" filter="fade">
                                      <p:cBhvr>
                                        <p:cTn id="18" dur="1000"/>
                                        <p:tgtEl>
                                          <p:spTgt spid="4">
                                            <p:txEl>
                                              <p:pRg st="0" end="0"/>
                                            </p:txEl>
                                          </p:spTgt>
                                        </p:tgtEl>
                                      </p:cBhvr>
                                    </p:animEffect>
                                  </p:childTnLst>
                                </p:cTn>
                              </p:par>
                              <p:par>
                                <p:cTn id="19" presetID="54" presetClass="entr" presetSubtype="0" accel="100000" fill="hold" grpId="0" nodeType="with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p:cTn id="21" dur="1000" fill="hold"/>
                                        <p:tgtEl>
                                          <p:spTgt spid="4">
                                            <p:txEl>
                                              <p:pRg st="2" end="2"/>
                                            </p:txEl>
                                          </p:spTgt>
                                        </p:tgtEl>
                                        <p:attrNameLst>
                                          <p:attrName>ppt_w</p:attrName>
                                        </p:attrNameLst>
                                      </p:cBhvr>
                                      <p:tavLst>
                                        <p:tav tm="0">
                                          <p:val>
                                            <p:strVal val="#ppt_w*0.05"/>
                                          </p:val>
                                        </p:tav>
                                        <p:tav tm="100000">
                                          <p:val>
                                            <p:strVal val="#ppt_w"/>
                                          </p:val>
                                        </p:tav>
                                      </p:tavLst>
                                    </p:anim>
                                    <p:anim calcmode="lin" valueType="num">
                                      <p:cBhvr>
                                        <p:cTn id="22" dur="1000" fill="hold"/>
                                        <p:tgtEl>
                                          <p:spTgt spid="4">
                                            <p:txEl>
                                              <p:pRg st="2" end="2"/>
                                            </p:txEl>
                                          </p:spTgt>
                                        </p:tgtEl>
                                        <p:attrNameLst>
                                          <p:attrName>ppt_h</p:attrName>
                                        </p:attrNameLst>
                                      </p:cBhvr>
                                      <p:tavLst>
                                        <p:tav tm="0">
                                          <p:val>
                                            <p:strVal val="#ppt_h"/>
                                          </p:val>
                                        </p:tav>
                                        <p:tav tm="100000">
                                          <p:val>
                                            <p:strVal val="#ppt_h"/>
                                          </p:val>
                                        </p:tav>
                                      </p:tavLst>
                                    </p:anim>
                                    <p:anim calcmode="lin" valueType="num">
                                      <p:cBhvr>
                                        <p:cTn id="23" dur="1000" fill="hold"/>
                                        <p:tgtEl>
                                          <p:spTgt spid="4">
                                            <p:txEl>
                                              <p:pRg st="2" end="2"/>
                                            </p:txEl>
                                          </p:spTgt>
                                        </p:tgtEl>
                                        <p:attrNameLst>
                                          <p:attrName>ppt_x</p:attrName>
                                        </p:attrNameLst>
                                      </p:cBhvr>
                                      <p:tavLst>
                                        <p:tav tm="0">
                                          <p:val>
                                            <p:strVal val="#ppt_x-.2"/>
                                          </p:val>
                                        </p:tav>
                                        <p:tav tm="100000">
                                          <p:val>
                                            <p:strVal val="#ppt_x"/>
                                          </p:val>
                                        </p:tav>
                                      </p:tavLst>
                                    </p:anim>
                                    <p:anim calcmode="lin" valueType="num">
                                      <p:cBhvr>
                                        <p:cTn id="24" dur="1000" fill="hold"/>
                                        <p:tgtEl>
                                          <p:spTgt spid="4">
                                            <p:txEl>
                                              <p:pRg st="2" end="2"/>
                                            </p:txEl>
                                          </p:spTgt>
                                        </p:tgtEl>
                                        <p:attrNameLst>
                                          <p:attrName>ppt_y</p:attrName>
                                        </p:attrNameLst>
                                      </p:cBhvr>
                                      <p:tavLst>
                                        <p:tav tm="0">
                                          <p:val>
                                            <p:strVal val="#ppt_y"/>
                                          </p:val>
                                        </p:tav>
                                        <p:tav tm="100000">
                                          <p:val>
                                            <p:strVal val="#ppt_y"/>
                                          </p:val>
                                        </p:tav>
                                      </p:tavLst>
                                    </p:anim>
                                    <p:animEffect transition="in" filter="fade">
                                      <p:cBhvr>
                                        <p:cTn id="25" dur="1000"/>
                                        <p:tgtEl>
                                          <p:spTgt spid="4">
                                            <p:txEl>
                                              <p:pRg st="2" end="2"/>
                                            </p:txEl>
                                          </p:spTgt>
                                        </p:tgtEl>
                                      </p:cBhvr>
                                    </p:animEffect>
                                  </p:childTnLst>
                                </p:cTn>
                              </p:par>
                              <p:par>
                                <p:cTn id="26" presetID="54" presetClass="entr" presetSubtype="0" accel="100000" fill="hold" grpId="0" nodeType="with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 calcmode="lin" valueType="num">
                                      <p:cBhvr>
                                        <p:cTn id="28" dur="1000" fill="hold"/>
                                        <p:tgtEl>
                                          <p:spTgt spid="4">
                                            <p:txEl>
                                              <p:pRg st="3" end="3"/>
                                            </p:txEl>
                                          </p:spTgt>
                                        </p:tgtEl>
                                        <p:attrNameLst>
                                          <p:attrName>ppt_w</p:attrName>
                                        </p:attrNameLst>
                                      </p:cBhvr>
                                      <p:tavLst>
                                        <p:tav tm="0">
                                          <p:val>
                                            <p:strVal val="#ppt_w*0.05"/>
                                          </p:val>
                                        </p:tav>
                                        <p:tav tm="100000">
                                          <p:val>
                                            <p:strVal val="#ppt_w"/>
                                          </p:val>
                                        </p:tav>
                                      </p:tavLst>
                                    </p:anim>
                                    <p:anim calcmode="lin" valueType="num">
                                      <p:cBhvr>
                                        <p:cTn id="29" dur="1000" fill="hold"/>
                                        <p:tgtEl>
                                          <p:spTgt spid="4">
                                            <p:txEl>
                                              <p:pRg st="3" end="3"/>
                                            </p:txEl>
                                          </p:spTgt>
                                        </p:tgtEl>
                                        <p:attrNameLst>
                                          <p:attrName>ppt_h</p:attrName>
                                        </p:attrNameLst>
                                      </p:cBhvr>
                                      <p:tavLst>
                                        <p:tav tm="0">
                                          <p:val>
                                            <p:strVal val="#ppt_h"/>
                                          </p:val>
                                        </p:tav>
                                        <p:tav tm="100000">
                                          <p:val>
                                            <p:strVal val="#ppt_h"/>
                                          </p:val>
                                        </p:tav>
                                      </p:tavLst>
                                    </p:anim>
                                    <p:anim calcmode="lin" valueType="num">
                                      <p:cBhvr>
                                        <p:cTn id="30" dur="1000" fill="hold"/>
                                        <p:tgtEl>
                                          <p:spTgt spid="4">
                                            <p:txEl>
                                              <p:pRg st="3" end="3"/>
                                            </p:txEl>
                                          </p:spTgt>
                                        </p:tgtEl>
                                        <p:attrNameLst>
                                          <p:attrName>ppt_x</p:attrName>
                                        </p:attrNameLst>
                                      </p:cBhvr>
                                      <p:tavLst>
                                        <p:tav tm="0">
                                          <p:val>
                                            <p:strVal val="#ppt_x-.2"/>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
                                          </p:val>
                                        </p:tav>
                                        <p:tav tm="100000">
                                          <p:val>
                                            <p:strVal val="#ppt_y"/>
                                          </p:val>
                                        </p:tav>
                                      </p:tavLst>
                                    </p:anim>
                                    <p:animEffect transition="in" filter="fade">
                                      <p:cBhvr>
                                        <p:cTn id="32" dur="1000"/>
                                        <p:tgtEl>
                                          <p:spTgt spid="4">
                                            <p:txEl>
                                              <p:pRg st="3" end="3"/>
                                            </p:txEl>
                                          </p:spTgt>
                                        </p:tgtEl>
                                      </p:cBhvr>
                                    </p:animEffect>
                                  </p:childTnLst>
                                </p:cTn>
                              </p:par>
                              <p:par>
                                <p:cTn id="33" presetID="54" presetClass="entr" presetSubtype="0" accel="100000" fill="hold" grpId="0" nodeType="with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 calcmode="lin" valueType="num">
                                      <p:cBhvr>
                                        <p:cTn id="35" dur="1000" fill="hold"/>
                                        <p:tgtEl>
                                          <p:spTgt spid="4">
                                            <p:txEl>
                                              <p:pRg st="5" end="5"/>
                                            </p:txEl>
                                          </p:spTgt>
                                        </p:tgtEl>
                                        <p:attrNameLst>
                                          <p:attrName>ppt_w</p:attrName>
                                        </p:attrNameLst>
                                      </p:cBhvr>
                                      <p:tavLst>
                                        <p:tav tm="0">
                                          <p:val>
                                            <p:strVal val="#ppt_w*0.05"/>
                                          </p:val>
                                        </p:tav>
                                        <p:tav tm="100000">
                                          <p:val>
                                            <p:strVal val="#ppt_w"/>
                                          </p:val>
                                        </p:tav>
                                      </p:tavLst>
                                    </p:anim>
                                    <p:anim calcmode="lin" valueType="num">
                                      <p:cBhvr>
                                        <p:cTn id="36" dur="1000" fill="hold"/>
                                        <p:tgtEl>
                                          <p:spTgt spid="4">
                                            <p:txEl>
                                              <p:pRg st="5" end="5"/>
                                            </p:txEl>
                                          </p:spTgt>
                                        </p:tgtEl>
                                        <p:attrNameLst>
                                          <p:attrName>ppt_h</p:attrName>
                                        </p:attrNameLst>
                                      </p:cBhvr>
                                      <p:tavLst>
                                        <p:tav tm="0">
                                          <p:val>
                                            <p:strVal val="#ppt_h"/>
                                          </p:val>
                                        </p:tav>
                                        <p:tav tm="100000">
                                          <p:val>
                                            <p:strVal val="#ppt_h"/>
                                          </p:val>
                                        </p:tav>
                                      </p:tavLst>
                                    </p:anim>
                                    <p:anim calcmode="lin" valueType="num">
                                      <p:cBhvr>
                                        <p:cTn id="37" dur="1000" fill="hold"/>
                                        <p:tgtEl>
                                          <p:spTgt spid="4">
                                            <p:txEl>
                                              <p:pRg st="5" end="5"/>
                                            </p:txEl>
                                          </p:spTgt>
                                        </p:tgtEl>
                                        <p:attrNameLst>
                                          <p:attrName>ppt_x</p:attrName>
                                        </p:attrNameLst>
                                      </p:cBhvr>
                                      <p:tavLst>
                                        <p:tav tm="0">
                                          <p:val>
                                            <p:strVal val="#ppt_x-.2"/>
                                          </p:val>
                                        </p:tav>
                                        <p:tav tm="100000">
                                          <p:val>
                                            <p:strVal val="#ppt_x"/>
                                          </p:val>
                                        </p:tav>
                                      </p:tavLst>
                                    </p:anim>
                                    <p:anim calcmode="lin" valueType="num">
                                      <p:cBhvr>
                                        <p:cTn id="38" dur="1000" fill="hold"/>
                                        <p:tgtEl>
                                          <p:spTgt spid="4">
                                            <p:txEl>
                                              <p:pRg st="5" end="5"/>
                                            </p:txEl>
                                          </p:spTgt>
                                        </p:tgtEl>
                                        <p:attrNameLst>
                                          <p:attrName>ppt_y</p:attrName>
                                        </p:attrNameLst>
                                      </p:cBhvr>
                                      <p:tavLst>
                                        <p:tav tm="0">
                                          <p:val>
                                            <p:strVal val="#ppt_y"/>
                                          </p:val>
                                        </p:tav>
                                        <p:tav tm="100000">
                                          <p:val>
                                            <p:strVal val="#ppt_y"/>
                                          </p:val>
                                        </p:tav>
                                      </p:tavLst>
                                    </p:anim>
                                    <p:animEffect transition="in" filter="fade">
                                      <p:cBhvr>
                                        <p:cTn id="39" dur="1000"/>
                                        <p:tgtEl>
                                          <p:spTgt spid="4">
                                            <p:txEl>
                                              <p:pRg st="5" end="5"/>
                                            </p:txEl>
                                          </p:spTgt>
                                        </p:tgtEl>
                                      </p:cBhvr>
                                    </p:animEffect>
                                  </p:childTnLst>
                                </p:cTn>
                              </p:par>
                              <p:par>
                                <p:cTn id="40" presetID="54" presetClass="entr" presetSubtype="0" accel="100000" fill="hold" grpId="0" nodeType="with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 calcmode="lin" valueType="num">
                                      <p:cBhvr>
                                        <p:cTn id="42" dur="1000" fill="hold"/>
                                        <p:tgtEl>
                                          <p:spTgt spid="4">
                                            <p:txEl>
                                              <p:pRg st="6" end="6"/>
                                            </p:txEl>
                                          </p:spTgt>
                                        </p:tgtEl>
                                        <p:attrNameLst>
                                          <p:attrName>ppt_w</p:attrName>
                                        </p:attrNameLst>
                                      </p:cBhvr>
                                      <p:tavLst>
                                        <p:tav tm="0">
                                          <p:val>
                                            <p:strVal val="#ppt_w*0.05"/>
                                          </p:val>
                                        </p:tav>
                                        <p:tav tm="100000">
                                          <p:val>
                                            <p:strVal val="#ppt_w"/>
                                          </p:val>
                                        </p:tav>
                                      </p:tavLst>
                                    </p:anim>
                                    <p:anim calcmode="lin" valueType="num">
                                      <p:cBhvr>
                                        <p:cTn id="43" dur="1000" fill="hold"/>
                                        <p:tgtEl>
                                          <p:spTgt spid="4">
                                            <p:txEl>
                                              <p:pRg st="6" end="6"/>
                                            </p:txEl>
                                          </p:spTgt>
                                        </p:tgtEl>
                                        <p:attrNameLst>
                                          <p:attrName>ppt_h</p:attrName>
                                        </p:attrNameLst>
                                      </p:cBhvr>
                                      <p:tavLst>
                                        <p:tav tm="0">
                                          <p:val>
                                            <p:strVal val="#ppt_h"/>
                                          </p:val>
                                        </p:tav>
                                        <p:tav tm="100000">
                                          <p:val>
                                            <p:strVal val="#ppt_h"/>
                                          </p:val>
                                        </p:tav>
                                      </p:tavLst>
                                    </p:anim>
                                    <p:anim calcmode="lin" valueType="num">
                                      <p:cBhvr>
                                        <p:cTn id="44" dur="1000" fill="hold"/>
                                        <p:tgtEl>
                                          <p:spTgt spid="4">
                                            <p:txEl>
                                              <p:pRg st="6" end="6"/>
                                            </p:txEl>
                                          </p:spTgt>
                                        </p:tgtEl>
                                        <p:attrNameLst>
                                          <p:attrName>ppt_x</p:attrName>
                                        </p:attrNameLst>
                                      </p:cBhvr>
                                      <p:tavLst>
                                        <p:tav tm="0">
                                          <p:val>
                                            <p:strVal val="#ppt_x-.2"/>
                                          </p:val>
                                        </p:tav>
                                        <p:tav tm="100000">
                                          <p:val>
                                            <p:strVal val="#ppt_x"/>
                                          </p:val>
                                        </p:tav>
                                      </p:tavLst>
                                    </p:anim>
                                    <p:anim calcmode="lin" valueType="num">
                                      <p:cBhvr>
                                        <p:cTn id="45" dur="1000" fill="hold"/>
                                        <p:tgtEl>
                                          <p:spTgt spid="4">
                                            <p:txEl>
                                              <p:pRg st="6" end="6"/>
                                            </p:txEl>
                                          </p:spTgt>
                                        </p:tgtEl>
                                        <p:attrNameLst>
                                          <p:attrName>ppt_y</p:attrName>
                                        </p:attrNameLst>
                                      </p:cBhvr>
                                      <p:tavLst>
                                        <p:tav tm="0">
                                          <p:val>
                                            <p:strVal val="#ppt_y"/>
                                          </p:val>
                                        </p:tav>
                                        <p:tav tm="100000">
                                          <p:val>
                                            <p:strVal val="#ppt_y"/>
                                          </p:val>
                                        </p:tav>
                                      </p:tavLst>
                                    </p:anim>
                                    <p:animEffect transition="in" filter="fade">
                                      <p:cBhvr>
                                        <p:cTn id="46" dur="1000"/>
                                        <p:tgtEl>
                                          <p:spTgt spid="4">
                                            <p:txEl>
                                              <p:pRg st="6" end="6"/>
                                            </p:txEl>
                                          </p:spTgt>
                                        </p:tgtEl>
                                      </p:cBhvr>
                                    </p:animEffect>
                                  </p:childTnLst>
                                </p:cTn>
                              </p:par>
                              <p:par>
                                <p:cTn id="47" presetID="54" presetClass="entr" presetSubtype="0" accel="100000" fill="hold" grpId="0" nodeType="withEffect">
                                  <p:stCondLst>
                                    <p:cond delay="0"/>
                                  </p:stCondLst>
                                  <p:childTnLst>
                                    <p:set>
                                      <p:cBhvr>
                                        <p:cTn id="48" dur="1" fill="hold">
                                          <p:stCondLst>
                                            <p:cond delay="0"/>
                                          </p:stCondLst>
                                        </p:cTn>
                                        <p:tgtEl>
                                          <p:spTgt spid="4">
                                            <p:txEl>
                                              <p:pRg st="8" end="8"/>
                                            </p:txEl>
                                          </p:spTgt>
                                        </p:tgtEl>
                                        <p:attrNameLst>
                                          <p:attrName>style.visibility</p:attrName>
                                        </p:attrNameLst>
                                      </p:cBhvr>
                                      <p:to>
                                        <p:strVal val="visible"/>
                                      </p:to>
                                    </p:set>
                                    <p:anim calcmode="lin" valueType="num">
                                      <p:cBhvr>
                                        <p:cTn id="49" dur="1000" fill="hold"/>
                                        <p:tgtEl>
                                          <p:spTgt spid="4">
                                            <p:txEl>
                                              <p:pRg st="8" end="8"/>
                                            </p:txEl>
                                          </p:spTgt>
                                        </p:tgtEl>
                                        <p:attrNameLst>
                                          <p:attrName>ppt_w</p:attrName>
                                        </p:attrNameLst>
                                      </p:cBhvr>
                                      <p:tavLst>
                                        <p:tav tm="0">
                                          <p:val>
                                            <p:strVal val="#ppt_w*0.05"/>
                                          </p:val>
                                        </p:tav>
                                        <p:tav tm="100000">
                                          <p:val>
                                            <p:strVal val="#ppt_w"/>
                                          </p:val>
                                        </p:tav>
                                      </p:tavLst>
                                    </p:anim>
                                    <p:anim calcmode="lin" valueType="num">
                                      <p:cBhvr>
                                        <p:cTn id="50" dur="1000" fill="hold"/>
                                        <p:tgtEl>
                                          <p:spTgt spid="4">
                                            <p:txEl>
                                              <p:pRg st="8" end="8"/>
                                            </p:txEl>
                                          </p:spTgt>
                                        </p:tgtEl>
                                        <p:attrNameLst>
                                          <p:attrName>ppt_h</p:attrName>
                                        </p:attrNameLst>
                                      </p:cBhvr>
                                      <p:tavLst>
                                        <p:tav tm="0">
                                          <p:val>
                                            <p:strVal val="#ppt_h"/>
                                          </p:val>
                                        </p:tav>
                                        <p:tav tm="100000">
                                          <p:val>
                                            <p:strVal val="#ppt_h"/>
                                          </p:val>
                                        </p:tav>
                                      </p:tavLst>
                                    </p:anim>
                                    <p:anim calcmode="lin" valueType="num">
                                      <p:cBhvr>
                                        <p:cTn id="51" dur="1000" fill="hold"/>
                                        <p:tgtEl>
                                          <p:spTgt spid="4">
                                            <p:txEl>
                                              <p:pRg st="8" end="8"/>
                                            </p:txEl>
                                          </p:spTgt>
                                        </p:tgtEl>
                                        <p:attrNameLst>
                                          <p:attrName>ppt_x</p:attrName>
                                        </p:attrNameLst>
                                      </p:cBhvr>
                                      <p:tavLst>
                                        <p:tav tm="0">
                                          <p:val>
                                            <p:strVal val="#ppt_x-.2"/>
                                          </p:val>
                                        </p:tav>
                                        <p:tav tm="100000">
                                          <p:val>
                                            <p:strVal val="#ppt_x"/>
                                          </p:val>
                                        </p:tav>
                                      </p:tavLst>
                                    </p:anim>
                                    <p:anim calcmode="lin" valueType="num">
                                      <p:cBhvr>
                                        <p:cTn id="52" dur="1000" fill="hold"/>
                                        <p:tgtEl>
                                          <p:spTgt spid="4">
                                            <p:txEl>
                                              <p:pRg st="8" end="8"/>
                                            </p:txEl>
                                          </p:spTgt>
                                        </p:tgtEl>
                                        <p:attrNameLst>
                                          <p:attrName>ppt_y</p:attrName>
                                        </p:attrNameLst>
                                      </p:cBhvr>
                                      <p:tavLst>
                                        <p:tav tm="0">
                                          <p:val>
                                            <p:strVal val="#ppt_y"/>
                                          </p:val>
                                        </p:tav>
                                        <p:tav tm="100000">
                                          <p:val>
                                            <p:strVal val="#ppt_y"/>
                                          </p:val>
                                        </p:tav>
                                      </p:tavLst>
                                    </p:anim>
                                    <p:animEffect transition="in" filter="fade">
                                      <p:cBhvr>
                                        <p:cTn id="53" dur="1000"/>
                                        <p:tgtEl>
                                          <p:spTgt spid="4">
                                            <p:txEl>
                                              <p:pRg st="8" end="8"/>
                                            </p:txEl>
                                          </p:spTgt>
                                        </p:tgtEl>
                                      </p:cBhvr>
                                    </p:animEffect>
                                  </p:childTnLst>
                                </p:cTn>
                              </p:par>
                              <p:par>
                                <p:cTn id="54" presetID="54" presetClass="entr" presetSubtype="0" accel="100000" fill="hold" grpId="0" nodeType="withEffect">
                                  <p:stCondLst>
                                    <p:cond delay="0"/>
                                  </p:stCondLst>
                                  <p:childTnLst>
                                    <p:set>
                                      <p:cBhvr>
                                        <p:cTn id="55" dur="1" fill="hold">
                                          <p:stCondLst>
                                            <p:cond delay="0"/>
                                          </p:stCondLst>
                                        </p:cTn>
                                        <p:tgtEl>
                                          <p:spTgt spid="4">
                                            <p:txEl>
                                              <p:pRg st="9" end="9"/>
                                            </p:txEl>
                                          </p:spTgt>
                                        </p:tgtEl>
                                        <p:attrNameLst>
                                          <p:attrName>style.visibility</p:attrName>
                                        </p:attrNameLst>
                                      </p:cBhvr>
                                      <p:to>
                                        <p:strVal val="visible"/>
                                      </p:to>
                                    </p:set>
                                    <p:anim calcmode="lin" valueType="num">
                                      <p:cBhvr>
                                        <p:cTn id="56" dur="1000" fill="hold"/>
                                        <p:tgtEl>
                                          <p:spTgt spid="4">
                                            <p:txEl>
                                              <p:pRg st="9" end="9"/>
                                            </p:txEl>
                                          </p:spTgt>
                                        </p:tgtEl>
                                        <p:attrNameLst>
                                          <p:attrName>ppt_w</p:attrName>
                                        </p:attrNameLst>
                                      </p:cBhvr>
                                      <p:tavLst>
                                        <p:tav tm="0">
                                          <p:val>
                                            <p:strVal val="#ppt_w*0.05"/>
                                          </p:val>
                                        </p:tav>
                                        <p:tav tm="100000">
                                          <p:val>
                                            <p:strVal val="#ppt_w"/>
                                          </p:val>
                                        </p:tav>
                                      </p:tavLst>
                                    </p:anim>
                                    <p:anim calcmode="lin" valueType="num">
                                      <p:cBhvr>
                                        <p:cTn id="57" dur="1000" fill="hold"/>
                                        <p:tgtEl>
                                          <p:spTgt spid="4">
                                            <p:txEl>
                                              <p:pRg st="9" end="9"/>
                                            </p:txEl>
                                          </p:spTgt>
                                        </p:tgtEl>
                                        <p:attrNameLst>
                                          <p:attrName>ppt_h</p:attrName>
                                        </p:attrNameLst>
                                      </p:cBhvr>
                                      <p:tavLst>
                                        <p:tav tm="0">
                                          <p:val>
                                            <p:strVal val="#ppt_h"/>
                                          </p:val>
                                        </p:tav>
                                        <p:tav tm="100000">
                                          <p:val>
                                            <p:strVal val="#ppt_h"/>
                                          </p:val>
                                        </p:tav>
                                      </p:tavLst>
                                    </p:anim>
                                    <p:anim calcmode="lin" valueType="num">
                                      <p:cBhvr>
                                        <p:cTn id="58" dur="1000" fill="hold"/>
                                        <p:tgtEl>
                                          <p:spTgt spid="4">
                                            <p:txEl>
                                              <p:pRg st="9" end="9"/>
                                            </p:txEl>
                                          </p:spTgt>
                                        </p:tgtEl>
                                        <p:attrNameLst>
                                          <p:attrName>ppt_x</p:attrName>
                                        </p:attrNameLst>
                                      </p:cBhvr>
                                      <p:tavLst>
                                        <p:tav tm="0">
                                          <p:val>
                                            <p:strVal val="#ppt_x-.2"/>
                                          </p:val>
                                        </p:tav>
                                        <p:tav tm="100000">
                                          <p:val>
                                            <p:strVal val="#ppt_x"/>
                                          </p:val>
                                        </p:tav>
                                      </p:tavLst>
                                    </p:anim>
                                    <p:anim calcmode="lin" valueType="num">
                                      <p:cBhvr>
                                        <p:cTn id="59" dur="1000" fill="hold"/>
                                        <p:tgtEl>
                                          <p:spTgt spid="4">
                                            <p:txEl>
                                              <p:pRg st="9" end="9"/>
                                            </p:txEl>
                                          </p:spTgt>
                                        </p:tgtEl>
                                        <p:attrNameLst>
                                          <p:attrName>ppt_y</p:attrName>
                                        </p:attrNameLst>
                                      </p:cBhvr>
                                      <p:tavLst>
                                        <p:tav tm="0">
                                          <p:val>
                                            <p:strVal val="#ppt_y"/>
                                          </p:val>
                                        </p:tav>
                                        <p:tav tm="100000">
                                          <p:val>
                                            <p:strVal val="#ppt_y"/>
                                          </p:val>
                                        </p:tav>
                                      </p:tavLst>
                                    </p:anim>
                                    <p:animEffect transition="in" filter="fade">
                                      <p:cBhvr>
                                        <p:cTn id="60" dur="10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PCD.jpg"/>
          <p:cNvPicPr>
            <a:picLocks noChangeAspect="1"/>
          </p:cNvPicPr>
          <p:nvPr/>
        </p:nvPicPr>
        <p:blipFill>
          <a:blip r:embed="rId2" cstate="print"/>
          <a:stretch>
            <a:fillRect/>
          </a:stretch>
        </p:blipFill>
        <p:spPr>
          <a:xfrm>
            <a:off x="4742" y="0"/>
            <a:ext cx="9134515" cy="6858000"/>
          </a:xfrm>
          <a:prstGeom prst="rect">
            <a:avLst/>
          </a:prstGeom>
        </p:spPr>
      </p:pic>
      <p:sp>
        <p:nvSpPr>
          <p:cNvPr id="4" name="3 Marcador de contenido"/>
          <p:cNvSpPr>
            <a:spLocks noGrp="1"/>
          </p:cNvSpPr>
          <p:nvPr>
            <p:ph idx="1"/>
          </p:nvPr>
        </p:nvSpPr>
        <p:spPr>
          <a:xfrm>
            <a:off x="457200" y="980728"/>
            <a:ext cx="8229600" cy="5145435"/>
          </a:xfrm>
        </p:spPr>
        <p:txBody>
          <a:bodyPr>
            <a:normAutofit fontScale="77500" lnSpcReduction="20000"/>
          </a:bodyPr>
          <a:lstStyle/>
          <a:p>
            <a:r>
              <a:rPr lang="es-ES" b="1" dirty="0">
                <a:solidFill>
                  <a:schemeClr val="bg1"/>
                </a:solidFill>
              </a:rPr>
              <a:t>Art. 86.- PRESUNCION DE COMPETENCIA Y FACULTADES</a:t>
            </a:r>
          </a:p>
          <a:p>
            <a:pPr algn="just"/>
            <a:r>
              <a:rPr lang="es-ES" b="1" dirty="0">
                <a:solidFill>
                  <a:schemeClr val="bg1"/>
                </a:solidFill>
              </a:rPr>
              <a:t>IMPLICITAS.- </a:t>
            </a:r>
            <a:r>
              <a:rPr lang="es-ES" dirty="0">
                <a:solidFill>
                  <a:schemeClr val="bg1"/>
                </a:solidFill>
              </a:rPr>
              <a:t>Si alguna norma atribuye competencia a la </a:t>
            </a:r>
            <a:r>
              <a:rPr lang="es-ES" dirty="0" smtClean="0">
                <a:solidFill>
                  <a:schemeClr val="bg1"/>
                </a:solidFill>
              </a:rPr>
              <a:t>Administración Pública </a:t>
            </a:r>
            <a:r>
              <a:rPr lang="es-ES" dirty="0">
                <a:solidFill>
                  <a:schemeClr val="bg1"/>
                </a:solidFill>
              </a:rPr>
              <a:t>Central, sin especificar el órgano que deba ejercerla, se entenderá </a:t>
            </a:r>
            <a:r>
              <a:rPr lang="es-ES" dirty="0" smtClean="0">
                <a:solidFill>
                  <a:schemeClr val="bg1"/>
                </a:solidFill>
              </a:rPr>
              <a:t>que la </a:t>
            </a:r>
            <a:r>
              <a:rPr lang="es-ES" dirty="0">
                <a:solidFill>
                  <a:schemeClr val="bg1"/>
                </a:solidFill>
              </a:rPr>
              <a:t>facultad de tramitar y resolver las peticiones o impugnaciones corresponde </a:t>
            </a:r>
            <a:r>
              <a:rPr lang="es-ES" dirty="0" smtClean="0">
                <a:solidFill>
                  <a:schemeClr val="bg1"/>
                </a:solidFill>
              </a:rPr>
              <a:t>a los </a:t>
            </a:r>
            <a:r>
              <a:rPr lang="es-ES" dirty="0">
                <a:solidFill>
                  <a:schemeClr val="bg1"/>
                </a:solidFill>
              </a:rPr>
              <a:t>órganos inferiores competentes por razón de la materia y del territorio y, </a:t>
            </a:r>
            <a:r>
              <a:rPr lang="es-ES" dirty="0" smtClean="0">
                <a:solidFill>
                  <a:schemeClr val="bg1"/>
                </a:solidFill>
              </a:rPr>
              <a:t>de existir </a:t>
            </a:r>
            <a:r>
              <a:rPr lang="es-ES" dirty="0">
                <a:solidFill>
                  <a:schemeClr val="bg1"/>
                </a:solidFill>
              </a:rPr>
              <a:t>varios de éstos, al superior jerárquico común.</a:t>
            </a:r>
          </a:p>
          <a:p>
            <a:pPr algn="just"/>
            <a:r>
              <a:rPr lang="es-ES" dirty="0">
                <a:solidFill>
                  <a:schemeClr val="bg1"/>
                </a:solidFill>
              </a:rPr>
              <a:t>Los órganos administrativos serán competentes para resolver todos </a:t>
            </a:r>
            <a:r>
              <a:rPr lang="es-ES" dirty="0" smtClean="0">
                <a:solidFill>
                  <a:schemeClr val="bg1"/>
                </a:solidFill>
              </a:rPr>
              <a:t>los asuntos </a:t>
            </a:r>
            <a:r>
              <a:rPr lang="es-ES" dirty="0">
                <a:solidFill>
                  <a:schemeClr val="bg1"/>
                </a:solidFill>
              </a:rPr>
              <a:t>y adoptar todas las medidas y decisiones que los </a:t>
            </a:r>
            <a:r>
              <a:rPr lang="es-ES" dirty="0" smtClean="0">
                <a:solidFill>
                  <a:schemeClr val="bg1"/>
                </a:solidFill>
              </a:rPr>
              <a:t>consideren razonablemente </a:t>
            </a:r>
            <a:r>
              <a:rPr lang="es-ES" dirty="0">
                <a:solidFill>
                  <a:schemeClr val="bg1"/>
                </a:solidFill>
              </a:rPr>
              <a:t>necesarios para cumplir con sus objetivos </a:t>
            </a:r>
            <a:r>
              <a:rPr lang="es-ES" dirty="0" smtClean="0">
                <a:solidFill>
                  <a:schemeClr val="bg1"/>
                </a:solidFill>
              </a:rPr>
              <a:t>específicos determinados </a:t>
            </a:r>
            <a:r>
              <a:rPr lang="es-ES" dirty="0">
                <a:solidFill>
                  <a:schemeClr val="bg1"/>
                </a:solidFill>
              </a:rPr>
              <a:t>en la ley no obstante que dichos asuntos, medidas y </a:t>
            </a:r>
            <a:r>
              <a:rPr lang="es-ES" dirty="0" smtClean="0">
                <a:solidFill>
                  <a:schemeClr val="bg1"/>
                </a:solidFill>
              </a:rPr>
              <a:t>decisiones no </a:t>
            </a:r>
            <a:r>
              <a:rPr lang="es-ES" dirty="0">
                <a:solidFill>
                  <a:schemeClr val="bg1"/>
                </a:solidFill>
              </a:rPr>
              <a:t>hayan sido expresas y detalladamente a ellos atribuidos</a:t>
            </a:r>
            <a:r>
              <a:rPr lang="es-ES" dirty="0" smtClean="0">
                <a:solidFill>
                  <a:schemeClr val="bg1"/>
                </a:solidFill>
              </a:rPr>
              <a:t>.(ERJAFE)</a:t>
            </a:r>
            <a:endParaRPr lang="es-ES" dirty="0">
              <a:solidFill>
                <a:schemeClr val="bg1"/>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05"/>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9"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0" dur="1000" fill="hold"/>
                                        <p:tgtEl>
                                          <p:spTgt spid="4">
                                            <p:txEl>
                                              <p:pRg st="0" end="0"/>
                                            </p:txEl>
                                          </p:spTgt>
                                        </p:tgtEl>
                                        <p:attrNameLst>
                                          <p:attrName>ppt_y</p:attrName>
                                        </p:attrNameLst>
                                      </p:cBhvr>
                                      <p:tavLst>
                                        <p:tav tm="0">
                                          <p:val>
                                            <p:strVal val="#ppt_y"/>
                                          </p:val>
                                        </p:tav>
                                        <p:tav tm="100000">
                                          <p:val>
                                            <p:strVal val="#ppt_y"/>
                                          </p:val>
                                        </p:tav>
                                      </p:tavLst>
                                    </p:anim>
                                    <p:animEffect transition="in" filter="fade">
                                      <p:cBhvr>
                                        <p:cTn id="11" dur="1000"/>
                                        <p:tgtEl>
                                          <p:spTgt spid="4">
                                            <p:txEl>
                                              <p:pRg st="0" end="0"/>
                                            </p:txEl>
                                          </p:spTgt>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1000" fill="hold"/>
                                        <p:tgtEl>
                                          <p:spTgt spid="4">
                                            <p:txEl>
                                              <p:pRg st="1" end="1"/>
                                            </p:txEl>
                                          </p:spTgt>
                                        </p:tgtEl>
                                        <p:attrNameLst>
                                          <p:attrName>ppt_w</p:attrName>
                                        </p:attrNameLst>
                                      </p:cBhvr>
                                      <p:tavLst>
                                        <p:tav tm="0">
                                          <p:val>
                                            <p:strVal val="#ppt_w*0.05"/>
                                          </p:val>
                                        </p:tav>
                                        <p:tav tm="100000">
                                          <p:val>
                                            <p:strVal val="#ppt_w"/>
                                          </p:val>
                                        </p:tav>
                                      </p:tavLst>
                                    </p:anim>
                                    <p:anim calcmode="lin" valueType="num">
                                      <p:cBhvr>
                                        <p:cTn id="15"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16"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17" dur="1000" fill="hold"/>
                                        <p:tgtEl>
                                          <p:spTgt spid="4">
                                            <p:txEl>
                                              <p:pRg st="1" end="1"/>
                                            </p:txEl>
                                          </p:spTgt>
                                        </p:tgtEl>
                                        <p:attrNameLst>
                                          <p:attrName>ppt_y</p:attrName>
                                        </p:attrNameLst>
                                      </p:cBhvr>
                                      <p:tavLst>
                                        <p:tav tm="0">
                                          <p:val>
                                            <p:strVal val="#ppt_y"/>
                                          </p:val>
                                        </p:tav>
                                        <p:tav tm="100000">
                                          <p:val>
                                            <p:strVal val="#ppt_y"/>
                                          </p:val>
                                        </p:tav>
                                      </p:tavLst>
                                    </p:anim>
                                    <p:animEffect transition="in" filter="fade">
                                      <p:cBhvr>
                                        <p:cTn id="18" dur="1000"/>
                                        <p:tgtEl>
                                          <p:spTgt spid="4">
                                            <p:txEl>
                                              <p:pRg st="1" end="1"/>
                                            </p:txEl>
                                          </p:spTgt>
                                        </p:tgtEl>
                                      </p:cBhvr>
                                    </p:animEffect>
                                  </p:childTnLst>
                                </p:cTn>
                              </p:par>
                              <p:par>
                                <p:cTn id="19" presetID="54" presetClass="entr" presetSubtype="0" accel="100000" fill="hold" grpId="0" nodeType="with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p:cTn id="21" dur="1000" fill="hold"/>
                                        <p:tgtEl>
                                          <p:spTgt spid="4">
                                            <p:txEl>
                                              <p:pRg st="2" end="2"/>
                                            </p:txEl>
                                          </p:spTgt>
                                        </p:tgtEl>
                                        <p:attrNameLst>
                                          <p:attrName>ppt_w</p:attrName>
                                        </p:attrNameLst>
                                      </p:cBhvr>
                                      <p:tavLst>
                                        <p:tav tm="0">
                                          <p:val>
                                            <p:strVal val="#ppt_w*0.05"/>
                                          </p:val>
                                        </p:tav>
                                        <p:tav tm="100000">
                                          <p:val>
                                            <p:strVal val="#ppt_w"/>
                                          </p:val>
                                        </p:tav>
                                      </p:tavLst>
                                    </p:anim>
                                    <p:anim calcmode="lin" valueType="num">
                                      <p:cBhvr>
                                        <p:cTn id="22" dur="1000" fill="hold"/>
                                        <p:tgtEl>
                                          <p:spTgt spid="4">
                                            <p:txEl>
                                              <p:pRg st="2" end="2"/>
                                            </p:txEl>
                                          </p:spTgt>
                                        </p:tgtEl>
                                        <p:attrNameLst>
                                          <p:attrName>ppt_h</p:attrName>
                                        </p:attrNameLst>
                                      </p:cBhvr>
                                      <p:tavLst>
                                        <p:tav tm="0">
                                          <p:val>
                                            <p:strVal val="#ppt_h"/>
                                          </p:val>
                                        </p:tav>
                                        <p:tav tm="100000">
                                          <p:val>
                                            <p:strVal val="#ppt_h"/>
                                          </p:val>
                                        </p:tav>
                                      </p:tavLst>
                                    </p:anim>
                                    <p:anim calcmode="lin" valueType="num">
                                      <p:cBhvr>
                                        <p:cTn id="23" dur="1000" fill="hold"/>
                                        <p:tgtEl>
                                          <p:spTgt spid="4">
                                            <p:txEl>
                                              <p:pRg st="2" end="2"/>
                                            </p:txEl>
                                          </p:spTgt>
                                        </p:tgtEl>
                                        <p:attrNameLst>
                                          <p:attrName>ppt_x</p:attrName>
                                        </p:attrNameLst>
                                      </p:cBhvr>
                                      <p:tavLst>
                                        <p:tav tm="0">
                                          <p:val>
                                            <p:strVal val="#ppt_x-.2"/>
                                          </p:val>
                                        </p:tav>
                                        <p:tav tm="100000">
                                          <p:val>
                                            <p:strVal val="#ppt_x"/>
                                          </p:val>
                                        </p:tav>
                                      </p:tavLst>
                                    </p:anim>
                                    <p:anim calcmode="lin" valueType="num">
                                      <p:cBhvr>
                                        <p:cTn id="24" dur="1000" fill="hold"/>
                                        <p:tgtEl>
                                          <p:spTgt spid="4">
                                            <p:txEl>
                                              <p:pRg st="2" end="2"/>
                                            </p:txEl>
                                          </p:spTgt>
                                        </p:tgtEl>
                                        <p:attrNameLst>
                                          <p:attrName>ppt_y</p:attrName>
                                        </p:attrNameLst>
                                      </p:cBhvr>
                                      <p:tavLst>
                                        <p:tav tm="0">
                                          <p:val>
                                            <p:strVal val="#ppt_y"/>
                                          </p:val>
                                        </p:tav>
                                        <p:tav tm="100000">
                                          <p:val>
                                            <p:strVal val="#ppt_y"/>
                                          </p:val>
                                        </p:tav>
                                      </p:tavLst>
                                    </p:anim>
                                    <p:animEffect transition="in" filter="fade">
                                      <p:cBhvr>
                                        <p:cTn id="25"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descr="palacio-de-carondelet.jpg"/>
          <p:cNvPicPr>
            <a:picLocks noGrp="1" noChangeAspect="1"/>
          </p:cNvPicPr>
          <p:nvPr isPhoto="1"/>
        </p:nvPicPr>
        <p:blipFill>
          <a:blip r:embed="rId2" cstate="print">
            <a:lum bright="14000" contrast="36000"/>
          </a:blip>
          <a:stretch>
            <a:fillRect/>
          </a:stretch>
        </p:blipFill>
        <p:spPr>
          <a:xfrm>
            <a:off x="0" y="0"/>
            <a:ext cx="9144000" cy="6858000"/>
          </a:xfrm>
          <a:prstGeom prst="rect">
            <a:avLst/>
          </a:prstGeom>
          <a:noFill/>
          <a:ln>
            <a:noFill/>
          </a:ln>
        </p:spPr>
      </p:pic>
      <p:sp>
        <p:nvSpPr>
          <p:cNvPr id="4" name="3 Título"/>
          <p:cNvSpPr>
            <a:spLocks noGrp="1"/>
          </p:cNvSpPr>
          <p:nvPr>
            <p:ph type="title"/>
          </p:nvPr>
        </p:nvSpPr>
        <p:spPr>
          <a:xfrm>
            <a:off x="395536" y="188640"/>
            <a:ext cx="3672408" cy="1611560"/>
          </a:xfrm>
        </p:spPr>
        <p:txBody>
          <a:bodyPr>
            <a:normAutofit/>
          </a:bodyPr>
          <a:lstStyle/>
          <a:p>
            <a:pPr algn="l"/>
            <a:r>
              <a:rPr lang="es-ES" sz="4000" dirty="0" smtClean="0">
                <a:solidFill>
                  <a:schemeClr val="tx1"/>
                </a:solidFill>
              </a:rPr>
              <a:t>EL ACTO </a:t>
            </a:r>
            <a:br>
              <a:rPr lang="es-ES" sz="4000" dirty="0" smtClean="0">
                <a:solidFill>
                  <a:schemeClr val="tx1"/>
                </a:solidFill>
              </a:rPr>
            </a:br>
            <a:r>
              <a:rPr lang="es-ES" sz="3600" dirty="0" smtClean="0">
                <a:solidFill>
                  <a:schemeClr val="tx1"/>
                </a:solidFill>
              </a:rPr>
              <a:t>ADMINISTRATIVO</a:t>
            </a:r>
            <a:endParaRPr lang="es-ES" sz="4000" dirty="0">
              <a:solidFill>
                <a:schemeClr val="tx1"/>
              </a:solidFill>
            </a:endParaRPr>
          </a:p>
        </p:txBody>
      </p:sp>
    </p:spTree>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PCD.jpg"/>
          <p:cNvPicPr>
            <a:picLocks noChangeAspect="1"/>
          </p:cNvPicPr>
          <p:nvPr/>
        </p:nvPicPr>
        <p:blipFill>
          <a:blip r:embed="rId2" cstate="print"/>
          <a:stretch>
            <a:fillRect/>
          </a:stretch>
        </p:blipFill>
        <p:spPr>
          <a:xfrm>
            <a:off x="4742" y="0"/>
            <a:ext cx="9134515" cy="6858000"/>
          </a:xfrm>
          <a:prstGeom prst="rect">
            <a:avLst/>
          </a:prstGeom>
        </p:spPr>
      </p:pic>
      <p:sp>
        <p:nvSpPr>
          <p:cNvPr id="4" name="3 Marcador de contenido"/>
          <p:cNvSpPr>
            <a:spLocks noGrp="1"/>
          </p:cNvSpPr>
          <p:nvPr>
            <p:ph idx="1"/>
          </p:nvPr>
        </p:nvSpPr>
        <p:spPr>
          <a:xfrm>
            <a:off x="457200" y="836712"/>
            <a:ext cx="8229600" cy="5289451"/>
          </a:xfrm>
        </p:spPr>
        <p:txBody>
          <a:bodyPr>
            <a:normAutofit fontScale="92500" lnSpcReduction="20000"/>
          </a:bodyPr>
          <a:lstStyle/>
          <a:p>
            <a:pPr algn="just"/>
            <a:r>
              <a:rPr lang="es-ES" b="1" dirty="0">
                <a:solidFill>
                  <a:schemeClr val="bg1"/>
                </a:solidFill>
              </a:rPr>
              <a:t>Art. 87.- INCOMPETENCIA.-</a:t>
            </a:r>
            <a:r>
              <a:rPr lang="es-ES" dirty="0">
                <a:solidFill>
                  <a:schemeClr val="bg1"/>
                </a:solidFill>
              </a:rPr>
              <a:t> Frente a las peticiones o reclamaciones </a:t>
            </a:r>
            <a:r>
              <a:rPr lang="es-ES" dirty="0" smtClean="0">
                <a:solidFill>
                  <a:schemeClr val="bg1"/>
                </a:solidFill>
              </a:rPr>
              <a:t>de los </a:t>
            </a:r>
            <a:r>
              <a:rPr lang="es-ES" dirty="0">
                <a:solidFill>
                  <a:schemeClr val="bg1"/>
                </a:solidFill>
              </a:rPr>
              <a:t>administrados, cuando un órgano administrativo se estime, fuera de </a:t>
            </a:r>
            <a:r>
              <a:rPr lang="es-ES" dirty="0" smtClean="0">
                <a:solidFill>
                  <a:schemeClr val="bg1"/>
                </a:solidFill>
              </a:rPr>
              <a:t>toda duda </a:t>
            </a:r>
            <a:r>
              <a:rPr lang="es-ES" dirty="0">
                <a:solidFill>
                  <a:schemeClr val="bg1"/>
                </a:solidFill>
              </a:rPr>
              <a:t>razonable, incompetente para el conocimiento y resolución de ese </a:t>
            </a:r>
            <a:r>
              <a:rPr lang="es-ES" dirty="0" smtClean="0">
                <a:solidFill>
                  <a:schemeClr val="bg1"/>
                </a:solidFill>
              </a:rPr>
              <a:t>asunto, se </a:t>
            </a:r>
            <a:r>
              <a:rPr lang="es-ES" dirty="0">
                <a:solidFill>
                  <a:schemeClr val="bg1"/>
                </a:solidFill>
              </a:rPr>
              <a:t>dispondrá el archivo correspondiente, debiendo notificar del particular </a:t>
            </a:r>
            <a:r>
              <a:rPr lang="es-ES" dirty="0" smtClean="0">
                <a:solidFill>
                  <a:schemeClr val="bg1"/>
                </a:solidFill>
              </a:rPr>
              <a:t>al peticionario</a:t>
            </a:r>
            <a:r>
              <a:rPr lang="es-ES" dirty="0">
                <a:solidFill>
                  <a:schemeClr val="bg1"/>
                </a:solidFill>
              </a:rPr>
              <a:t>, sin perjuicio de que los interesados recurran o la reenvíen </a:t>
            </a:r>
            <a:r>
              <a:rPr lang="es-ES" dirty="0" smtClean="0">
                <a:solidFill>
                  <a:schemeClr val="bg1"/>
                </a:solidFill>
              </a:rPr>
              <a:t>al órgano </a:t>
            </a:r>
            <a:r>
              <a:rPr lang="es-ES" dirty="0">
                <a:solidFill>
                  <a:schemeClr val="bg1"/>
                </a:solidFill>
              </a:rPr>
              <a:t>que consideren competente. No operará el silencio administrativo si </a:t>
            </a:r>
            <a:r>
              <a:rPr lang="es-ES" dirty="0" smtClean="0">
                <a:solidFill>
                  <a:schemeClr val="bg1"/>
                </a:solidFill>
              </a:rPr>
              <a:t>el funcionario </a:t>
            </a:r>
            <a:r>
              <a:rPr lang="es-ES" dirty="0">
                <a:solidFill>
                  <a:schemeClr val="bg1"/>
                </a:solidFill>
              </a:rPr>
              <a:t>a quien va dirigido el escrito correspondiente es incompetente </a:t>
            </a:r>
            <a:r>
              <a:rPr lang="es-ES" dirty="0" smtClean="0">
                <a:solidFill>
                  <a:schemeClr val="bg1"/>
                </a:solidFill>
              </a:rPr>
              <a:t>para resolver </a:t>
            </a:r>
            <a:r>
              <a:rPr lang="es-ES" dirty="0">
                <a:solidFill>
                  <a:schemeClr val="bg1"/>
                </a:solidFill>
              </a:rPr>
              <a:t>el asunto</a:t>
            </a:r>
            <a:r>
              <a:rPr lang="es-ES" dirty="0" smtClean="0">
                <a:solidFill>
                  <a:schemeClr val="bg1"/>
                </a:solidFill>
              </a:rPr>
              <a:t>.(ERJAFE)</a:t>
            </a:r>
            <a:endParaRPr lang="es-ES" dirty="0">
              <a:solidFill>
                <a:schemeClr val="bg1"/>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05"/>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9"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0" dur="1000" fill="hold"/>
                                        <p:tgtEl>
                                          <p:spTgt spid="4">
                                            <p:txEl>
                                              <p:pRg st="0" end="0"/>
                                            </p:txEl>
                                          </p:spTgt>
                                        </p:tgtEl>
                                        <p:attrNameLst>
                                          <p:attrName>ppt_y</p:attrName>
                                        </p:attrNameLst>
                                      </p:cBhvr>
                                      <p:tavLst>
                                        <p:tav tm="0">
                                          <p:val>
                                            <p:strVal val="#ppt_y"/>
                                          </p:val>
                                        </p:tav>
                                        <p:tav tm="100000">
                                          <p:val>
                                            <p:strVal val="#ppt_y"/>
                                          </p:val>
                                        </p:tav>
                                      </p:tavLst>
                                    </p:anim>
                                    <p:animEffect transition="in" filter="fade">
                                      <p:cBhvr>
                                        <p:cTn id="11"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descr="PCD.jpg"/>
          <p:cNvPicPr>
            <a:picLocks noChangeAspect="1"/>
          </p:cNvPicPr>
          <p:nvPr/>
        </p:nvPicPr>
        <p:blipFill>
          <a:blip r:embed="rId2" cstate="print"/>
          <a:stretch>
            <a:fillRect/>
          </a:stretch>
        </p:blipFill>
        <p:spPr>
          <a:xfrm>
            <a:off x="4742" y="0"/>
            <a:ext cx="9134515" cy="6858000"/>
          </a:xfrm>
          <a:prstGeom prst="rect">
            <a:avLst/>
          </a:prstGeom>
        </p:spPr>
      </p:pic>
      <p:sp>
        <p:nvSpPr>
          <p:cNvPr id="2" name="1 Título"/>
          <p:cNvSpPr>
            <a:spLocks noGrp="1"/>
          </p:cNvSpPr>
          <p:nvPr>
            <p:ph type="title"/>
          </p:nvPr>
        </p:nvSpPr>
        <p:spPr/>
        <p:txBody>
          <a:bodyPr/>
          <a:lstStyle/>
          <a:p>
            <a:r>
              <a:rPr lang="es-ES" dirty="0" smtClean="0">
                <a:solidFill>
                  <a:schemeClr val="bg1"/>
                </a:solidFill>
              </a:rPr>
              <a:t>Las "circulares" y los "instructivos"</a:t>
            </a:r>
            <a:endParaRPr lang="es-ES" dirty="0">
              <a:solidFill>
                <a:schemeClr val="bg1"/>
              </a:solidFill>
            </a:endParaRPr>
          </a:p>
        </p:txBody>
      </p:sp>
      <p:sp>
        <p:nvSpPr>
          <p:cNvPr id="3" name="2 Marcador de contenido"/>
          <p:cNvSpPr>
            <a:spLocks noGrp="1"/>
          </p:cNvSpPr>
          <p:nvPr>
            <p:ph idx="1"/>
          </p:nvPr>
        </p:nvSpPr>
        <p:spPr/>
        <p:txBody>
          <a:bodyPr>
            <a:normAutofit/>
          </a:bodyPr>
          <a:lstStyle/>
          <a:p>
            <a:pPr algn="just"/>
            <a:r>
              <a:rPr lang="es-ES" dirty="0" smtClean="0">
                <a:solidFill>
                  <a:schemeClr val="bg1"/>
                </a:solidFill>
              </a:rPr>
              <a:t>Pueden ser actos normativos o simples actos de la administración que se orientan en forma exclusiva al interior de la Administración Pública y no a los administrados. A pesar de lo cual, con frecuencia terminan afectando a los particulares, como por ejemplo cuando se establecen horarios especiales o la forma de ejecutar los trámites. </a:t>
            </a:r>
            <a:endParaRPr lang="es-ES" dirty="0">
              <a:solidFill>
                <a:schemeClr val="bg1"/>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strVal val="#ppt_w*0.05"/>
                                          </p:val>
                                        </p:tav>
                                        <p:tav tm="100000">
                                          <p:val>
                                            <p:strVal val="#ppt_w"/>
                                          </p:val>
                                        </p:tav>
                                      </p:tavLst>
                                    </p:anim>
                                    <p:anim calcmode="lin" valueType="num">
                                      <p:cBhvr>
                                        <p:cTn id="15"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6"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7" dur="10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8"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Palacio de Carondelet -- Palacio de Gobierno.JPG"/>
          <p:cNvPicPr>
            <a:picLocks noChangeAspect="1"/>
          </p:cNvPicPr>
          <p:nvPr/>
        </p:nvPicPr>
        <p:blipFill>
          <a:blip r:embed="rId2" cstate="print">
            <a:lum bright="-14000" contrast="-30000"/>
          </a:blip>
          <a:stretch>
            <a:fillRect/>
          </a:stretch>
        </p:blipFill>
        <p:spPr>
          <a:xfrm>
            <a:off x="0" y="0"/>
            <a:ext cx="9143998" cy="6858000"/>
          </a:xfrm>
          <a:prstGeom prst="rect">
            <a:avLst/>
          </a:prstGeom>
        </p:spPr>
      </p:pic>
      <p:sp>
        <p:nvSpPr>
          <p:cNvPr id="3" name="3 Marcador de contenido"/>
          <p:cNvSpPr txBox="1">
            <a:spLocks/>
          </p:cNvSpPr>
          <p:nvPr/>
        </p:nvSpPr>
        <p:spPr>
          <a:xfrm>
            <a:off x="395536" y="476672"/>
            <a:ext cx="8229600" cy="5631904"/>
          </a:xfrm>
          <a:prstGeom prst="rect">
            <a:avLst/>
          </a:prstGeom>
        </p:spPr>
        <p:txBody>
          <a:bodyPr>
            <a:normAutofit/>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C" sz="3200" b="0" i="0" u="none" strike="noStrike" kern="1200" cap="none" spc="0" normalizeH="0" baseline="0" noProof="0" dirty="0" smtClean="0">
                <a:ln>
                  <a:noFill/>
                </a:ln>
                <a:solidFill>
                  <a:schemeClr val="bg1"/>
                </a:solidFill>
                <a:effectLst/>
                <a:uLnTx/>
                <a:uFillTx/>
                <a:latin typeface="+mn-lt"/>
                <a:ea typeface="+mn-ea"/>
                <a:cs typeface="+mn-cs"/>
              </a:rPr>
              <a:t>Los funcionarios públicos en el ejercicio de sus atribuciones o potestades constitucionales o legales, en la esfera de su jurisdicción y competencia realizan actos jurídicos de derecho público, o sea, actos administrativos.</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C" sz="3200" b="0" i="0" u="none" strike="noStrike" kern="1200" cap="none" spc="0" normalizeH="0" baseline="0" noProof="0" dirty="0" smtClean="0">
                <a:ln>
                  <a:noFill/>
                </a:ln>
                <a:solidFill>
                  <a:schemeClr val="bg1"/>
                </a:solidFill>
                <a:effectLst/>
                <a:uLnTx/>
                <a:uFillTx/>
                <a:latin typeface="+mn-lt"/>
                <a:ea typeface="+mn-ea"/>
                <a:cs typeface="+mn-cs"/>
              </a:rPr>
              <a:t>En consecuencia, el concepto de acto administrativo es uno de los más importantes del Derecho Público porque a través de estos actos se manifiesta la voluntad de la Administración del Estado.</a:t>
            </a:r>
            <a:endParaRPr kumimoji="0" lang="es-ES" sz="3200" b="0" i="0" u="none" strike="noStrike" kern="120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05"/>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 calcmode="lin" valueType="num">
                                      <p:cBhvr>
                                        <p:cTn id="9" dur="1000" fill="hold"/>
                                        <p:tgtEl>
                                          <p:spTgt spid="3"/>
                                        </p:tgtEl>
                                        <p:attrNameLst>
                                          <p:attrName>ppt_x</p:attrName>
                                        </p:attrNameLst>
                                      </p:cBhvr>
                                      <p:tavLst>
                                        <p:tav tm="0">
                                          <p:val>
                                            <p:strVal val="#ppt_x-.2"/>
                                          </p:val>
                                        </p:tav>
                                        <p:tav tm="100000">
                                          <p:val>
                                            <p:strVal val="#ppt_x"/>
                                          </p:val>
                                        </p:tav>
                                      </p:tavLst>
                                    </p:anim>
                                    <p:anim calcmode="lin" valueType="num">
                                      <p:cBhvr>
                                        <p:cTn id="10" dur="1000" fill="hold"/>
                                        <p:tgtEl>
                                          <p:spTgt spid="3"/>
                                        </p:tgtEl>
                                        <p:attrNameLst>
                                          <p:attrName>ppt_y</p:attrName>
                                        </p:attrNameLst>
                                      </p:cBhvr>
                                      <p:tavLst>
                                        <p:tav tm="0">
                                          <p:val>
                                            <p:strVal val="#ppt_y"/>
                                          </p:val>
                                        </p:tav>
                                        <p:tav tm="100000">
                                          <p:val>
                                            <p:strVal val="#ppt_y"/>
                                          </p:val>
                                        </p:tav>
                                      </p:tavLst>
                                    </p:anim>
                                    <p:animEffect transition="in" filter="fade">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PCD.jpg"/>
          <p:cNvPicPr>
            <a:picLocks noChangeAspect="1"/>
          </p:cNvPicPr>
          <p:nvPr/>
        </p:nvPicPr>
        <p:blipFill>
          <a:blip r:embed="rId3" cstate="print"/>
          <a:stretch>
            <a:fillRect/>
          </a:stretch>
        </p:blipFill>
        <p:spPr>
          <a:xfrm>
            <a:off x="4742" y="0"/>
            <a:ext cx="9139258" cy="6858000"/>
          </a:xfrm>
          <a:prstGeom prst="rect">
            <a:avLst/>
          </a:prstGeom>
        </p:spPr>
      </p:pic>
      <p:sp>
        <p:nvSpPr>
          <p:cNvPr id="4" name="3 Marcador de contenido"/>
          <p:cNvSpPr txBox="1">
            <a:spLocks/>
          </p:cNvSpPr>
          <p:nvPr/>
        </p:nvSpPr>
        <p:spPr>
          <a:xfrm>
            <a:off x="457200" y="548680"/>
            <a:ext cx="8229600" cy="5775920"/>
          </a:xfrm>
          <a:prstGeom prst="rect">
            <a:avLst/>
          </a:prstGeom>
        </p:spPr>
        <p:txBody>
          <a:bodyPr>
            <a:normAutofit/>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C" sz="3200" b="0" i="0" u="none" strike="noStrike" kern="1200" cap="none" spc="0" normalizeH="0" baseline="0" noProof="0" dirty="0" smtClean="0">
                <a:ln>
                  <a:noFill/>
                </a:ln>
                <a:solidFill>
                  <a:schemeClr val="bg1"/>
                </a:solidFill>
                <a:effectLst/>
                <a:uLnTx/>
                <a:uFillTx/>
                <a:latin typeface="+mn-lt"/>
                <a:ea typeface="+mn-ea"/>
                <a:cs typeface="+mn-cs"/>
              </a:rPr>
              <a:t>“Acto administrativo es una declaración unilateral realizada en ejercicio de la función administrativa que produce efectos jurídicos individuales en forma inmediata, afirma </a:t>
            </a:r>
            <a:r>
              <a:rPr kumimoji="0" lang="es-EC" sz="3200" b="0" i="0" u="none" strike="noStrike" kern="1200" cap="small" spc="0" normalizeH="0" baseline="0" noProof="0" dirty="0" smtClean="0">
                <a:ln>
                  <a:noFill/>
                </a:ln>
                <a:solidFill>
                  <a:schemeClr val="bg1"/>
                </a:solidFill>
                <a:effectLst/>
                <a:uLnTx/>
                <a:uFillTx/>
                <a:latin typeface="+mn-lt"/>
                <a:ea typeface="+mn-ea"/>
                <a:cs typeface="+mn-cs"/>
              </a:rPr>
              <a:t>Gordillo”.</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1" i="0" u="none" strike="noStrike" kern="1200" cap="none" spc="0" normalizeH="0" baseline="0" noProof="0" dirty="0" smtClean="0">
                <a:ln>
                  <a:noFill/>
                </a:ln>
                <a:solidFill>
                  <a:schemeClr val="bg1"/>
                </a:solidFill>
                <a:effectLst/>
                <a:uLnTx/>
                <a:uFillTx/>
                <a:latin typeface="+mn-lt"/>
                <a:ea typeface="+mn-ea"/>
                <a:cs typeface="+mn-cs"/>
              </a:rPr>
              <a:t>Art. 65.- ACTO ADMINISTRATIVO.- </a:t>
            </a:r>
            <a:r>
              <a:rPr kumimoji="0" lang="es-ES" sz="3200" i="0" u="none" strike="noStrike" kern="1200" cap="none" spc="0" normalizeH="0" baseline="0" noProof="0" dirty="0" smtClean="0">
                <a:ln>
                  <a:noFill/>
                </a:ln>
                <a:solidFill>
                  <a:schemeClr val="bg1"/>
                </a:solidFill>
                <a:effectLst/>
                <a:uLnTx/>
                <a:uFillTx/>
                <a:latin typeface="+mn-lt"/>
                <a:ea typeface="+mn-ea"/>
                <a:cs typeface="+mn-cs"/>
              </a:rPr>
              <a:t>Es toda declaración unilateral</a:t>
            </a:r>
            <a:r>
              <a:rPr kumimoji="0" lang="es-ES" sz="3200" i="0" u="none" strike="noStrike" kern="1200" cap="none" spc="0" normalizeH="0" noProof="0" dirty="0" smtClean="0">
                <a:ln>
                  <a:noFill/>
                </a:ln>
                <a:solidFill>
                  <a:schemeClr val="bg1"/>
                </a:solidFill>
                <a:effectLst/>
                <a:uLnTx/>
                <a:uFillTx/>
                <a:latin typeface="+mn-lt"/>
                <a:ea typeface="+mn-ea"/>
                <a:cs typeface="+mn-cs"/>
              </a:rPr>
              <a:t> </a:t>
            </a:r>
            <a:r>
              <a:rPr kumimoji="0" lang="es-ES" sz="3200" i="0" u="none" strike="noStrike" kern="1200" cap="none" spc="0" normalizeH="0" baseline="0" noProof="0" dirty="0" smtClean="0">
                <a:ln>
                  <a:noFill/>
                </a:ln>
                <a:solidFill>
                  <a:schemeClr val="bg1"/>
                </a:solidFill>
                <a:effectLst/>
                <a:uLnTx/>
                <a:uFillTx/>
                <a:latin typeface="+mn-lt"/>
                <a:ea typeface="+mn-ea"/>
                <a:cs typeface="+mn-cs"/>
              </a:rPr>
              <a:t>efectuada en ejercicio de la función administrativa que produce efectos jurídicos</a:t>
            </a:r>
            <a:r>
              <a:rPr kumimoji="0" lang="es-ES" sz="3200" i="0" u="none" strike="noStrike" kern="1200" cap="none" spc="0" normalizeH="0" noProof="0" dirty="0" smtClean="0">
                <a:ln>
                  <a:noFill/>
                </a:ln>
                <a:solidFill>
                  <a:schemeClr val="bg1"/>
                </a:solidFill>
                <a:effectLst/>
                <a:uLnTx/>
                <a:uFillTx/>
                <a:latin typeface="+mn-lt"/>
                <a:ea typeface="+mn-ea"/>
                <a:cs typeface="+mn-cs"/>
              </a:rPr>
              <a:t> </a:t>
            </a:r>
            <a:r>
              <a:rPr kumimoji="0" lang="es-ES" sz="3200" i="0" u="none" strike="noStrike" kern="1200" cap="none" spc="0" normalizeH="0" baseline="0" noProof="0" dirty="0" smtClean="0">
                <a:ln>
                  <a:noFill/>
                </a:ln>
                <a:solidFill>
                  <a:schemeClr val="bg1"/>
                </a:solidFill>
                <a:effectLst/>
                <a:uLnTx/>
                <a:uFillTx/>
                <a:latin typeface="+mn-lt"/>
                <a:ea typeface="+mn-ea"/>
                <a:cs typeface="+mn-cs"/>
              </a:rPr>
              <a:t>individuales de forma directa</a:t>
            </a:r>
            <a:r>
              <a:rPr kumimoji="0" lang="es-ES" sz="3200" b="0" i="0" u="none" strike="noStrike" kern="1200" cap="none" spc="0" normalizeH="0" baseline="0" noProof="0" dirty="0" smtClean="0">
                <a:ln>
                  <a:noFill/>
                </a:ln>
                <a:solidFill>
                  <a:schemeClr val="bg1"/>
                </a:solidFill>
                <a:effectLst/>
                <a:uLnTx/>
                <a:uFillTx/>
                <a:latin typeface="+mn-lt"/>
                <a:ea typeface="+mn-ea"/>
                <a:cs typeface="+mn-cs"/>
              </a:rPr>
              <a:t>.</a:t>
            </a:r>
          </a:p>
          <a:p>
            <a:pPr marL="342900" marR="0" lvl="0" indent="-342900" algn="just" defTabSz="914400" rtl="0" eaLnBrk="1" fontAlgn="auto" latinLnBrk="0" hangingPunct="1">
              <a:lnSpc>
                <a:spcPct val="100000"/>
              </a:lnSpc>
              <a:spcBef>
                <a:spcPct val="20000"/>
              </a:spcBef>
              <a:spcAft>
                <a:spcPts val="0"/>
              </a:spcAft>
              <a:buClrTx/>
              <a:buSzTx/>
              <a:tabLst/>
              <a:defRPr/>
            </a:pPr>
            <a:endParaRPr kumimoji="0" lang="es-ES" sz="3200" b="0" i="0" u="none" strike="noStrike" kern="120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05"/>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 calcmode="lin" valueType="num">
                                      <p:cBhvr>
                                        <p:cTn id="9" dur="1000" fill="hold"/>
                                        <p:tgtEl>
                                          <p:spTgt spid="4"/>
                                        </p:tgtEl>
                                        <p:attrNameLst>
                                          <p:attrName>ppt_x</p:attrName>
                                        </p:attrNameLst>
                                      </p:cBhvr>
                                      <p:tavLst>
                                        <p:tav tm="0">
                                          <p:val>
                                            <p:strVal val="#ppt_x-.2"/>
                                          </p:val>
                                        </p:tav>
                                        <p:tav tm="100000">
                                          <p:val>
                                            <p:strVal val="#ppt_x"/>
                                          </p:val>
                                        </p:tav>
                                      </p:tavLst>
                                    </p:anim>
                                    <p:anim calcmode="lin" valueType="num">
                                      <p:cBhvr>
                                        <p:cTn id="10" dur="1000" fill="hold"/>
                                        <p:tgtEl>
                                          <p:spTgt spid="4"/>
                                        </p:tgtEl>
                                        <p:attrNameLst>
                                          <p:attrName>ppt_y</p:attrName>
                                        </p:attrNameLst>
                                      </p:cBhvr>
                                      <p:tavLst>
                                        <p:tav tm="0">
                                          <p:val>
                                            <p:strVal val="#ppt_y"/>
                                          </p:val>
                                        </p:tav>
                                        <p:tav tm="100000">
                                          <p:val>
                                            <p:strVal val="#ppt_y"/>
                                          </p:val>
                                        </p:tav>
                                      </p:tavLst>
                                    </p:anim>
                                    <p:animEffect transition="in" filter="fade">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PCD.jpg"/>
          <p:cNvPicPr>
            <a:picLocks noChangeAspect="1"/>
          </p:cNvPicPr>
          <p:nvPr/>
        </p:nvPicPr>
        <p:blipFill>
          <a:blip r:embed="rId2" cstate="print"/>
          <a:stretch>
            <a:fillRect/>
          </a:stretch>
        </p:blipFill>
        <p:spPr>
          <a:xfrm>
            <a:off x="4742" y="0"/>
            <a:ext cx="9134515" cy="6858000"/>
          </a:xfrm>
          <a:prstGeom prst="rect">
            <a:avLst/>
          </a:prstGeom>
        </p:spPr>
      </p:pic>
      <p:sp>
        <p:nvSpPr>
          <p:cNvPr id="4" name="3 Subtítulo"/>
          <p:cNvSpPr>
            <a:spLocks noGrp="1"/>
          </p:cNvSpPr>
          <p:nvPr>
            <p:ph type="subTitle" idx="1"/>
          </p:nvPr>
        </p:nvSpPr>
        <p:spPr>
          <a:xfrm>
            <a:off x="467544" y="404664"/>
            <a:ext cx="8568952" cy="6192688"/>
          </a:xfrm>
        </p:spPr>
        <p:txBody>
          <a:bodyPr>
            <a:normAutofit fontScale="85000" lnSpcReduction="20000"/>
          </a:bodyPr>
          <a:lstStyle/>
          <a:p>
            <a:pPr algn="just"/>
            <a:r>
              <a:rPr lang="es-EC" dirty="0">
                <a:solidFill>
                  <a:schemeClr val="bg1"/>
                </a:solidFill>
              </a:rPr>
              <a:t>Otros autores, como </a:t>
            </a:r>
            <a:r>
              <a:rPr lang="es-EC" cap="small" dirty="0" err="1">
                <a:solidFill>
                  <a:schemeClr val="bg1"/>
                </a:solidFill>
              </a:rPr>
              <a:t>Marienhoff</a:t>
            </a:r>
            <a:r>
              <a:rPr lang="es-EC" dirty="0">
                <a:solidFill>
                  <a:schemeClr val="bg1"/>
                </a:solidFill>
              </a:rPr>
              <a:t> consideran que el acto administrativo también se puede dar en forma bilateral, a diferencia de la definición que se ha adelantado, que se limita a las declaraciones unilaterales. Así, según este autor y los que lo siguen, el contrato administrativo también sería un acto administrativo, pero de índole bilateral: "Todo contrato administrativo es, substancial y esencialmente un acto administrativo bilateral". El mismo </a:t>
            </a:r>
            <a:r>
              <a:rPr lang="es-EC" cap="small" dirty="0">
                <a:solidFill>
                  <a:schemeClr val="bg1"/>
                </a:solidFill>
              </a:rPr>
              <a:t>Gordillo</a:t>
            </a:r>
            <a:r>
              <a:rPr lang="es-EC" dirty="0">
                <a:solidFill>
                  <a:schemeClr val="bg1"/>
                </a:solidFill>
              </a:rPr>
              <a:t> manifiesta que "en un concepto amplio de acto administrativo estarían comprendidas las tres hipótesis (acto bilateral, acto unilateral general y acto unilateral individual)". Mas adelante se desarrollarán estos conceptos del reglamento y del contrato, en todo caso íntimamente relacionados con el acto administrativo.</a:t>
            </a:r>
            <a:endParaRPr lang="es-ES" dirty="0">
              <a:solidFill>
                <a:schemeClr val="bg1"/>
              </a:solidFill>
            </a:endParaRPr>
          </a:p>
          <a:p>
            <a:pPr algn="just"/>
            <a:r>
              <a:rPr lang="es-EC" dirty="0">
                <a:solidFill>
                  <a:schemeClr val="bg1"/>
                </a:solidFill>
              </a:rPr>
              <a:t> </a:t>
            </a:r>
            <a:endParaRPr lang="es-ES" dirty="0">
              <a:solidFill>
                <a:schemeClr val="bg1"/>
              </a:solidFill>
            </a:endParaRPr>
          </a:p>
          <a:p>
            <a:pPr algn="just"/>
            <a:r>
              <a:rPr lang="en-US" cap="small" dirty="0" err="1">
                <a:solidFill>
                  <a:schemeClr val="bg1"/>
                </a:solidFill>
              </a:rPr>
              <a:t>Marienhoff</a:t>
            </a:r>
            <a:r>
              <a:rPr lang="en-US" cap="small" dirty="0">
                <a:solidFill>
                  <a:schemeClr val="bg1"/>
                </a:solidFill>
              </a:rPr>
              <a:t>. </a:t>
            </a:r>
            <a:r>
              <a:rPr lang="en-US" i="1" dirty="0">
                <a:solidFill>
                  <a:schemeClr val="bg1"/>
                </a:solidFill>
              </a:rPr>
              <a:t>Ob. cit. </a:t>
            </a:r>
            <a:r>
              <a:rPr lang="es-EC" dirty="0">
                <a:solidFill>
                  <a:schemeClr val="bg1"/>
                </a:solidFill>
              </a:rPr>
              <a:t>T. III-A, p. 39.</a:t>
            </a:r>
            <a:endParaRPr lang="es-ES" dirty="0">
              <a:solidFill>
                <a:schemeClr val="bg1"/>
              </a:solidFill>
            </a:endParaRPr>
          </a:p>
          <a:p>
            <a:pPr algn="just"/>
            <a:r>
              <a:rPr lang="es-EC" cap="small" dirty="0">
                <a:solidFill>
                  <a:schemeClr val="bg1"/>
                </a:solidFill>
              </a:rPr>
              <a:t>Gordillo</a:t>
            </a:r>
            <a:r>
              <a:rPr lang="es-EC" dirty="0">
                <a:solidFill>
                  <a:schemeClr val="bg1"/>
                </a:solidFill>
              </a:rPr>
              <a:t>. </a:t>
            </a:r>
            <a:r>
              <a:rPr lang="es-EC" i="1" dirty="0">
                <a:solidFill>
                  <a:schemeClr val="bg1"/>
                </a:solidFill>
              </a:rPr>
              <a:t>Ob. cit.</a:t>
            </a:r>
            <a:r>
              <a:rPr lang="es-EC" dirty="0">
                <a:solidFill>
                  <a:schemeClr val="bg1"/>
                </a:solidFill>
              </a:rPr>
              <a:t> T. 3. p. II. 29.</a:t>
            </a:r>
            <a:endParaRPr lang="es-ES" dirty="0">
              <a:solidFill>
                <a:schemeClr val="bg1"/>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05"/>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9"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0" dur="1000" fill="hold"/>
                                        <p:tgtEl>
                                          <p:spTgt spid="4">
                                            <p:txEl>
                                              <p:pRg st="0" end="0"/>
                                            </p:txEl>
                                          </p:spTgt>
                                        </p:tgtEl>
                                        <p:attrNameLst>
                                          <p:attrName>ppt_y</p:attrName>
                                        </p:attrNameLst>
                                      </p:cBhvr>
                                      <p:tavLst>
                                        <p:tav tm="0">
                                          <p:val>
                                            <p:strVal val="#ppt_y"/>
                                          </p:val>
                                        </p:tav>
                                        <p:tav tm="100000">
                                          <p:val>
                                            <p:strVal val="#ppt_y"/>
                                          </p:val>
                                        </p:tav>
                                      </p:tavLst>
                                    </p:anim>
                                    <p:animEffect transition="in" filter="fade">
                                      <p:cBhvr>
                                        <p:cTn id="11" dur="1000"/>
                                        <p:tgtEl>
                                          <p:spTgt spid="4">
                                            <p:txEl>
                                              <p:pRg st="0" end="0"/>
                                            </p:txEl>
                                          </p:spTgt>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1000" fill="hold"/>
                                        <p:tgtEl>
                                          <p:spTgt spid="4">
                                            <p:txEl>
                                              <p:pRg st="1" end="1"/>
                                            </p:txEl>
                                          </p:spTgt>
                                        </p:tgtEl>
                                        <p:attrNameLst>
                                          <p:attrName>ppt_w</p:attrName>
                                        </p:attrNameLst>
                                      </p:cBhvr>
                                      <p:tavLst>
                                        <p:tav tm="0">
                                          <p:val>
                                            <p:strVal val="#ppt_w*0.05"/>
                                          </p:val>
                                        </p:tav>
                                        <p:tav tm="100000">
                                          <p:val>
                                            <p:strVal val="#ppt_w"/>
                                          </p:val>
                                        </p:tav>
                                      </p:tavLst>
                                    </p:anim>
                                    <p:anim calcmode="lin" valueType="num">
                                      <p:cBhvr>
                                        <p:cTn id="15"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16"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17" dur="1000" fill="hold"/>
                                        <p:tgtEl>
                                          <p:spTgt spid="4">
                                            <p:txEl>
                                              <p:pRg st="1" end="1"/>
                                            </p:txEl>
                                          </p:spTgt>
                                        </p:tgtEl>
                                        <p:attrNameLst>
                                          <p:attrName>ppt_y</p:attrName>
                                        </p:attrNameLst>
                                      </p:cBhvr>
                                      <p:tavLst>
                                        <p:tav tm="0">
                                          <p:val>
                                            <p:strVal val="#ppt_y"/>
                                          </p:val>
                                        </p:tav>
                                        <p:tav tm="100000">
                                          <p:val>
                                            <p:strVal val="#ppt_y"/>
                                          </p:val>
                                        </p:tav>
                                      </p:tavLst>
                                    </p:anim>
                                    <p:animEffect transition="in" filter="fade">
                                      <p:cBhvr>
                                        <p:cTn id="18" dur="1000"/>
                                        <p:tgtEl>
                                          <p:spTgt spid="4">
                                            <p:txEl>
                                              <p:pRg st="1" end="1"/>
                                            </p:txEl>
                                          </p:spTgt>
                                        </p:tgtEl>
                                      </p:cBhvr>
                                    </p:animEffect>
                                  </p:childTnLst>
                                </p:cTn>
                              </p:par>
                              <p:par>
                                <p:cTn id="19" presetID="54" presetClass="entr" presetSubtype="0" accel="100000" fill="hold" grpId="0" nodeType="with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p:cTn id="21" dur="1000" fill="hold"/>
                                        <p:tgtEl>
                                          <p:spTgt spid="4">
                                            <p:txEl>
                                              <p:pRg st="2" end="2"/>
                                            </p:txEl>
                                          </p:spTgt>
                                        </p:tgtEl>
                                        <p:attrNameLst>
                                          <p:attrName>ppt_w</p:attrName>
                                        </p:attrNameLst>
                                      </p:cBhvr>
                                      <p:tavLst>
                                        <p:tav tm="0">
                                          <p:val>
                                            <p:strVal val="#ppt_w*0.05"/>
                                          </p:val>
                                        </p:tav>
                                        <p:tav tm="100000">
                                          <p:val>
                                            <p:strVal val="#ppt_w"/>
                                          </p:val>
                                        </p:tav>
                                      </p:tavLst>
                                    </p:anim>
                                    <p:anim calcmode="lin" valueType="num">
                                      <p:cBhvr>
                                        <p:cTn id="22" dur="1000" fill="hold"/>
                                        <p:tgtEl>
                                          <p:spTgt spid="4">
                                            <p:txEl>
                                              <p:pRg st="2" end="2"/>
                                            </p:txEl>
                                          </p:spTgt>
                                        </p:tgtEl>
                                        <p:attrNameLst>
                                          <p:attrName>ppt_h</p:attrName>
                                        </p:attrNameLst>
                                      </p:cBhvr>
                                      <p:tavLst>
                                        <p:tav tm="0">
                                          <p:val>
                                            <p:strVal val="#ppt_h"/>
                                          </p:val>
                                        </p:tav>
                                        <p:tav tm="100000">
                                          <p:val>
                                            <p:strVal val="#ppt_h"/>
                                          </p:val>
                                        </p:tav>
                                      </p:tavLst>
                                    </p:anim>
                                    <p:anim calcmode="lin" valueType="num">
                                      <p:cBhvr>
                                        <p:cTn id="23" dur="1000" fill="hold"/>
                                        <p:tgtEl>
                                          <p:spTgt spid="4">
                                            <p:txEl>
                                              <p:pRg st="2" end="2"/>
                                            </p:txEl>
                                          </p:spTgt>
                                        </p:tgtEl>
                                        <p:attrNameLst>
                                          <p:attrName>ppt_x</p:attrName>
                                        </p:attrNameLst>
                                      </p:cBhvr>
                                      <p:tavLst>
                                        <p:tav tm="0">
                                          <p:val>
                                            <p:strVal val="#ppt_x-.2"/>
                                          </p:val>
                                        </p:tav>
                                        <p:tav tm="100000">
                                          <p:val>
                                            <p:strVal val="#ppt_x"/>
                                          </p:val>
                                        </p:tav>
                                      </p:tavLst>
                                    </p:anim>
                                    <p:anim calcmode="lin" valueType="num">
                                      <p:cBhvr>
                                        <p:cTn id="24" dur="1000" fill="hold"/>
                                        <p:tgtEl>
                                          <p:spTgt spid="4">
                                            <p:txEl>
                                              <p:pRg st="2" end="2"/>
                                            </p:txEl>
                                          </p:spTgt>
                                        </p:tgtEl>
                                        <p:attrNameLst>
                                          <p:attrName>ppt_y</p:attrName>
                                        </p:attrNameLst>
                                      </p:cBhvr>
                                      <p:tavLst>
                                        <p:tav tm="0">
                                          <p:val>
                                            <p:strVal val="#ppt_y"/>
                                          </p:val>
                                        </p:tav>
                                        <p:tav tm="100000">
                                          <p:val>
                                            <p:strVal val="#ppt_y"/>
                                          </p:val>
                                        </p:tav>
                                      </p:tavLst>
                                    </p:anim>
                                    <p:animEffect transition="in" filter="fade">
                                      <p:cBhvr>
                                        <p:cTn id="25" dur="1000"/>
                                        <p:tgtEl>
                                          <p:spTgt spid="4">
                                            <p:txEl>
                                              <p:pRg st="2" end="2"/>
                                            </p:txEl>
                                          </p:spTgt>
                                        </p:tgtEl>
                                      </p:cBhvr>
                                    </p:animEffect>
                                  </p:childTnLst>
                                </p:cTn>
                              </p:par>
                              <p:par>
                                <p:cTn id="26" presetID="54" presetClass="entr" presetSubtype="0" accel="100000" fill="hold" grpId="0" nodeType="with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 calcmode="lin" valueType="num">
                                      <p:cBhvr>
                                        <p:cTn id="28" dur="1000" fill="hold"/>
                                        <p:tgtEl>
                                          <p:spTgt spid="4">
                                            <p:txEl>
                                              <p:pRg st="3" end="3"/>
                                            </p:txEl>
                                          </p:spTgt>
                                        </p:tgtEl>
                                        <p:attrNameLst>
                                          <p:attrName>ppt_w</p:attrName>
                                        </p:attrNameLst>
                                      </p:cBhvr>
                                      <p:tavLst>
                                        <p:tav tm="0">
                                          <p:val>
                                            <p:strVal val="#ppt_w*0.05"/>
                                          </p:val>
                                        </p:tav>
                                        <p:tav tm="100000">
                                          <p:val>
                                            <p:strVal val="#ppt_w"/>
                                          </p:val>
                                        </p:tav>
                                      </p:tavLst>
                                    </p:anim>
                                    <p:anim calcmode="lin" valueType="num">
                                      <p:cBhvr>
                                        <p:cTn id="29" dur="1000" fill="hold"/>
                                        <p:tgtEl>
                                          <p:spTgt spid="4">
                                            <p:txEl>
                                              <p:pRg st="3" end="3"/>
                                            </p:txEl>
                                          </p:spTgt>
                                        </p:tgtEl>
                                        <p:attrNameLst>
                                          <p:attrName>ppt_h</p:attrName>
                                        </p:attrNameLst>
                                      </p:cBhvr>
                                      <p:tavLst>
                                        <p:tav tm="0">
                                          <p:val>
                                            <p:strVal val="#ppt_h"/>
                                          </p:val>
                                        </p:tav>
                                        <p:tav tm="100000">
                                          <p:val>
                                            <p:strVal val="#ppt_h"/>
                                          </p:val>
                                        </p:tav>
                                      </p:tavLst>
                                    </p:anim>
                                    <p:anim calcmode="lin" valueType="num">
                                      <p:cBhvr>
                                        <p:cTn id="30" dur="1000" fill="hold"/>
                                        <p:tgtEl>
                                          <p:spTgt spid="4">
                                            <p:txEl>
                                              <p:pRg st="3" end="3"/>
                                            </p:txEl>
                                          </p:spTgt>
                                        </p:tgtEl>
                                        <p:attrNameLst>
                                          <p:attrName>ppt_x</p:attrName>
                                        </p:attrNameLst>
                                      </p:cBhvr>
                                      <p:tavLst>
                                        <p:tav tm="0">
                                          <p:val>
                                            <p:strVal val="#ppt_x-.2"/>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
                                          </p:val>
                                        </p:tav>
                                        <p:tav tm="100000">
                                          <p:val>
                                            <p:strVal val="#ppt_y"/>
                                          </p:val>
                                        </p:tav>
                                      </p:tavLst>
                                    </p:anim>
                                    <p:animEffect transition="in" filter="fade">
                                      <p:cBhvr>
                                        <p:cTn id="32"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magen" descr="PCD.jpg"/>
          <p:cNvPicPr>
            <a:picLocks noChangeAspect="1"/>
          </p:cNvPicPr>
          <p:nvPr/>
        </p:nvPicPr>
        <p:blipFill>
          <a:blip r:embed="rId3" cstate="print"/>
          <a:stretch>
            <a:fillRect/>
          </a:stretch>
        </p:blipFill>
        <p:spPr>
          <a:xfrm>
            <a:off x="4742" y="0"/>
            <a:ext cx="9134515" cy="6858000"/>
          </a:xfrm>
          <a:prstGeom prst="rect">
            <a:avLst/>
          </a:prstGeom>
        </p:spPr>
      </p:pic>
      <p:sp>
        <p:nvSpPr>
          <p:cNvPr id="4" name="3 Marcador de contenido"/>
          <p:cNvSpPr>
            <a:spLocks noGrp="1"/>
          </p:cNvSpPr>
          <p:nvPr>
            <p:ph idx="1"/>
          </p:nvPr>
        </p:nvSpPr>
        <p:spPr>
          <a:xfrm>
            <a:off x="457200" y="692696"/>
            <a:ext cx="8229600" cy="5433467"/>
          </a:xfrm>
        </p:spPr>
        <p:txBody>
          <a:bodyPr>
            <a:normAutofit/>
          </a:bodyPr>
          <a:lstStyle/>
          <a:p>
            <a:pPr lvl="0" algn="just">
              <a:defRPr/>
            </a:pPr>
            <a:r>
              <a:rPr lang="es-ES" b="1" dirty="0">
                <a:solidFill>
                  <a:schemeClr val="bg1"/>
                </a:solidFill>
              </a:rPr>
              <a:t>Art. 66.- VIGENCIA.- </a:t>
            </a:r>
            <a:r>
              <a:rPr lang="es-ES" dirty="0">
                <a:solidFill>
                  <a:schemeClr val="bg1"/>
                </a:solidFill>
              </a:rPr>
              <a:t>Los actos administrativos, para su plena validez deberán ser obligatoriamente notificados al administrado y mientras no lo sean no tendrán eficacia con respecto a quienes se haya omitido la notificación. </a:t>
            </a:r>
            <a:r>
              <a:rPr lang="es-ES" dirty="0" smtClean="0">
                <a:solidFill>
                  <a:schemeClr val="bg1"/>
                </a:solidFill>
              </a:rPr>
              <a:t>La ejecución </a:t>
            </a:r>
            <a:r>
              <a:rPr lang="es-ES" dirty="0">
                <a:solidFill>
                  <a:schemeClr val="bg1"/>
                </a:solidFill>
              </a:rPr>
              <a:t>de actuaciones ordenadas en actos administrativos notificados constituirán, para efectos de la responsabilidad de los funcionarios públicos, vías de hecho.</a:t>
            </a:r>
          </a:p>
          <a:p>
            <a:endParaRPr lang="es-ES"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05"/>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9"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0" dur="1000" fill="hold"/>
                                        <p:tgtEl>
                                          <p:spTgt spid="4">
                                            <p:txEl>
                                              <p:pRg st="0" end="0"/>
                                            </p:txEl>
                                          </p:spTgt>
                                        </p:tgtEl>
                                        <p:attrNameLst>
                                          <p:attrName>ppt_y</p:attrName>
                                        </p:attrNameLst>
                                      </p:cBhvr>
                                      <p:tavLst>
                                        <p:tav tm="0">
                                          <p:val>
                                            <p:strVal val="#ppt_y"/>
                                          </p:val>
                                        </p:tav>
                                        <p:tav tm="100000">
                                          <p:val>
                                            <p:strVal val="#ppt_y"/>
                                          </p:val>
                                        </p:tav>
                                      </p:tavLst>
                                    </p:anim>
                                    <p:animEffect transition="in" filter="fade">
                                      <p:cBhvr>
                                        <p:cTn id="11"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6 Imagen" descr="PCD.jpg"/>
          <p:cNvPicPr>
            <a:picLocks noChangeAspect="1"/>
          </p:cNvPicPr>
          <p:nvPr/>
        </p:nvPicPr>
        <p:blipFill>
          <a:blip r:embed="rId2" cstate="print"/>
          <a:stretch>
            <a:fillRect/>
          </a:stretch>
        </p:blipFill>
        <p:spPr>
          <a:xfrm>
            <a:off x="4742" y="0"/>
            <a:ext cx="9134515" cy="6858000"/>
          </a:xfrm>
          <a:prstGeom prst="rect">
            <a:avLst/>
          </a:prstGeom>
        </p:spPr>
      </p:pic>
      <p:sp>
        <p:nvSpPr>
          <p:cNvPr id="6" name="5 Marcador de contenido"/>
          <p:cNvSpPr>
            <a:spLocks noGrp="1"/>
          </p:cNvSpPr>
          <p:nvPr>
            <p:ph idx="1"/>
          </p:nvPr>
        </p:nvSpPr>
        <p:spPr>
          <a:xfrm>
            <a:off x="457200" y="548680"/>
            <a:ext cx="8229600" cy="5577483"/>
          </a:xfrm>
        </p:spPr>
        <p:txBody>
          <a:bodyPr>
            <a:normAutofit fontScale="92500" lnSpcReduction="10000"/>
          </a:bodyPr>
          <a:lstStyle/>
          <a:p>
            <a:pPr algn="just"/>
            <a:r>
              <a:rPr lang="es-EC" dirty="0">
                <a:solidFill>
                  <a:schemeClr val="bg1"/>
                </a:solidFill>
              </a:rPr>
              <a:t>Los actos administrativos pueden revocarse por la misma autoridad que los expidió, siempre que no afecten derechos de terceros. El Estatuto del Régimen Jurídico Administrativo de la Función Ejecutiva  denomina “extinción” del acto la revocatoria que hace la autoridad que lo dictó, revocatoria que procede por razones de oportunidad y de legitimidad. Cuando el acto administrativo afecta derechos de terceros, la revocatoria se deberá solicitar al Juez administrativo. Si el acto administrativo que afecta derechos de terceros, lesiona los intereses públicos procede la acción de </a:t>
            </a:r>
            <a:r>
              <a:rPr lang="es-EC" dirty="0" smtClean="0">
                <a:solidFill>
                  <a:schemeClr val="bg1"/>
                </a:solidFill>
              </a:rPr>
              <a:t>lesividad.</a:t>
            </a:r>
            <a:endParaRPr lang="es-ES" dirty="0">
              <a:solidFill>
                <a:schemeClr val="bg1"/>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strVal val="#ppt_w*0.05"/>
                                          </p:val>
                                        </p:tav>
                                        <p:tav tm="100000">
                                          <p:val>
                                            <p:strVal val="#ppt_w"/>
                                          </p:val>
                                        </p:tav>
                                      </p:tavLst>
                                    </p:anim>
                                    <p:anim calcmode="lin" valueType="num">
                                      <p:cBhvr>
                                        <p:cTn id="8" dur="1000" fill="hold"/>
                                        <p:tgtEl>
                                          <p:spTgt spid="6">
                                            <p:txEl>
                                              <p:pRg st="0" end="0"/>
                                            </p:txEl>
                                          </p:spTgt>
                                        </p:tgtEl>
                                        <p:attrNameLst>
                                          <p:attrName>ppt_h</p:attrName>
                                        </p:attrNameLst>
                                      </p:cBhvr>
                                      <p:tavLst>
                                        <p:tav tm="0">
                                          <p:val>
                                            <p:strVal val="#ppt_h"/>
                                          </p:val>
                                        </p:tav>
                                        <p:tav tm="100000">
                                          <p:val>
                                            <p:strVal val="#ppt_h"/>
                                          </p:val>
                                        </p:tav>
                                      </p:tavLst>
                                    </p:anim>
                                    <p:anim calcmode="lin" valueType="num">
                                      <p:cBhvr>
                                        <p:cTn id="9"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10" dur="1000" fill="hold"/>
                                        <p:tgtEl>
                                          <p:spTgt spid="6">
                                            <p:txEl>
                                              <p:pRg st="0" end="0"/>
                                            </p:txEl>
                                          </p:spTgt>
                                        </p:tgtEl>
                                        <p:attrNameLst>
                                          <p:attrName>ppt_y</p:attrName>
                                        </p:attrNameLst>
                                      </p:cBhvr>
                                      <p:tavLst>
                                        <p:tav tm="0">
                                          <p:val>
                                            <p:strVal val="#ppt_y"/>
                                          </p:val>
                                        </p:tav>
                                        <p:tav tm="100000">
                                          <p:val>
                                            <p:strVal val="#ppt_y"/>
                                          </p:val>
                                        </p:tav>
                                      </p:tavLst>
                                    </p:anim>
                                    <p:animEffect transition="in" filter="fade">
                                      <p:cBhvr>
                                        <p:cTn id="11" dur="1000"/>
                                        <p:tgtEl>
                                          <p:spTgt spid="6">
                                            <p:txEl>
                                              <p:pRg st="0" end="0"/>
                                            </p:txEl>
                                          </p:spTgt>
                                        </p:tgtEl>
                                      </p:cBhvr>
                                    </p:animEffect>
                                  </p:childTnLst>
                                </p:cTn>
                              </p:par>
                              <p:par>
                                <p:cTn id="12" presetID="54" presetClass="entr" presetSubtype="0" accel="100000" fill="hold" grpId="1" nodeType="with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p:cTn id="14" dur="1000" fill="hold"/>
                                        <p:tgtEl>
                                          <p:spTgt spid="6">
                                            <p:txEl>
                                              <p:pRg st="0" end="0"/>
                                            </p:txEl>
                                          </p:spTgt>
                                        </p:tgtEl>
                                        <p:attrNameLst>
                                          <p:attrName>ppt_w</p:attrName>
                                        </p:attrNameLst>
                                      </p:cBhvr>
                                      <p:tavLst>
                                        <p:tav tm="0">
                                          <p:val>
                                            <p:strVal val="#ppt_w*0.05"/>
                                          </p:val>
                                        </p:tav>
                                        <p:tav tm="100000">
                                          <p:val>
                                            <p:strVal val="#ppt_w"/>
                                          </p:val>
                                        </p:tav>
                                      </p:tavLst>
                                    </p:anim>
                                    <p:anim calcmode="lin" valueType="num">
                                      <p:cBhvr>
                                        <p:cTn id="15" dur="1000" fill="hold"/>
                                        <p:tgtEl>
                                          <p:spTgt spid="6">
                                            <p:txEl>
                                              <p:pRg st="0" end="0"/>
                                            </p:txEl>
                                          </p:spTgt>
                                        </p:tgtEl>
                                        <p:attrNameLst>
                                          <p:attrName>ppt_h</p:attrName>
                                        </p:attrNameLst>
                                      </p:cBhvr>
                                      <p:tavLst>
                                        <p:tav tm="0">
                                          <p:val>
                                            <p:strVal val="#ppt_h"/>
                                          </p:val>
                                        </p:tav>
                                        <p:tav tm="100000">
                                          <p:val>
                                            <p:strVal val="#ppt_h"/>
                                          </p:val>
                                        </p:tav>
                                      </p:tavLst>
                                    </p:anim>
                                    <p:anim calcmode="lin" valueType="num">
                                      <p:cBhvr>
                                        <p:cTn id="16"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17" dur="1000" fill="hold"/>
                                        <p:tgtEl>
                                          <p:spTgt spid="6">
                                            <p:txEl>
                                              <p:pRg st="0" end="0"/>
                                            </p:txEl>
                                          </p:spTgt>
                                        </p:tgtEl>
                                        <p:attrNameLst>
                                          <p:attrName>ppt_y</p:attrName>
                                        </p:attrNameLst>
                                      </p:cBhvr>
                                      <p:tavLst>
                                        <p:tav tm="0">
                                          <p:val>
                                            <p:strVal val="#ppt_y"/>
                                          </p:val>
                                        </p:tav>
                                        <p:tav tm="100000">
                                          <p:val>
                                            <p:strVal val="#ppt_y"/>
                                          </p:val>
                                        </p:tav>
                                      </p:tavLst>
                                    </p:anim>
                                    <p:animEffect transition="in" filter="fade">
                                      <p:cBhvr>
                                        <p:cTn id="18"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6" grpI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PCD.jpg"/>
          <p:cNvPicPr>
            <a:picLocks noChangeAspect="1"/>
          </p:cNvPicPr>
          <p:nvPr/>
        </p:nvPicPr>
        <p:blipFill>
          <a:blip r:embed="rId2" cstate="print"/>
          <a:stretch>
            <a:fillRect/>
          </a:stretch>
        </p:blipFill>
        <p:spPr>
          <a:xfrm>
            <a:off x="4742" y="0"/>
            <a:ext cx="9134515" cy="6858000"/>
          </a:xfrm>
          <a:prstGeom prst="rect">
            <a:avLst/>
          </a:prstGeom>
        </p:spPr>
      </p:pic>
      <p:sp>
        <p:nvSpPr>
          <p:cNvPr id="3" name="2 Título"/>
          <p:cNvSpPr>
            <a:spLocks noGrp="1"/>
          </p:cNvSpPr>
          <p:nvPr>
            <p:ph type="title"/>
          </p:nvPr>
        </p:nvSpPr>
        <p:spPr/>
        <p:txBody>
          <a:bodyPr>
            <a:normAutofit fontScale="90000"/>
          </a:bodyPr>
          <a:lstStyle/>
          <a:p>
            <a:r>
              <a:rPr lang="es-EC" b="1" i="1" dirty="0">
                <a:solidFill>
                  <a:schemeClr val="bg1"/>
                </a:solidFill>
              </a:rPr>
              <a:t>La impugnación del acto administrativo</a:t>
            </a:r>
            <a:endParaRPr lang="es-ES" b="1" i="1" dirty="0">
              <a:solidFill>
                <a:schemeClr val="bg1"/>
              </a:solidFill>
            </a:endParaRPr>
          </a:p>
        </p:txBody>
      </p:sp>
      <p:sp>
        <p:nvSpPr>
          <p:cNvPr id="4" name="3 Marcador de contenido"/>
          <p:cNvSpPr>
            <a:spLocks noGrp="1"/>
          </p:cNvSpPr>
          <p:nvPr>
            <p:ph idx="1"/>
          </p:nvPr>
        </p:nvSpPr>
        <p:spPr/>
        <p:txBody>
          <a:bodyPr/>
          <a:lstStyle/>
          <a:p>
            <a:r>
              <a:rPr lang="es-EC" dirty="0">
                <a:solidFill>
                  <a:schemeClr val="bg1"/>
                </a:solidFill>
              </a:rPr>
              <a:t>La importancia principal de la identificación precisa del acto administrativo radica en la forma de su impugnación en sede judicial, sin perjuicio de la impugnación que se puede producir en el seno mismo de la Administración -impugnación en sede administrativa. </a:t>
            </a:r>
            <a:endParaRPr lang="es-ES" dirty="0">
              <a:solidFill>
                <a:schemeClr val="bg1"/>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05"/>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 calcmode="lin" valueType="num">
                                      <p:cBhvr>
                                        <p:cTn id="9" dur="500" fill="hold"/>
                                        <p:tgtEl>
                                          <p:spTgt spid="3"/>
                                        </p:tgtEl>
                                        <p:attrNameLst>
                                          <p:attrName>ppt_x</p:attrName>
                                        </p:attrNameLst>
                                      </p:cBhvr>
                                      <p:tavLst>
                                        <p:tav tm="0">
                                          <p:val>
                                            <p:strVal val="#ppt_x-.2"/>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animEffect transition="in" filter="fade">
                                      <p:cBhvr>
                                        <p:cTn id="11" dur="500"/>
                                        <p:tgtEl>
                                          <p:spTgt spid="3"/>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p:cTn id="14" dur="1000" fill="hold"/>
                                        <p:tgtEl>
                                          <p:spTgt spid="4">
                                            <p:txEl>
                                              <p:pRg st="0" end="0"/>
                                            </p:txEl>
                                          </p:spTgt>
                                        </p:tgtEl>
                                        <p:attrNameLst>
                                          <p:attrName>ppt_w</p:attrName>
                                        </p:attrNameLst>
                                      </p:cBhvr>
                                      <p:tavLst>
                                        <p:tav tm="0">
                                          <p:val>
                                            <p:strVal val="#ppt_w*0.05"/>
                                          </p:val>
                                        </p:tav>
                                        <p:tav tm="100000">
                                          <p:val>
                                            <p:strVal val="#ppt_w"/>
                                          </p:val>
                                        </p:tav>
                                      </p:tavLst>
                                    </p:anim>
                                    <p:anim calcmode="lin" valueType="num">
                                      <p:cBhvr>
                                        <p:cTn id="15"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16"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7" dur="1000" fill="hold"/>
                                        <p:tgtEl>
                                          <p:spTgt spid="4">
                                            <p:txEl>
                                              <p:pRg st="0" end="0"/>
                                            </p:txEl>
                                          </p:spTgt>
                                        </p:tgtEl>
                                        <p:attrNameLst>
                                          <p:attrName>ppt_y</p:attrName>
                                        </p:attrNameLst>
                                      </p:cBhvr>
                                      <p:tavLst>
                                        <p:tav tm="0">
                                          <p:val>
                                            <p:strVal val="#ppt_y"/>
                                          </p:val>
                                        </p:tav>
                                        <p:tav tm="100000">
                                          <p:val>
                                            <p:strVal val="#ppt_y"/>
                                          </p:val>
                                        </p:tav>
                                      </p:tavLst>
                                    </p:anim>
                                    <p:animEffect transition="in" filter="fade">
                                      <p:cBhvr>
                                        <p:cTn id="18"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PCD.jpg"/>
          <p:cNvPicPr>
            <a:picLocks noChangeAspect="1"/>
          </p:cNvPicPr>
          <p:nvPr/>
        </p:nvPicPr>
        <p:blipFill>
          <a:blip r:embed="rId2" cstate="print"/>
          <a:stretch>
            <a:fillRect/>
          </a:stretch>
        </p:blipFill>
        <p:spPr>
          <a:xfrm>
            <a:off x="4742" y="0"/>
            <a:ext cx="9134515" cy="6858000"/>
          </a:xfrm>
          <a:prstGeom prst="rect">
            <a:avLst/>
          </a:prstGeom>
        </p:spPr>
      </p:pic>
      <p:sp>
        <p:nvSpPr>
          <p:cNvPr id="4" name="3 Marcador de contenido"/>
          <p:cNvSpPr>
            <a:spLocks noGrp="1"/>
          </p:cNvSpPr>
          <p:nvPr>
            <p:ph idx="1"/>
          </p:nvPr>
        </p:nvSpPr>
        <p:spPr>
          <a:xfrm>
            <a:off x="457200" y="692696"/>
            <a:ext cx="8229600" cy="5433467"/>
          </a:xfrm>
        </p:spPr>
        <p:txBody>
          <a:bodyPr>
            <a:normAutofit lnSpcReduction="10000"/>
          </a:bodyPr>
          <a:lstStyle/>
          <a:p>
            <a:pPr algn="just"/>
            <a:r>
              <a:rPr lang="es-EC" dirty="0">
                <a:solidFill>
                  <a:schemeClr val="bg1"/>
                </a:solidFill>
              </a:rPr>
              <a:t>Esta impugnación de carácter judicial se ejerce, sin perjuicio de la impugnación administrativa, que se desarrolla en sede administrativa, ante los mismos órganos que emiten el acto impugnado. El acto administrativo, en el Ecuador, puede ser impugnado directamente ante los Tribunales Distritales de lo Contencioso Administrativo. También el Tribunal Constitucional tiene atribuciones para </a:t>
            </a:r>
            <a:r>
              <a:rPr lang="es-EC" dirty="0" smtClean="0">
                <a:solidFill>
                  <a:schemeClr val="bg1"/>
                </a:solidFill>
              </a:rPr>
              <a:t>conocer </a:t>
            </a:r>
            <a:r>
              <a:rPr lang="es-EC" dirty="0">
                <a:solidFill>
                  <a:schemeClr val="bg1"/>
                </a:solidFill>
              </a:rPr>
              <a:t>y resolver sobre la inconstitucionalidad de los actos administrativos de toda autoridad pública </a:t>
            </a:r>
            <a:endParaRPr lang="es-ES" dirty="0">
              <a:solidFill>
                <a:schemeClr val="bg1"/>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05"/>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9"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0" dur="1000" fill="hold"/>
                                        <p:tgtEl>
                                          <p:spTgt spid="4">
                                            <p:txEl>
                                              <p:pRg st="0" end="0"/>
                                            </p:txEl>
                                          </p:spTgt>
                                        </p:tgtEl>
                                        <p:attrNameLst>
                                          <p:attrName>ppt_y</p:attrName>
                                        </p:attrNameLst>
                                      </p:cBhvr>
                                      <p:tavLst>
                                        <p:tav tm="0">
                                          <p:val>
                                            <p:strVal val="#ppt_y"/>
                                          </p:val>
                                        </p:tav>
                                        <p:tav tm="100000">
                                          <p:val>
                                            <p:strVal val="#ppt_y"/>
                                          </p:val>
                                        </p:tav>
                                      </p:tavLst>
                                    </p:anim>
                                    <p:animEffect transition="in" filter="fade">
                                      <p:cBhvr>
                                        <p:cTn id="11"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heme/theme1.xml><?xml version="1.0" encoding="utf-8"?>
<a:theme xmlns:a="http://schemas.openxmlformats.org/drawingml/2006/main" name="Tema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Tema1</Template>
  <TotalTime>121</TotalTime>
  <Words>2090</Words>
  <Application>Microsoft Office PowerPoint</Application>
  <PresentationFormat>Presentación en pantalla (4:3)</PresentationFormat>
  <Paragraphs>56</Paragraphs>
  <Slides>21</Slides>
  <Notes>3</Notes>
  <HiddenSlides>0</HiddenSlides>
  <MMClips>0</MMClips>
  <ScaleCrop>false</ScaleCrop>
  <HeadingPairs>
    <vt:vector size="4" baseType="variant">
      <vt:variant>
        <vt:lpstr>Tema</vt:lpstr>
      </vt:variant>
      <vt:variant>
        <vt:i4>1</vt:i4>
      </vt:variant>
      <vt:variant>
        <vt:lpstr>Títulos de diapositiva</vt:lpstr>
      </vt:variant>
      <vt:variant>
        <vt:i4>21</vt:i4>
      </vt:variant>
    </vt:vector>
  </HeadingPairs>
  <TitlesOfParts>
    <vt:vector size="22" baseType="lpstr">
      <vt:lpstr>Tema1</vt:lpstr>
      <vt:lpstr>UNIVERSIDAD REGIONAL AUTÓNOMA DE LOS ANDES. IBARRA</vt:lpstr>
      <vt:lpstr>EL ACTO  ADMINISTRATIVO</vt:lpstr>
      <vt:lpstr>Diapositiva 3</vt:lpstr>
      <vt:lpstr>Diapositiva 4</vt:lpstr>
      <vt:lpstr>Diapositiva 5</vt:lpstr>
      <vt:lpstr>Diapositiva 6</vt:lpstr>
      <vt:lpstr>Diapositiva 7</vt:lpstr>
      <vt:lpstr>La impugnación del acto administrativo</vt:lpstr>
      <vt:lpstr>Diapositiva 9</vt:lpstr>
      <vt:lpstr>Diapositiva 10</vt:lpstr>
      <vt:lpstr>Simple acto de la administración y hecho administrativo</vt:lpstr>
      <vt:lpstr>Diapositiva 12</vt:lpstr>
      <vt:lpstr>Diapositiva 13</vt:lpstr>
      <vt:lpstr>  La "sumilla” </vt:lpstr>
      <vt:lpstr>Distinción entre acto administrativo y reglamento </vt:lpstr>
      <vt:lpstr>Diapositiva 16</vt:lpstr>
      <vt:lpstr>Diapositiva 17</vt:lpstr>
      <vt:lpstr>DE LA COMPETENCIA ADMINISTRATIVA </vt:lpstr>
      <vt:lpstr>Diapositiva 19</vt:lpstr>
      <vt:lpstr>Diapositiva 20</vt:lpstr>
      <vt:lpstr>Las "circulares" y los "instructivos"</vt:lpstr>
    </vt:vector>
  </TitlesOfParts>
  <Company>fatage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Álbum de fotografías</dc:title>
  <dc:creator>hogar</dc:creator>
  <cp:lastModifiedBy>*</cp:lastModifiedBy>
  <cp:revision>15</cp:revision>
  <dcterms:created xsi:type="dcterms:W3CDTF">2011-06-10T19:13:12Z</dcterms:created>
  <dcterms:modified xsi:type="dcterms:W3CDTF">2012-01-17T11:45:46Z</dcterms:modified>
</cp:coreProperties>
</file>