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2" r:id="rId10"/>
    <p:sldId id="264" r:id="rId11"/>
    <p:sldId id="265" r:id="rId12"/>
    <p:sldId id="266" r:id="rId13"/>
    <p:sldId id="267" r:id="rId14"/>
    <p:sldId id="268" r:id="rId15"/>
    <p:sldId id="269" r:id="rId16"/>
    <p:sldId id="273" r:id="rId17"/>
    <p:sldId id="271" r:id="rId18"/>
    <p:sldId id="274" r:id="rId19"/>
    <p:sldId id="275" r:id="rId20"/>
    <p:sldId id="276" r:id="rId21"/>
    <p:sldId id="277" r:id="rId22"/>
    <p:sldId id="278" r:id="rId23"/>
    <p:sldId id="279" r:id="rId24"/>
    <p:sldId id="281" r:id="rId25"/>
    <p:sldId id="282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s-ES_tradnl" smtClean="0"/>
              <a:t>Clic para editar título</a:t>
            </a:r>
            <a:endParaRPr kumimoji="0"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s-ES_tradnl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10" name="Rectángulo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_tradnl" smtClean="0"/>
              <a:t>Clic para editar título</a:t>
            </a:r>
            <a:endParaRPr kumimoji="0"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_tradnl" smtClean="0"/>
              <a:t>Haga clic para modificar el estilo de texto del patrón</a:t>
            </a:r>
          </a:p>
          <a:p>
            <a:pPr lvl="1" eaLnBrk="1" latinLnBrk="0" hangingPunct="1"/>
            <a:r>
              <a:rPr lang="es-ES_tradnl" smtClean="0"/>
              <a:t>Segundo nivel</a:t>
            </a:r>
          </a:p>
          <a:p>
            <a:pPr lvl="2" eaLnBrk="1" latinLnBrk="0" hangingPunct="1"/>
            <a:r>
              <a:rPr lang="es-ES_tradnl" smtClean="0"/>
              <a:t>Tercer nivel</a:t>
            </a:r>
          </a:p>
          <a:p>
            <a:pPr lvl="3" eaLnBrk="1" latinLnBrk="0" hangingPunct="1"/>
            <a:r>
              <a:rPr lang="es-ES_tradnl" smtClean="0"/>
              <a:t>Cuarto nivel</a:t>
            </a:r>
          </a:p>
          <a:p>
            <a:pPr lvl="4" eaLnBrk="1" latinLnBrk="0" hangingPunct="1"/>
            <a:r>
              <a:rPr lang="es-ES_tradnl" smtClean="0"/>
              <a:t>Quinto nivel</a:t>
            </a:r>
            <a:endParaRPr kumimoji="0"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ángulo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s-ES_tradnl" smtClean="0"/>
              <a:t>Clic para editar título</a:t>
            </a:r>
            <a:endParaRPr kumimoji="0"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_tradnl" smtClean="0"/>
              <a:t>Haga clic para modificar el estilo de texto del patrón</a:t>
            </a:r>
          </a:p>
          <a:p>
            <a:pPr lvl="1" eaLnBrk="1" latinLnBrk="0" hangingPunct="1"/>
            <a:r>
              <a:rPr lang="es-ES_tradnl" smtClean="0"/>
              <a:t>Segundo nivel</a:t>
            </a:r>
          </a:p>
          <a:p>
            <a:pPr lvl="2" eaLnBrk="1" latinLnBrk="0" hangingPunct="1"/>
            <a:r>
              <a:rPr lang="es-ES_tradnl" smtClean="0"/>
              <a:t>Tercer nivel</a:t>
            </a:r>
          </a:p>
          <a:p>
            <a:pPr lvl="3" eaLnBrk="1" latinLnBrk="0" hangingPunct="1"/>
            <a:r>
              <a:rPr lang="es-ES_tradnl" smtClean="0"/>
              <a:t>Cuarto nivel</a:t>
            </a:r>
          </a:p>
          <a:p>
            <a:pPr lvl="4" eaLnBrk="1" latinLnBrk="0" hangingPunct="1"/>
            <a:r>
              <a:rPr lang="es-ES_tradnl" smtClean="0"/>
              <a:t>Quinto nivel</a:t>
            </a:r>
            <a:endParaRPr kumimoji="0"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s-ES_tradnl" smtClean="0"/>
              <a:t>Clic para editar título</a:t>
            </a:r>
            <a:endParaRPr kumimoji="0"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_tradnl" smtClean="0"/>
              <a:t>Haga clic para modificar el estilo de texto del patrón</a:t>
            </a:r>
          </a:p>
          <a:p>
            <a:pPr lvl="1" eaLnBrk="1" latinLnBrk="0" hangingPunct="1"/>
            <a:r>
              <a:rPr lang="es-ES_tradnl" smtClean="0"/>
              <a:t>Segundo nivel</a:t>
            </a:r>
          </a:p>
          <a:p>
            <a:pPr lvl="2" eaLnBrk="1" latinLnBrk="0" hangingPunct="1"/>
            <a:r>
              <a:rPr lang="es-ES_tradnl" smtClean="0"/>
              <a:t>Tercer nivel</a:t>
            </a:r>
          </a:p>
          <a:p>
            <a:pPr lvl="3" eaLnBrk="1" latinLnBrk="0" hangingPunct="1"/>
            <a:r>
              <a:rPr lang="es-ES_tradnl" smtClean="0"/>
              <a:t>Cuarto nivel</a:t>
            </a:r>
          </a:p>
          <a:p>
            <a:pPr lvl="4" eaLnBrk="1" latinLnBrk="0" hangingPunct="1"/>
            <a:r>
              <a:rPr lang="es-ES_tradnl" smtClean="0"/>
              <a:t>Quinto nivel</a:t>
            </a:r>
            <a:endParaRPr kumimoji="0"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ángulo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s-ES_tradnl" smtClean="0"/>
              <a:t>Clic para editar título</a:t>
            </a:r>
            <a:endParaRPr kumimoji="0"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_tradnl" smtClean="0"/>
              <a:t>Clic para editar título</a:t>
            </a:r>
            <a:endParaRPr kumimoji="0"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_tradnl" smtClean="0"/>
              <a:t>Haga clic para modificar el estilo de texto del patrón</a:t>
            </a:r>
          </a:p>
          <a:p>
            <a:pPr lvl="1" eaLnBrk="1" latinLnBrk="0" hangingPunct="1"/>
            <a:r>
              <a:rPr lang="es-ES_tradnl" smtClean="0"/>
              <a:t>Segundo nivel</a:t>
            </a:r>
          </a:p>
          <a:p>
            <a:pPr lvl="2" eaLnBrk="1" latinLnBrk="0" hangingPunct="1"/>
            <a:r>
              <a:rPr lang="es-ES_tradnl" smtClean="0"/>
              <a:t>Tercer nivel</a:t>
            </a:r>
          </a:p>
          <a:p>
            <a:pPr lvl="3" eaLnBrk="1" latinLnBrk="0" hangingPunct="1"/>
            <a:r>
              <a:rPr lang="es-ES_tradnl" smtClean="0"/>
              <a:t>Cuarto nivel</a:t>
            </a:r>
          </a:p>
          <a:p>
            <a:pPr lvl="4" eaLnBrk="1" latinLnBrk="0" hangingPunct="1"/>
            <a:r>
              <a:rPr lang="es-ES_tradnl" smtClean="0"/>
              <a:t>Quinto nivel</a:t>
            </a:r>
            <a:endParaRPr kumimoji="0"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s-ES_tradnl" smtClean="0"/>
              <a:t>Haga clic para modificar el estilo de texto del patrón</a:t>
            </a:r>
          </a:p>
          <a:p>
            <a:pPr lvl="1" eaLnBrk="1" latinLnBrk="0" hangingPunct="1"/>
            <a:r>
              <a:rPr lang="es-ES_tradnl" smtClean="0"/>
              <a:t>Segundo nivel</a:t>
            </a:r>
          </a:p>
          <a:p>
            <a:pPr lvl="2" eaLnBrk="1" latinLnBrk="0" hangingPunct="1"/>
            <a:r>
              <a:rPr lang="es-ES_tradnl" smtClean="0"/>
              <a:t>Tercer nivel</a:t>
            </a:r>
          </a:p>
          <a:p>
            <a:pPr lvl="3" eaLnBrk="1" latinLnBrk="0" hangingPunct="1"/>
            <a:r>
              <a:rPr lang="es-ES_tradnl" smtClean="0"/>
              <a:t>Cuarto nivel</a:t>
            </a:r>
          </a:p>
          <a:p>
            <a:pPr lvl="4" eaLnBrk="1" latinLnBrk="0" hangingPunct="1"/>
            <a:r>
              <a:rPr lang="es-ES_tradnl" smtClean="0"/>
              <a:t>Quinto nivel</a:t>
            </a:r>
            <a:endParaRPr kumimoji="0"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s-ES_tradnl" smtClean="0"/>
              <a:t>Clic para editar título</a:t>
            </a:r>
            <a:endParaRPr kumimoji="0"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_tradnl" smtClean="0"/>
              <a:t>Haga clic para modificar el estilo de texto del patrón</a:t>
            </a:r>
          </a:p>
          <a:p>
            <a:pPr lvl="1" eaLnBrk="1" latinLnBrk="0" hangingPunct="1"/>
            <a:r>
              <a:rPr lang="es-ES_tradnl" smtClean="0"/>
              <a:t>Segundo nivel</a:t>
            </a:r>
          </a:p>
          <a:p>
            <a:pPr lvl="2" eaLnBrk="1" latinLnBrk="0" hangingPunct="1"/>
            <a:r>
              <a:rPr lang="es-ES_tradnl" smtClean="0"/>
              <a:t>Tercer nivel</a:t>
            </a:r>
          </a:p>
          <a:p>
            <a:pPr lvl="3" eaLnBrk="1" latinLnBrk="0" hangingPunct="1"/>
            <a:r>
              <a:rPr lang="es-ES_tradnl" smtClean="0"/>
              <a:t>Cuarto nivel</a:t>
            </a:r>
          </a:p>
          <a:p>
            <a:pPr lvl="4" eaLnBrk="1" latinLnBrk="0" hangingPunct="1"/>
            <a:r>
              <a:rPr lang="es-ES_tradnl" smtClean="0"/>
              <a:t>Quinto nivel</a:t>
            </a:r>
            <a:endParaRPr kumimoji="0"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s-ES_tradnl" smtClean="0"/>
              <a:t>Haga clic para modificar el estilo de texto del patrón</a:t>
            </a:r>
          </a:p>
          <a:p>
            <a:pPr lvl="1" eaLnBrk="1" latinLnBrk="0" hangingPunct="1"/>
            <a:r>
              <a:rPr lang="es-ES_tradnl" smtClean="0"/>
              <a:t>Segundo nivel</a:t>
            </a:r>
          </a:p>
          <a:p>
            <a:pPr lvl="2" eaLnBrk="1" latinLnBrk="0" hangingPunct="1"/>
            <a:r>
              <a:rPr lang="es-ES_tradnl" smtClean="0"/>
              <a:t>Tercer nivel</a:t>
            </a:r>
          </a:p>
          <a:p>
            <a:pPr lvl="3" eaLnBrk="1" latinLnBrk="0" hangingPunct="1"/>
            <a:r>
              <a:rPr lang="es-ES_tradnl" smtClean="0"/>
              <a:t>Cuarto nivel</a:t>
            </a:r>
          </a:p>
          <a:p>
            <a:pPr lvl="4" eaLnBrk="1" latinLnBrk="0" hangingPunct="1"/>
            <a:r>
              <a:rPr lang="es-ES_tradnl" smtClean="0"/>
              <a:t>Quinto nivel</a:t>
            </a:r>
            <a:endParaRPr kumimoji="0"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_tradnl" smtClean="0"/>
              <a:t>Clic para editar título</a:t>
            </a:r>
            <a:endParaRPr kumimoji="0"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_tradnl" smtClean="0"/>
              <a:t>Clic para editar título</a:t>
            </a:r>
            <a:endParaRPr kumimoji="0"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s-ES_tradnl" smtClean="0"/>
              <a:t>Haga clic para modificar el estilo de texto del patrón</a:t>
            </a:r>
          </a:p>
          <a:p>
            <a:pPr lvl="1" eaLnBrk="1" latinLnBrk="0" hangingPunct="1"/>
            <a:r>
              <a:rPr lang="es-ES_tradnl" smtClean="0"/>
              <a:t>Segundo nivel</a:t>
            </a:r>
          </a:p>
          <a:p>
            <a:pPr lvl="2" eaLnBrk="1" latinLnBrk="0" hangingPunct="1"/>
            <a:r>
              <a:rPr lang="es-ES_tradnl" smtClean="0"/>
              <a:t>Tercer nivel</a:t>
            </a:r>
          </a:p>
          <a:p>
            <a:pPr lvl="3" eaLnBrk="1" latinLnBrk="0" hangingPunct="1"/>
            <a:r>
              <a:rPr lang="es-ES_tradnl" smtClean="0"/>
              <a:t>Cuarto nivel</a:t>
            </a:r>
          </a:p>
          <a:p>
            <a:pPr lvl="4" eaLnBrk="1" latinLnBrk="0" hangingPunct="1"/>
            <a:r>
              <a:rPr lang="es-ES_tradnl" smtClean="0"/>
              <a:t>Quinto nivel</a:t>
            </a:r>
            <a:endParaRPr kumimoji="0"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12" name="Rectángulo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ángulo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s-ES_tradnl" smtClean="0"/>
              <a:t>Clic para editar título</a:t>
            </a:r>
            <a:endParaRPr kumimoji="0"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s-ES_tradnl" smtClean="0"/>
              <a:t>Arrastre la imagen al marcador de posición o haga clic en el icono para agregar</a:t>
            </a:r>
            <a:endParaRPr kumimoji="0" lang="en-U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7C3A134-F1C3-464B-BF47-54DC2DE08F52}" type="datetimeFigureOut">
              <a:rPr lang="en-US" smtClean="0"/>
              <a:t>5/7/2014</a:t>
            </a:fld>
            <a:endParaRPr lang="en-US" dirty="0"/>
          </a:p>
        </p:txBody>
      </p:sp>
      <p:sp>
        <p:nvSpPr>
          <p:cNvPr id="11" name="Rectángulo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ángulo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kumimoji="0"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ángulo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s-ES_tradnl" smtClean="0"/>
              <a:t>Clic para editar título</a:t>
            </a:r>
            <a:endParaRPr kumimoji="0"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s-ES_tradnl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_tradnl" smtClean="0"/>
              <a:t>Segundo nivel</a:t>
            </a:r>
          </a:p>
          <a:p>
            <a:pPr lvl="2" eaLnBrk="1" latinLnBrk="0" hangingPunct="1"/>
            <a:r>
              <a:rPr kumimoji="0" lang="es-ES_tradnl" smtClean="0"/>
              <a:t>Tercer nivel</a:t>
            </a:r>
          </a:p>
          <a:p>
            <a:pPr lvl="3" eaLnBrk="1" latinLnBrk="0" hangingPunct="1"/>
            <a:r>
              <a:rPr kumimoji="0" lang="es-ES_tradnl" smtClean="0"/>
              <a:t>Cuarto nivel</a:t>
            </a:r>
          </a:p>
          <a:p>
            <a:pPr lvl="4" eaLnBrk="1" latinLnBrk="0" hangingPunct="1"/>
            <a:r>
              <a:rPr kumimoji="0" lang="es-ES_tradnl" smtClean="0"/>
              <a:t>Quinto nivel</a:t>
            </a:r>
            <a:endParaRPr kumimoji="0"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7C3A134-F1C3-464B-BF47-54DC2DE08F52}" type="datetimeFigureOut">
              <a:rPr lang="en-US" smtClean="0"/>
              <a:t>5/7/2014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kumimoji="0"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648F39E-9C37-485F-AC97-16BB4BDF9F49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39817" y="3355848"/>
            <a:ext cx="8077200" cy="863337"/>
          </a:xfrm>
        </p:spPr>
        <p:txBody>
          <a:bodyPr/>
          <a:lstStyle/>
          <a:p>
            <a:r>
              <a:rPr lang="es-ES" dirty="0" smtClean="0"/>
              <a:t>DISCURSO ARGUMENTATIVO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9100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DISCURSO ARGUMENTATIVO</a:t>
            </a: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rcRect l="-9999" r="-9999"/>
          <a:stretch>
            <a:fillRect/>
          </a:stretch>
        </p:blipFill>
        <p:spPr>
          <a:xfrm>
            <a:off x="-978084" y="1293439"/>
            <a:ext cx="11065498" cy="5564561"/>
          </a:xfrm>
        </p:spPr>
      </p:pic>
    </p:spTree>
    <p:extLst>
      <p:ext uri="{BB962C8B-B14F-4D97-AF65-F5344CB8AC3E}">
        <p14:creationId xmlns:p14="http://schemas.microsoft.com/office/powerpoint/2010/main" val="263072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DISCURSO ARGUMENTATIVO</a:t>
            </a: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rcRect t="4941" b="4941"/>
          <a:stretch>
            <a:fillRect/>
          </a:stretch>
        </p:blipFill>
        <p:spPr>
          <a:xfrm>
            <a:off x="1" y="1408176"/>
            <a:ext cx="9144000" cy="5449823"/>
          </a:xfrm>
        </p:spPr>
      </p:pic>
    </p:spTree>
    <p:extLst>
      <p:ext uri="{BB962C8B-B14F-4D97-AF65-F5344CB8AC3E}">
        <p14:creationId xmlns:p14="http://schemas.microsoft.com/office/powerpoint/2010/main" val="144085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DISCURSO ARGUMENTATIVO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18533" y="1591733"/>
            <a:ext cx="8873067" cy="5029200"/>
          </a:xfrm>
        </p:spPr>
        <p:txBody>
          <a:bodyPr>
            <a:normAutofit/>
          </a:bodyPr>
          <a:lstStyle/>
          <a:p>
            <a:pPr algn="just"/>
            <a:r>
              <a:rPr lang="es-ES" dirty="0" smtClean="0"/>
              <a:t>¿Qué es la “Situación de enunciación”?</a:t>
            </a:r>
          </a:p>
          <a:p>
            <a:pPr algn="just"/>
            <a:endParaRPr lang="es-ES" dirty="0" smtClean="0"/>
          </a:p>
          <a:p>
            <a:pPr marL="118872" indent="0" algn="just">
              <a:buNone/>
            </a:pPr>
            <a:r>
              <a:rPr lang="es-ES" sz="3000" dirty="0"/>
              <a:t>En toda </a:t>
            </a:r>
            <a:r>
              <a:rPr lang="es-ES" sz="3000" dirty="0" smtClean="0"/>
              <a:t>comunicación se reconoce </a:t>
            </a:r>
            <a:r>
              <a:rPr lang="es-ES" sz="3000" dirty="0"/>
              <a:t>que hay emisor, receptor, </a:t>
            </a:r>
            <a:r>
              <a:rPr lang="es-ES" sz="3000" dirty="0" smtClean="0"/>
              <a:t>mensaje; que </a:t>
            </a:r>
            <a:r>
              <a:rPr lang="es-ES" sz="3000" dirty="0"/>
              <a:t>no es exactamente lo </a:t>
            </a:r>
            <a:r>
              <a:rPr lang="es-ES" sz="3000" dirty="0" smtClean="0"/>
              <a:t>mismo </a:t>
            </a:r>
            <a:r>
              <a:rPr lang="es-ES" sz="3000" dirty="0"/>
              <a:t>que enunciador y </a:t>
            </a:r>
            <a:r>
              <a:rPr lang="es-ES" sz="3000" dirty="0" err="1"/>
              <a:t>enunciatario</a:t>
            </a:r>
            <a:r>
              <a:rPr lang="es-ES" sz="3000" dirty="0"/>
              <a:t> y enunciado. </a:t>
            </a:r>
            <a:endParaRPr lang="es-ES" sz="3000" dirty="0" smtClean="0"/>
          </a:p>
          <a:p>
            <a:pPr marL="118872" indent="0" algn="just">
              <a:buNone/>
            </a:pPr>
            <a:endParaRPr lang="es-ES" sz="3000" dirty="0" smtClean="0"/>
          </a:p>
          <a:p>
            <a:pPr marL="118872" indent="0" algn="just">
              <a:buNone/>
            </a:pPr>
            <a:r>
              <a:rPr lang="es-ES" sz="3000" dirty="0" smtClean="0"/>
              <a:t>a) El </a:t>
            </a:r>
            <a:r>
              <a:rPr lang="es-ES" sz="3000" dirty="0"/>
              <a:t>enunciado es propiamente lo que se dice, </a:t>
            </a:r>
            <a:endParaRPr lang="es-ES" sz="3000" dirty="0" smtClean="0"/>
          </a:p>
          <a:p>
            <a:pPr marL="118872" indent="0" algn="just">
              <a:buNone/>
            </a:pPr>
            <a:r>
              <a:rPr lang="es-ES" sz="3000" dirty="0" smtClean="0"/>
              <a:t>b) El </a:t>
            </a:r>
            <a:r>
              <a:rPr lang="es-ES" sz="3000" dirty="0"/>
              <a:t>enunciador es quien verdaderamente lo  </a:t>
            </a:r>
            <a:r>
              <a:rPr lang="es-ES" sz="3000" dirty="0" smtClean="0"/>
              <a:t>dice </a:t>
            </a:r>
          </a:p>
          <a:p>
            <a:pPr marL="118872" indent="0" algn="just">
              <a:buNone/>
            </a:pPr>
            <a:r>
              <a:rPr lang="es-ES" sz="3000" dirty="0" smtClean="0"/>
              <a:t>c) El </a:t>
            </a:r>
            <a:r>
              <a:rPr lang="es-ES" sz="3000" dirty="0" err="1"/>
              <a:t>enunciatario</a:t>
            </a:r>
            <a:r>
              <a:rPr lang="es-ES" sz="3000" dirty="0"/>
              <a:t> es aquel que el enunciador imagino </a:t>
            </a:r>
            <a:r>
              <a:rPr lang="es-ES" sz="3000" dirty="0" smtClean="0"/>
              <a:t>cuando emitía </a:t>
            </a:r>
            <a:r>
              <a:rPr lang="es-ES" sz="3000" dirty="0"/>
              <a:t>su enunciado.</a:t>
            </a:r>
          </a:p>
        </p:txBody>
      </p:sp>
    </p:spTree>
    <p:extLst>
      <p:ext uri="{BB962C8B-B14F-4D97-AF65-F5344CB8AC3E}">
        <p14:creationId xmlns:p14="http://schemas.microsoft.com/office/powerpoint/2010/main" val="2171077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DISCURSO ARGUMENTATIVO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Situación de enunciación:</a:t>
            </a:r>
          </a:p>
          <a:p>
            <a:endParaRPr lang="es-ES" dirty="0"/>
          </a:p>
          <a:p>
            <a:pPr marL="633222" indent="-514350">
              <a:buFont typeface="+mj-lt"/>
              <a:buAutoNum type="arabicPeriod"/>
            </a:pPr>
            <a:r>
              <a:rPr lang="es-ES" dirty="0" smtClean="0"/>
              <a:t>Finalidad del discurso.</a:t>
            </a:r>
          </a:p>
          <a:p>
            <a:pPr marL="633222" indent="-514350">
              <a:buFont typeface="+mj-lt"/>
              <a:buAutoNum type="arabicPeriod"/>
            </a:pPr>
            <a:r>
              <a:rPr lang="es-ES" dirty="0" smtClean="0"/>
              <a:t>El tema.</a:t>
            </a:r>
            <a:r>
              <a:rPr lang="es-ES" dirty="0"/>
              <a:t> </a:t>
            </a:r>
            <a:endParaRPr lang="es-ES" dirty="0" smtClean="0"/>
          </a:p>
          <a:p>
            <a:pPr marL="633222" indent="-514350">
              <a:buFont typeface="+mj-lt"/>
              <a:buAutoNum type="arabicPeriod"/>
            </a:pPr>
            <a:r>
              <a:rPr lang="es-ES" dirty="0" smtClean="0"/>
              <a:t>Los </a:t>
            </a:r>
            <a:r>
              <a:rPr lang="es-ES" dirty="0"/>
              <a:t>participantes.</a:t>
            </a:r>
          </a:p>
          <a:p>
            <a:pPr marL="633222" indent="-514350">
              <a:buFont typeface="+mj-lt"/>
              <a:buAutoNum type="arabicPeriod"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6632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DISCURSO ARGUMENTATIVO</a:t>
            </a: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1595161"/>
              </p:ext>
            </p:extLst>
          </p:nvPr>
        </p:nvGraphicFramePr>
        <p:xfrm>
          <a:off x="101601" y="1557867"/>
          <a:ext cx="9042399" cy="530013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67467"/>
                <a:gridCol w="6874932"/>
              </a:tblGrid>
              <a:tr h="1433794">
                <a:tc>
                  <a:txBody>
                    <a:bodyPr/>
                    <a:lstStyle/>
                    <a:p>
                      <a:r>
                        <a:rPr lang="es-ES" dirty="0" smtClean="0"/>
                        <a:t>FINALIDAD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Convencer mediante razones o</a:t>
                      </a:r>
                    </a:p>
                    <a:p>
                      <a:r>
                        <a:rPr lang="es-ES" dirty="0" smtClean="0"/>
                        <a:t>Persuadir mediante argumentos afectivos para que el receptor tome cierta postura, cambie de opinión o realice una acción determinada</a:t>
                      </a:r>
                      <a:endParaRPr lang="es-ES" dirty="0"/>
                    </a:p>
                  </a:txBody>
                  <a:tcPr/>
                </a:tc>
              </a:tr>
              <a:tr h="447295">
                <a:tc>
                  <a:txBody>
                    <a:bodyPr/>
                    <a:lstStyle/>
                    <a:p>
                      <a:r>
                        <a:rPr lang="es-ES" dirty="0" smtClean="0"/>
                        <a:t>TEMA O MATERIA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Polémico, no hay consenso claro entre ellos.</a:t>
                      </a:r>
                      <a:endParaRPr lang="es-ES" dirty="0"/>
                    </a:p>
                  </a:txBody>
                  <a:tcPr/>
                </a:tc>
              </a:tr>
              <a:tr h="3419045">
                <a:tc>
                  <a:txBody>
                    <a:bodyPr/>
                    <a:lstStyle/>
                    <a:p>
                      <a:r>
                        <a:rPr lang="es-ES" dirty="0" smtClean="0"/>
                        <a:t>RELACIÓN </a:t>
                      </a:r>
                    </a:p>
                    <a:p>
                      <a:r>
                        <a:rPr lang="es-ES" dirty="0" smtClean="0"/>
                        <a:t>EMISOR-RECEPTOR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dirty="0" smtClean="0"/>
                        <a:t>Roles intercambiables (emisor y receptor dialogan cambiando opiniones)</a:t>
                      </a:r>
                    </a:p>
                    <a:p>
                      <a:pPr algn="just"/>
                      <a:endParaRPr lang="es-ES" dirty="0" smtClean="0"/>
                    </a:p>
                    <a:p>
                      <a:pPr algn="just"/>
                      <a:r>
                        <a:rPr lang="es-ES" dirty="0" smtClean="0"/>
                        <a:t>No comparten el mismo punto de vista</a:t>
                      </a:r>
                    </a:p>
                    <a:p>
                      <a:pPr algn="just"/>
                      <a:endParaRPr lang="es-ES" dirty="0" smtClean="0"/>
                    </a:p>
                    <a:p>
                      <a:pPr algn="just"/>
                      <a:r>
                        <a:rPr lang="es-ES" dirty="0" smtClean="0"/>
                        <a:t>Son activos (Emisor: Usa estrategias discursivas que demuestren y apoyen sus puntos de vista. Considera la perspectiva del receptor. Receptor: Decide si acepta o no las ideas defendidas por el emisor. Aceptación, rechazo; acuerdo, desacuerdo)</a:t>
                      </a:r>
                    </a:p>
                    <a:p>
                      <a:pPr algn="just"/>
                      <a:endParaRPr lang="es-ES" dirty="0" smtClean="0"/>
                    </a:p>
                    <a:p>
                      <a:pPr algn="just"/>
                      <a:r>
                        <a:rPr lang="es-ES" dirty="0" smtClean="0"/>
                        <a:t>El grado de cercanía que se establece marca formalidad o informalidad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454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DISCURSO ARGUMENTATIVO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8248" y="1379160"/>
            <a:ext cx="8941194" cy="4846626"/>
          </a:xfrm>
        </p:spPr>
        <p:txBody>
          <a:bodyPr>
            <a:noAutofit/>
          </a:bodyPr>
          <a:lstStyle/>
          <a:p>
            <a:pPr marL="118872" indent="0" algn="just">
              <a:buNone/>
            </a:pPr>
            <a:r>
              <a:rPr lang="es-ES" sz="2000" dirty="0" smtClean="0"/>
              <a:t>Lee el siguiente artículo de opinión y desarrolla las actividades propuestas.</a:t>
            </a:r>
          </a:p>
          <a:p>
            <a:endParaRPr lang="es-ES" sz="2000" dirty="0" smtClean="0"/>
          </a:p>
          <a:p>
            <a:pPr marL="118872" indent="0" algn="just">
              <a:buNone/>
            </a:pPr>
            <a:r>
              <a:rPr lang="es-ES" sz="1800" dirty="0" smtClean="0"/>
              <a:t>Mujeres y mercado Laboral</a:t>
            </a:r>
          </a:p>
          <a:p>
            <a:pPr marL="118872" indent="0" algn="just">
              <a:buNone/>
            </a:pPr>
            <a:r>
              <a:rPr lang="es-ES" sz="1800" dirty="0" smtClean="0"/>
              <a:t>“Las últimas cifras entregadas por el Instituto Nacional de Estadísticas (INE) muestran que para el último año la fuerza de trabajo femenina ha experimentado un aumento del 8%, lo que significa un ingreso de 200 mil mujeres en el mercado laboral.</a:t>
            </a:r>
          </a:p>
          <a:p>
            <a:pPr marL="118872" indent="0" algn="just">
              <a:buNone/>
            </a:pPr>
            <a:r>
              <a:rPr lang="es-ES" sz="1800" dirty="0" smtClean="0"/>
              <a:t>Este es un fenómeno significativo para un país como el nuestro, que se jacta de ir a la vanguardia de la región en los temas macroeconómicos, pero que exhibe una débil participación de la mujer en el mercado laboral, especialmente en los sectores de menores recursos”</a:t>
            </a:r>
          </a:p>
          <a:p>
            <a:pPr marL="118872" indent="0" algn="r">
              <a:buNone/>
            </a:pPr>
            <a:r>
              <a:rPr lang="es-ES" sz="1800" dirty="0" smtClean="0"/>
              <a:t>Verónica Flores (Directora de Estudios Comunidad Mujer)</a:t>
            </a:r>
          </a:p>
          <a:p>
            <a:pPr marL="118872" indent="0" algn="r">
              <a:buNone/>
            </a:pPr>
            <a:r>
              <a:rPr lang="es-ES" sz="1800" dirty="0" smtClean="0"/>
              <a:t>La Tercera (18/08/08)</a:t>
            </a:r>
          </a:p>
          <a:p>
            <a:pPr marL="118872" indent="0" algn="r">
              <a:buNone/>
            </a:pPr>
            <a:endParaRPr lang="es-ES" sz="2000" dirty="0"/>
          </a:p>
          <a:p>
            <a:pPr marL="576072" indent="-457200" algn="just">
              <a:buFont typeface="+mj-lt"/>
              <a:buAutoNum type="arabicPeriod"/>
            </a:pPr>
            <a:r>
              <a:rPr lang="es-ES" sz="2000" dirty="0" smtClean="0"/>
              <a:t>Identifica el tema, la finalidad y el carácter dialógico del artículo, destacando los elementos textuales que te permiten reconocer los distintos aspectos.</a:t>
            </a:r>
          </a:p>
          <a:p>
            <a:pPr marL="118872" indent="0" algn="just">
              <a:buNone/>
            </a:pPr>
            <a:endParaRPr lang="es-ES" sz="2000" dirty="0" smtClean="0"/>
          </a:p>
          <a:p>
            <a:pPr marL="576072" indent="-457200" algn="just">
              <a:buFont typeface="+mj-lt"/>
              <a:buAutoNum type="arabicPeriod"/>
            </a:pPr>
            <a:r>
              <a:rPr lang="es-ES" sz="2000" dirty="0" smtClean="0"/>
              <a:t>¿Qué función crees que cumplen los datos que la emisora presenta? ¿Por qué?</a:t>
            </a:r>
          </a:p>
          <a:p>
            <a:pPr marL="118872" indent="0" algn="r">
              <a:buNone/>
            </a:pPr>
            <a:r>
              <a:rPr lang="es-ES" sz="2000" dirty="0" err="1" smtClean="0"/>
              <a:t>Pág</a:t>
            </a:r>
            <a:r>
              <a:rPr lang="es-ES" sz="2000" dirty="0" smtClean="0"/>
              <a:t> 20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184616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DISCURSO ARGUMENTATIVO</a:t>
            </a:r>
          </a:p>
        </p:txBody>
      </p:sp>
      <p:pic>
        <p:nvPicPr>
          <p:cNvPr id="4" name="Marcador de contenido 3" descr="Captura de pantalla 2012-03-15 a la(s) 21.27.19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8905" b="-18905"/>
          <a:stretch>
            <a:fillRect/>
          </a:stretch>
        </p:blipFill>
        <p:spPr>
          <a:xfrm>
            <a:off x="0" y="1408177"/>
            <a:ext cx="9144000" cy="5331290"/>
          </a:xfrm>
        </p:spPr>
      </p:pic>
    </p:spTree>
    <p:extLst>
      <p:ext uri="{BB962C8B-B14F-4D97-AF65-F5344CB8AC3E}">
        <p14:creationId xmlns:p14="http://schemas.microsoft.com/office/powerpoint/2010/main" val="66756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DISCURSO ARGUMENTATIVO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8872" indent="0">
              <a:buNone/>
            </a:pPr>
            <a:r>
              <a:rPr lang="es-ES" dirty="0" smtClean="0"/>
              <a:t>El discurso argumentativo presenta 3 etapas o fases:</a:t>
            </a:r>
          </a:p>
          <a:p>
            <a:pPr marL="118872" indent="0">
              <a:buNone/>
            </a:pPr>
            <a:endParaRPr lang="es-ES" dirty="0"/>
          </a:p>
          <a:p>
            <a:pPr marL="633222" indent="-514350">
              <a:buFont typeface="+mj-lt"/>
              <a:buAutoNum type="alphaLcPeriod"/>
            </a:pPr>
            <a:r>
              <a:rPr lang="es-ES" sz="2800" b="1" dirty="0" smtClean="0"/>
              <a:t>Introducción: </a:t>
            </a:r>
            <a:r>
              <a:rPr lang="es-ES" sz="2800" dirty="0" smtClean="0"/>
              <a:t>Contextualización. Se plantea Tema y tesis.</a:t>
            </a:r>
          </a:p>
          <a:p>
            <a:pPr marL="633222" indent="-514350">
              <a:buFont typeface="+mj-lt"/>
              <a:buAutoNum type="alphaLcPeriod"/>
            </a:pPr>
            <a:r>
              <a:rPr lang="es-ES" sz="2800" b="1" dirty="0" smtClean="0"/>
              <a:t>Desarrollo: </a:t>
            </a:r>
            <a:r>
              <a:rPr lang="es-ES" sz="2800" dirty="0" smtClean="0"/>
              <a:t>Se exponen argumentos, razones o premisas que apoyan a la tesis.</a:t>
            </a:r>
          </a:p>
          <a:p>
            <a:pPr marL="633222" indent="-514350">
              <a:buFont typeface="+mj-lt"/>
              <a:buAutoNum type="alphaLcPeriod"/>
            </a:pPr>
            <a:r>
              <a:rPr lang="es-ES" sz="2800" b="1" dirty="0" smtClean="0"/>
              <a:t>Conclusión: </a:t>
            </a:r>
            <a:r>
              <a:rPr lang="es-ES" sz="2800" dirty="0" smtClean="0"/>
              <a:t>Se resume el tema y/o repite la tesis; demostración de lo enunciado anteriormente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1610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DISCURSO ARGUMENTATIVO</a:t>
            </a:r>
          </a:p>
        </p:txBody>
      </p:sp>
      <p:pic>
        <p:nvPicPr>
          <p:cNvPr id="4" name="Marcador de contenido 3" descr="Captura de pantalla 2012-03-15 a la(s) 21.51.33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8607" b="-18607"/>
          <a:stretch>
            <a:fillRect/>
          </a:stretch>
        </p:blipFill>
        <p:spPr>
          <a:xfrm>
            <a:off x="0" y="1408177"/>
            <a:ext cx="9144000" cy="5331290"/>
          </a:xfrm>
        </p:spPr>
      </p:pic>
    </p:spTree>
    <p:extLst>
      <p:ext uri="{BB962C8B-B14F-4D97-AF65-F5344CB8AC3E}">
        <p14:creationId xmlns:p14="http://schemas.microsoft.com/office/powerpoint/2010/main" val="428888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DISCURSO ARGUMENTATIVO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199" y="1775191"/>
            <a:ext cx="8415867" cy="4625609"/>
          </a:xfrm>
        </p:spPr>
        <p:txBody>
          <a:bodyPr/>
          <a:lstStyle/>
          <a:p>
            <a:pPr marL="118872" indent="0">
              <a:buNone/>
            </a:pPr>
            <a:r>
              <a:rPr lang="es-ES" b="1" u="sng" dirty="0" smtClean="0"/>
              <a:t>Estructura interna del Discurso Argumentativo</a:t>
            </a:r>
          </a:p>
          <a:p>
            <a:pPr marL="118872" indent="0">
              <a:buNone/>
            </a:pPr>
            <a:endParaRPr lang="es-ES" b="1" u="sng" dirty="0"/>
          </a:p>
          <a:p>
            <a:pPr algn="just"/>
            <a:r>
              <a:rPr lang="es-ES" b="1" u="sng" dirty="0" smtClean="0"/>
              <a:t>Tesis:</a:t>
            </a:r>
            <a:r>
              <a:rPr lang="es-ES" b="1" dirty="0" smtClean="0"/>
              <a:t> ¿Qué sostengo?</a:t>
            </a:r>
          </a:p>
          <a:p>
            <a:pPr algn="just"/>
            <a:r>
              <a:rPr lang="es-ES" dirty="0" smtClean="0"/>
              <a:t>Idea u opinión que se quiere defender o en torno a la cual se reflexiona. Con ella se pretende convencer al receptor. La tesis puede aparecer de manera explícita o implícita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0403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DISCURSO ARGUMENTATIVO</a:t>
            </a:r>
          </a:p>
        </p:txBody>
      </p:sp>
      <p:pic>
        <p:nvPicPr>
          <p:cNvPr id="8" name="Marcador de contenido 7"/>
          <p:cNvPicPr>
            <a:picLocks noGrp="1" noChangeAspect="1"/>
          </p:cNvPicPr>
          <p:nvPr>
            <p:ph idx="1"/>
          </p:nvPr>
        </p:nvPicPr>
        <p:blipFill>
          <a:blip r:embed="rId2"/>
          <a:srcRect l="-26459" r="-26459"/>
          <a:stretch>
            <a:fillRect/>
          </a:stretch>
        </p:blipFill>
        <p:spPr>
          <a:xfrm>
            <a:off x="152400" y="1540933"/>
            <a:ext cx="8991600" cy="5317066"/>
          </a:xfrm>
        </p:spPr>
      </p:pic>
    </p:spTree>
    <p:extLst>
      <p:ext uri="{BB962C8B-B14F-4D97-AF65-F5344CB8AC3E}">
        <p14:creationId xmlns:p14="http://schemas.microsoft.com/office/powerpoint/2010/main" val="86903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DISCURSO ARGUMENTATIVO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b="1" u="sng" dirty="0" smtClean="0"/>
              <a:t>Base:</a:t>
            </a:r>
            <a:r>
              <a:rPr lang="es-ES" b="1" dirty="0" smtClean="0"/>
              <a:t> ¿Por qué?</a:t>
            </a:r>
          </a:p>
          <a:p>
            <a:pPr algn="just"/>
            <a:r>
              <a:rPr lang="es-ES" dirty="0" smtClean="0"/>
              <a:t>Es la proposición o argumento que entrega información que permite defender la tesis, apelando a lo lógico-racional o a lo emotivo-afectivo.</a:t>
            </a:r>
          </a:p>
          <a:p>
            <a:pPr marL="118872" indent="0" algn="just">
              <a:buNone/>
            </a:pPr>
            <a:r>
              <a:rPr lang="es-ES" dirty="0"/>
              <a:t>	</a:t>
            </a:r>
            <a:endParaRPr lang="es-ES" dirty="0" smtClean="0"/>
          </a:p>
          <a:p>
            <a:pPr algn="just"/>
            <a:r>
              <a:rPr lang="es-ES" dirty="0" smtClean="0"/>
              <a:t>Es el primer argumento que defiende a la tesis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9530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DISCURSO ARGUMENTATIVO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b="1" u="sng" dirty="0" smtClean="0"/>
              <a:t>Garantía:</a:t>
            </a:r>
            <a:r>
              <a:rPr lang="es-ES" b="1" dirty="0" smtClean="0"/>
              <a:t> ¿Qué tiene que ver?</a:t>
            </a:r>
          </a:p>
          <a:p>
            <a:pPr algn="just"/>
            <a:r>
              <a:rPr lang="es-ES" dirty="0" smtClean="0"/>
              <a:t>Son las razones que avalan la tesis y permiten vincular la base con la tesis permitiendo ver la relación entre ellas.</a:t>
            </a:r>
          </a:p>
          <a:p>
            <a:pPr algn="just"/>
            <a:endParaRPr lang="es-ES" dirty="0"/>
          </a:p>
          <a:p>
            <a:pPr algn="just"/>
            <a:r>
              <a:rPr lang="es-ES" dirty="0" smtClean="0"/>
              <a:t>Pueden ser hechos, opiniones, datos, resultados, etc.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38282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DISCURSO ARGUMENTATIVO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b="1" u="sng" dirty="0" smtClean="0"/>
              <a:t>Respaldo:</a:t>
            </a:r>
            <a:r>
              <a:rPr lang="es-ES" b="1" dirty="0" smtClean="0"/>
              <a:t> ¿Cómo lo corroboro?</a:t>
            </a:r>
            <a:endParaRPr lang="es-ES" b="1" u="sng" dirty="0" smtClean="0"/>
          </a:p>
          <a:p>
            <a:r>
              <a:rPr lang="es-ES" dirty="0" smtClean="0"/>
              <a:t>Corresponden </a:t>
            </a:r>
            <a:r>
              <a:rPr lang="es-ES" smtClean="0"/>
              <a:t>a la información, </a:t>
            </a:r>
            <a:r>
              <a:rPr lang="es-ES" dirty="0" smtClean="0"/>
              <a:t>el dato “duro” que sirve de fundamento a los argumentos dados en la garantía.</a:t>
            </a:r>
          </a:p>
          <a:p>
            <a:endParaRPr lang="es-ES" b="1" u="sng" dirty="0"/>
          </a:p>
          <a:p>
            <a:pPr algn="just"/>
            <a:r>
              <a:rPr lang="es-ES" dirty="0" smtClean="0"/>
              <a:t>Son datos o documentos aceptables y debidamente respaldados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4855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DISCURSO ARGUMENTATIVO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8872" indent="0">
              <a:buNone/>
            </a:pPr>
            <a:r>
              <a:rPr lang="es-ES" b="1" dirty="0" smtClean="0"/>
              <a:t>Tipos de argumentación:</a:t>
            </a:r>
          </a:p>
          <a:p>
            <a:pPr marL="633222" indent="-514350">
              <a:buAutoNum type="alphaLcParenR"/>
            </a:pPr>
            <a:r>
              <a:rPr lang="es-ES" u="sng" dirty="0" smtClean="0"/>
              <a:t>Argumentación Secuencial Deductiva: </a:t>
            </a:r>
            <a:r>
              <a:rPr lang="es-ES" dirty="0" smtClean="0"/>
              <a:t>Se presenta, en primer lugar, la tesis que se desea defender y luego los argumentos que sustentan esa opinión.</a:t>
            </a:r>
          </a:p>
          <a:p>
            <a:pPr marL="118872" indent="0">
              <a:buNone/>
            </a:pPr>
            <a:endParaRPr lang="es-ES" dirty="0" smtClean="0"/>
          </a:p>
          <a:p>
            <a:pPr marL="633222" indent="-514350">
              <a:buAutoNum type="alphaLcParenR"/>
            </a:pPr>
            <a:r>
              <a:rPr lang="es-ES" u="sng" dirty="0" smtClean="0"/>
              <a:t>Argumentación Secuencial Inductiva</a:t>
            </a:r>
            <a:r>
              <a:rPr lang="es-ES" dirty="0" smtClean="0"/>
              <a:t>: Se presentan primero los argumentos y posteriormente la tesis.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0742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DISCURSO ARGUMENTATIVO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605857"/>
            <a:ext cx="8229600" cy="4625609"/>
          </a:xfrm>
        </p:spPr>
        <p:txBody>
          <a:bodyPr>
            <a:normAutofit lnSpcReduction="10000"/>
          </a:bodyPr>
          <a:lstStyle/>
          <a:p>
            <a:pPr marL="118872" indent="0" algn="just">
              <a:buNone/>
            </a:pPr>
            <a:r>
              <a:rPr lang="es-ES" b="1" dirty="0" smtClean="0"/>
              <a:t>Argumentos Implícitos en el discurso argumentativo</a:t>
            </a:r>
          </a:p>
          <a:p>
            <a:pPr marL="118872" indent="0" algn="just">
              <a:buNone/>
            </a:pPr>
            <a:endParaRPr lang="es-ES" b="1" dirty="0"/>
          </a:p>
          <a:p>
            <a:pPr marL="118872" indent="0" algn="just">
              <a:buNone/>
            </a:pPr>
            <a:r>
              <a:rPr lang="es-ES" dirty="0" smtClean="0"/>
              <a:t>Al igual que los actos de habla “directo” o “indirecto” se puede dar a conocer alguna cosa de distinto modo.</a:t>
            </a:r>
          </a:p>
          <a:p>
            <a:pPr marL="118872" indent="0" algn="just">
              <a:buNone/>
            </a:pPr>
            <a:endParaRPr lang="es-ES" dirty="0" smtClean="0"/>
          </a:p>
          <a:p>
            <a:pPr marL="118872" indent="0" algn="just">
              <a:buNone/>
            </a:pPr>
            <a:r>
              <a:rPr lang="es-ES" dirty="0" smtClean="0"/>
              <a:t>“Economía lingüística” emplear la menor cantidad de recursos para darnos a entender; “decir más con menos palabras”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520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DISCURSO ARGUMENTATIVO</a:t>
            </a: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1064657"/>
              </p:ext>
            </p:extLst>
          </p:nvPr>
        </p:nvGraphicFramePr>
        <p:xfrm>
          <a:off x="457200" y="1774825"/>
          <a:ext cx="8229600" cy="19202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43200"/>
                <a:gridCol w="5486400"/>
              </a:tblGrid>
              <a:tr h="370840">
                <a:tc>
                  <a:txBody>
                    <a:bodyPr/>
                    <a:lstStyle/>
                    <a:p>
                      <a:r>
                        <a:rPr lang="es-ES" b="0" dirty="0" smtClean="0"/>
                        <a:t>Argumento implícito</a:t>
                      </a:r>
                      <a:r>
                        <a:rPr lang="es-ES" b="0" baseline="0" dirty="0" smtClean="0"/>
                        <a:t> 1</a:t>
                      </a:r>
                      <a:endParaRPr lang="es-E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b="0" dirty="0" smtClean="0"/>
                        <a:t>La mujer, a diferencia del hombre,</a:t>
                      </a:r>
                      <a:r>
                        <a:rPr lang="es-ES" b="0" baseline="0" dirty="0" smtClean="0"/>
                        <a:t> no fue creada para la educación profesional.</a:t>
                      </a:r>
                      <a:endParaRPr lang="es-E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Argumento implícito 2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dirty="0" smtClean="0"/>
                        <a:t>A muchos hombres con titulo profesional les es difícil conseguir trabajo.</a:t>
                      </a:r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Conclusión implícita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dirty="0" smtClean="0"/>
                        <a:t>A las mujeres con títulos profesionales</a:t>
                      </a:r>
                      <a:r>
                        <a:rPr lang="es-ES" baseline="0" dirty="0" smtClean="0"/>
                        <a:t> les será imposible conseguir un trabajo.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Marcador de contenid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0241117"/>
              </p:ext>
            </p:extLst>
          </p:nvPr>
        </p:nvGraphicFramePr>
        <p:xfrm>
          <a:off x="457200" y="4247091"/>
          <a:ext cx="8229600" cy="13817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43200"/>
                <a:gridCol w="5486400"/>
              </a:tblGrid>
              <a:tr h="370840">
                <a:tc>
                  <a:txBody>
                    <a:bodyPr/>
                    <a:lstStyle/>
                    <a:p>
                      <a:r>
                        <a:rPr lang="es-ES" b="0" dirty="0" smtClean="0"/>
                        <a:t>Argumento implícito</a:t>
                      </a:r>
                      <a:r>
                        <a:rPr lang="es-ES" b="0" baseline="0" dirty="0" smtClean="0"/>
                        <a:t> 1</a:t>
                      </a:r>
                      <a:endParaRPr lang="es-E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b="0" dirty="0" smtClean="0"/>
                        <a:t>Todas las mujeres saben de detergentes.</a:t>
                      </a:r>
                    </a:p>
                    <a:p>
                      <a:pPr algn="just"/>
                      <a:endParaRPr lang="es-E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Argumento implícito 2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dirty="0" smtClean="0"/>
                        <a:t>Las mujeres chilenas compran detergente “Radiante”</a:t>
                      </a:r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Conclusión implícita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dirty="0" smtClean="0"/>
                        <a:t>“Radiante” es el mejor detergente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1045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DISCURSO ARGUMENTATIVO</a:t>
            </a: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rcRect l="-13590" r="-135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0214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DISCURSO ARGUMENTATIVO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¿Qué música o grupo te gusta y por qué?</a:t>
            </a:r>
          </a:p>
          <a:p>
            <a:endParaRPr lang="es-ES" dirty="0"/>
          </a:p>
          <a:p>
            <a:r>
              <a:rPr lang="es-ES" dirty="0" smtClean="0"/>
              <a:t>Prefieres salir con tus amigos o jugar videojuegos.</a:t>
            </a:r>
          </a:p>
          <a:p>
            <a:endParaRPr lang="es-ES" dirty="0"/>
          </a:p>
          <a:p>
            <a:r>
              <a:rPr lang="es-ES" dirty="0" smtClean="0"/>
              <a:t>¿Qué comida prefieres y por qué?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2948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DISCURSO ARGUMENTATIVO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625601"/>
            <a:ext cx="8229600" cy="4910666"/>
          </a:xfrm>
        </p:spPr>
        <p:txBody>
          <a:bodyPr/>
          <a:lstStyle/>
          <a:p>
            <a:pPr algn="just"/>
            <a:r>
              <a:rPr lang="es-ES" dirty="0" smtClean="0"/>
              <a:t>La argumentación es inherente a los seres humanos, ya que siempre debemos enfrentar la necesidad de validar nuestras acciones y puntos de vista frente a los demás.</a:t>
            </a:r>
          </a:p>
          <a:p>
            <a:pPr algn="just"/>
            <a:endParaRPr lang="es-ES" dirty="0" smtClean="0"/>
          </a:p>
          <a:p>
            <a:pPr algn="just"/>
            <a:r>
              <a:rPr lang="es-ES" dirty="0" smtClean="0"/>
              <a:t>También la empleamos cuando deseamos conseguir alguna cosa (salir con amigos, aumento de sueldo, aplazamiento de alguna fecha, </a:t>
            </a:r>
            <a:r>
              <a:rPr lang="es-ES" dirty="0" err="1" smtClean="0"/>
              <a:t>etc</a:t>
            </a:r>
            <a:r>
              <a:rPr lang="es-ES" dirty="0" smtClean="0"/>
              <a:t>)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3825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DISCURSO ARGUMENTATIVO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0" y="1408177"/>
            <a:ext cx="9144000" cy="5263556"/>
          </a:xfrm>
        </p:spPr>
        <p:txBody>
          <a:bodyPr>
            <a:normAutofit fontScale="70000" lnSpcReduction="20000"/>
          </a:bodyPr>
          <a:lstStyle/>
          <a:p>
            <a:pPr marL="118872" indent="0" algn="just">
              <a:buNone/>
            </a:pPr>
            <a:r>
              <a:rPr lang="es-ES" dirty="0" smtClean="0"/>
              <a:t>Estimado Señor Director:</a:t>
            </a:r>
          </a:p>
          <a:p>
            <a:pPr marL="118872" indent="0" algn="just">
              <a:buNone/>
            </a:pPr>
            <a:endParaRPr lang="es-ES" dirty="0" smtClean="0"/>
          </a:p>
          <a:p>
            <a:pPr marL="118872" indent="0" algn="just">
              <a:buNone/>
            </a:pPr>
            <a:r>
              <a:rPr lang="es-ES" dirty="0" smtClean="0"/>
              <a:t>Junto con saludarlo, nos dirigimos a Ud. con el propósito de manifestarle una situación que se repite en nuestro colegio diariamente.</a:t>
            </a:r>
          </a:p>
          <a:p>
            <a:pPr marL="118872" indent="0" algn="just">
              <a:buNone/>
            </a:pPr>
            <a:r>
              <a:rPr lang="es-ES" dirty="0" smtClean="0"/>
              <a:t>Necesitamos que el recreo sea una instancia de relajo e interacción y la música es una importante herramienta para lograrlo. Sin embargo, no encontramos otra alternativa que la de escuchar nuestra propia selección de música a través de audífonos individuales. Esta situación ha provocado que cada día nos pongamos más y más individualistas, reemplazando las conversaciones grupales por el ensimismamiento, lo que no aporta en nada a la convivencia escolar.</a:t>
            </a:r>
          </a:p>
          <a:p>
            <a:pPr marL="118872" indent="0" algn="just">
              <a:buNone/>
            </a:pPr>
            <a:r>
              <a:rPr lang="es-ES" dirty="0" smtClean="0"/>
              <a:t>A pesar de lo anterior, este problema encuentra una solución en la siguiente proposición: hemos pensado en tener una radio comunitaria que funcione durante los recreos y entretenga a la comunidad en general, con el fin de fomentar la convivencia y la sana conversación. Esta propuesta solo se llevará a cabo si Ud. así lo permite.</a:t>
            </a:r>
          </a:p>
          <a:p>
            <a:pPr marL="118872" indent="0">
              <a:buNone/>
            </a:pPr>
            <a:r>
              <a:rPr lang="es-ES" dirty="0" smtClean="0"/>
              <a:t>Esperando una respuesta favorable a dicha solicitud, se despide atentamente.</a:t>
            </a:r>
          </a:p>
          <a:p>
            <a:pPr marL="118872" indent="0" algn="r">
              <a:buNone/>
            </a:pPr>
            <a:r>
              <a:rPr lang="es-ES" dirty="0" smtClean="0"/>
              <a:t>UN ESTUDIANTE</a:t>
            </a:r>
          </a:p>
        </p:txBody>
      </p:sp>
    </p:spTree>
    <p:extLst>
      <p:ext uri="{BB962C8B-B14F-4D97-AF65-F5344CB8AC3E}">
        <p14:creationId xmlns:p14="http://schemas.microsoft.com/office/powerpoint/2010/main" val="186167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DISCURSO ARGUMENTATIVO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69333" y="1408176"/>
            <a:ext cx="8754534" cy="5449823"/>
          </a:xfrm>
        </p:spPr>
        <p:txBody>
          <a:bodyPr>
            <a:normAutofit/>
          </a:bodyPr>
          <a:lstStyle/>
          <a:p>
            <a:pPr algn="just"/>
            <a:r>
              <a:rPr lang="es-ES" b="1" i="1" dirty="0" smtClean="0"/>
              <a:t>La argumentación </a:t>
            </a:r>
            <a:r>
              <a:rPr lang="es-ES" dirty="0" smtClean="0"/>
              <a:t>consiste en dar razones para defender o atacar una opinión o idea (tesis), con el fin de:</a:t>
            </a:r>
          </a:p>
          <a:p>
            <a:pPr marL="118872" indent="0" algn="just">
              <a:buNone/>
            </a:pPr>
            <a:r>
              <a:rPr lang="es-ES" dirty="0" smtClean="0"/>
              <a:t>	(1) </a:t>
            </a:r>
            <a:r>
              <a:rPr lang="es-ES" i="1" dirty="0" smtClean="0"/>
              <a:t>convencer </a:t>
            </a:r>
            <a:r>
              <a:rPr lang="es-ES" dirty="0"/>
              <a:t>o</a:t>
            </a:r>
            <a:r>
              <a:rPr lang="es-ES" i="1" dirty="0" smtClean="0"/>
              <a:t> </a:t>
            </a:r>
          </a:p>
          <a:p>
            <a:pPr marL="118872" indent="0" algn="just">
              <a:buNone/>
            </a:pPr>
            <a:r>
              <a:rPr lang="es-ES" i="1" dirty="0" smtClean="0"/>
              <a:t>	(2)persuadir </a:t>
            </a:r>
            <a:r>
              <a:rPr lang="es-ES" dirty="0" smtClean="0"/>
              <a:t>a alguien. </a:t>
            </a:r>
          </a:p>
          <a:p>
            <a:pPr marL="118872" indent="0" algn="just">
              <a:buNone/>
            </a:pPr>
            <a:endParaRPr lang="es-ES" dirty="0" smtClean="0"/>
          </a:p>
          <a:p>
            <a:pPr algn="just"/>
            <a:r>
              <a:rPr lang="es-ES" dirty="0" smtClean="0"/>
              <a:t>La argumentación, por lo tanto, es una práctica discursiva orientada hacia el receptor (función conativa o apelativa) con el propósito de lograr su adhesión.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7483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DISCURSO ARGUMENTATIVO</a:t>
            </a: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1205668"/>
              </p:ext>
            </p:extLst>
          </p:nvPr>
        </p:nvGraphicFramePr>
        <p:xfrm>
          <a:off x="457200" y="1774825"/>
          <a:ext cx="8229600" cy="43281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PERSUADIR</a:t>
                      </a:r>
                      <a:endParaRPr lang="es-E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dirty="0" smtClean="0"/>
                        <a:t>CONVENCER</a:t>
                      </a:r>
                      <a:endParaRPr lang="es-E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s-ES" dirty="0" smtClean="0"/>
                        <a:t>Pretende que una persona “haga algo”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endParaRPr lang="es-ES" dirty="0" smtClean="0"/>
                    </a:p>
                    <a:p>
                      <a:pPr marL="0" indent="0">
                        <a:buFont typeface="Arial"/>
                        <a:buNone/>
                      </a:pPr>
                      <a:endParaRPr lang="es-ES" dirty="0" smtClean="0"/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s-ES" dirty="0" smtClean="0"/>
                        <a:t>Está ligado al ámbito retórico-afectivo.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endParaRPr lang="es-ES" dirty="0" smtClean="0"/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s-ES" dirty="0" smtClean="0"/>
                        <a:t>Además del lenguaje verbal se da una  mayor presencia</a:t>
                      </a:r>
                      <a:r>
                        <a:rPr lang="es-ES" baseline="0" dirty="0" smtClean="0"/>
                        <a:t> del </a:t>
                      </a:r>
                      <a:r>
                        <a:rPr lang="es-ES" dirty="0" smtClean="0"/>
                        <a:t>lenguaje no verbal, en su aspecto kinésico, </a:t>
                      </a:r>
                      <a:r>
                        <a:rPr lang="es-ES" dirty="0" err="1" smtClean="0"/>
                        <a:t>proxémico</a:t>
                      </a:r>
                      <a:r>
                        <a:rPr lang="es-ES" dirty="0" smtClean="0"/>
                        <a:t> o icónico.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endParaRPr lang="es-ES" dirty="0" smtClean="0"/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s-ES" dirty="0" smtClean="0"/>
                        <a:t>Apela a las emociones. 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endParaRPr lang="es-ES" dirty="0" smtClean="0"/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s-ES" dirty="0" smtClean="0"/>
                        <a:t>Publicidad.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s-ES" dirty="0" smtClean="0"/>
                        <a:t>Pretende</a:t>
                      </a:r>
                      <a:r>
                        <a:rPr lang="es-ES" baseline="0" dirty="0" smtClean="0"/>
                        <a:t> que “piense distinto” sobre alguna materia en específico.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endParaRPr lang="es-ES" baseline="0" dirty="0" smtClean="0"/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s-ES" baseline="0" dirty="0" smtClean="0"/>
                        <a:t>Está ligado al ámbito lógico-racional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endParaRPr lang="es-ES" baseline="0" dirty="0" smtClean="0"/>
                    </a:p>
                    <a:p>
                      <a:pPr marL="0" indent="0">
                        <a:buFont typeface="Arial"/>
                        <a:buNone/>
                      </a:pPr>
                      <a:endParaRPr lang="es-ES" baseline="0" dirty="0" smtClean="0"/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s-ES" baseline="0" dirty="0" smtClean="0"/>
                        <a:t>Se atribuye un rol protagónico al lenguaje, ya sea oral o escrito.</a:t>
                      </a:r>
                    </a:p>
                    <a:p>
                      <a:pPr marL="0" indent="0">
                        <a:buFont typeface="Arial"/>
                        <a:buNone/>
                      </a:pPr>
                      <a:endParaRPr lang="es-ES" baseline="0" dirty="0" smtClean="0"/>
                    </a:p>
                    <a:p>
                      <a:pPr marL="0" indent="0">
                        <a:buFont typeface="Arial"/>
                        <a:buNone/>
                      </a:pPr>
                      <a:endParaRPr lang="es-ES" baseline="0" dirty="0" smtClean="0"/>
                    </a:p>
                    <a:p>
                      <a:pPr marL="0" indent="0">
                        <a:buFont typeface="Arial"/>
                        <a:buNone/>
                      </a:pPr>
                      <a:endParaRPr lang="es-ES" baseline="0" dirty="0" smtClean="0"/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s-ES" baseline="0" dirty="0" smtClean="0"/>
                        <a:t>Apela al intelecto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endParaRPr lang="es-ES" baseline="0" dirty="0" smtClean="0"/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s-ES" baseline="0" dirty="0" smtClean="0"/>
                        <a:t>Propaganda.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410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DISCURSO ARGUMENTATIVO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18872" indent="0">
              <a:buNone/>
            </a:pPr>
            <a:r>
              <a:rPr lang="es-ES" b="1" u="sng" dirty="0" smtClean="0"/>
              <a:t>Características del discurso Argumentativo</a:t>
            </a:r>
          </a:p>
          <a:p>
            <a:pPr marL="118872" indent="0" algn="just">
              <a:buNone/>
            </a:pPr>
            <a:endParaRPr lang="es-ES" dirty="0" smtClean="0"/>
          </a:p>
          <a:p>
            <a:pPr algn="just"/>
            <a:r>
              <a:rPr lang="es-ES" sz="3000" dirty="0" smtClean="0"/>
              <a:t>Carácter polémico.</a:t>
            </a:r>
          </a:p>
          <a:p>
            <a:pPr algn="just"/>
            <a:endParaRPr lang="es-ES" sz="3000" dirty="0"/>
          </a:p>
          <a:p>
            <a:pPr algn="just"/>
            <a:r>
              <a:rPr lang="es-ES" sz="3000" dirty="0" smtClean="0"/>
              <a:t>Carácter dialógico.</a:t>
            </a:r>
          </a:p>
          <a:p>
            <a:pPr marL="118872" indent="0" algn="just">
              <a:buNone/>
            </a:pPr>
            <a:endParaRPr lang="es-ES" sz="3000" dirty="0" smtClean="0"/>
          </a:p>
          <a:p>
            <a:pPr algn="just"/>
            <a:r>
              <a:rPr lang="es-ES" sz="3000" dirty="0" smtClean="0"/>
              <a:t>La argumentación es un razonamiento que no es enteramente cierto, sino probablemente cierto.</a:t>
            </a:r>
          </a:p>
          <a:p>
            <a:pPr marL="118872" indent="0" algn="just">
              <a:buNone/>
            </a:pPr>
            <a:endParaRPr lang="es-ES" sz="3000" dirty="0" smtClean="0"/>
          </a:p>
          <a:p>
            <a:pPr algn="just"/>
            <a:r>
              <a:rPr lang="es-ES" sz="3000" dirty="0" smtClean="0"/>
              <a:t>Los argumentos propiamente tales no son verdaderos ni falsos, sino que probables</a:t>
            </a:r>
          </a:p>
          <a:p>
            <a:endParaRPr lang="es-ES" dirty="0" smtClean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4192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ódulo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Módulo.thmx</Template>
  <TotalTime>2569</TotalTime>
  <Words>1197</Words>
  <Application>Microsoft Office PowerPoint</Application>
  <PresentationFormat>On-screen Show (4:3)</PresentationFormat>
  <Paragraphs>158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Corbel</vt:lpstr>
      <vt:lpstr>Wingdings</vt:lpstr>
      <vt:lpstr>Wingdings 2</vt:lpstr>
      <vt:lpstr>Wingdings 3</vt:lpstr>
      <vt:lpstr>Módulo</vt:lpstr>
      <vt:lpstr>DISCURSO ARGUMENTATIVO</vt:lpstr>
      <vt:lpstr>DISCURSO ARGUMENTATIVO</vt:lpstr>
      <vt:lpstr>DISCURSO ARGUMENTATIVO</vt:lpstr>
      <vt:lpstr>DISCURSO ARGUMENTATIVO</vt:lpstr>
      <vt:lpstr>DISCURSO ARGUMENTATIVO</vt:lpstr>
      <vt:lpstr>DISCURSO ARGUMENTATIVO</vt:lpstr>
      <vt:lpstr>DISCURSO ARGUMENTATIVO</vt:lpstr>
      <vt:lpstr>DISCURSO ARGUMENTATIVO</vt:lpstr>
      <vt:lpstr>DISCURSO ARGUMENTATIVO</vt:lpstr>
      <vt:lpstr>DISCURSO ARGUMENTATIVO</vt:lpstr>
      <vt:lpstr>DISCURSO ARGUMENTATIVO</vt:lpstr>
      <vt:lpstr>DISCURSO ARGUMENTATIVO</vt:lpstr>
      <vt:lpstr>DISCURSO ARGUMENTATIVO</vt:lpstr>
      <vt:lpstr>DISCURSO ARGUMENTATIVO</vt:lpstr>
      <vt:lpstr>DISCURSO ARGUMENTATIVO</vt:lpstr>
      <vt:lpstr>DISCURSO ARGUMENTATIVO</vt:lpstr>
      <vt:lpstr>DISCURSO ARGUMENTATIVO</vt:lpstr>
      <vt:lpstr>DISCURSO ARGUMENTATIVO</vt:lpstr>
      <vt:lpstr>DISCURSO ARGUMENTATIVO</vt:lpstr>
      <vt:lpstr>DISCURSO ARGUMENTATIVO</vt:lpstr>
      <vt:lpstr>DISCURSO ARGUMENTATIVO</vt:lpstr>
      <vt:lpstr>DISCURSO ARGUMENTATIVO</vt:lpstr>
      <vt:lpstr>DISCURSO ARGUMENTATIVO</vt:lpstr>
      <vt:lpstr>DISCURSO ARGUMENTATIVO</vt:lpstr>
      <vt:lpstr>DISCURSO ARGUMENTATIVO</vt:lpstr>
    </vt:vector>
  </TitlesOfParts>
  <Company>casa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DISCURSO ARGUMENTATIVO</dc:title>
  <dc:creator>alvaro reyes</dc:creator>
  <cp:lastModifiedBy>PABLO</cp:lastModifiedBy>
  <cp:revision>34</cp:revision>
  <dcterms:created xsi:type="dcterms:W3CDTF">2012-03-15T18:10:35Z</dcterms:created>
  <dcterms:modified xsi:type="dcterms:W3CDTF">2014-05-07T17:10:05Z</dcterms:modified>
</cp:coreProperties>
</file>