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CDAE4-1C86-472D-9EA4-74B74EC1E83F}" type="datetimeFigureOut">
              <a:rPr lang="es-ES" smtClean="0"/>
              <a:pPr/>
              <a:t>16/04/2013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5A4EA-A26D-4617-9E2D-C7EFFD55CE9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278688" cy="6264695"/>
          </a:xfrm>
        </p:spPr>
        <p:txBody>
          <a:bodyPr>
            <a:normAutofit/>
          </a:bodyPr>
          <a:lstStyle/>
          <a:p>
            <a:r>
              <a:rPr lang="es-ES" sz="8800" dirty="0" smtClean="0">
                <a:solidFill>
                  <a:srgbClr val="00B0F0"/>
                </a:solidFill>
              </a:rPr>
              <a:t>EXOPLANETAS:</a:t>
            </a:r>
            <a:r>
              <a:rPr lang="es-ES" sz="8800" dirty="0" smtClean="0"/>
              <a:t/>
            </a:r>
            <a:br>
              <a:rPr lang="es-ES" sz="8800" dirty="0" smtClean="0"/>
            </a:br>
            <a:r>
              <a:rPr lang="es-ES" sz="8800" dirty="0" smtClean="0"/>
              <a:t> La gran sorpresa.</a:t>
            </a:r>
            <a:endParaRPr lang="es-ES" sz="8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viejo.</a:t>
            </a:r>
            <a:endParaRPr lang="es-ES" dirty="0"/>
          </a:p>
        </p:txBody>
      </p:sp>
      <p:pic>
        <p:nvPicPr>
          <p:cNvPr id="4" name="3 Marcador de contenido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76872"/>
            <a:ext cx="4430985" cy="2995346"/>
          </a:xfrm>
        </p:spPr>
      </p:pic>
      <p:sp>
        <p:nvSpPr>
          <p:cNvPr id="5" name="4 CuadroTexto"/>
          <p:cNvSpPr txBox="1"/>
          <p:nvPr/>
        </p:nvSpPr>
        <p:spPr>
          <a:xfrm>
            <a:off x="5724128" y="2564904"/>
            <a:ext cx="2592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/>
              <a:t>Tiene 12.7 mil millones años de </a:t>
            </a:r>
            <a:r>
              <a:rPr lang="es-ES" sz="2800" dirty="0" smtClean="0"/>
              <a:t>edad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¿</a:t>
            </a:r>
            <a:r>
              <a:rPr lang="es-ES" sz="2800" dirty="0"/>
              <a:t>L</a:t>
            </a:r>
            <a:r>
              <a:rPr lang="es-ES" sz="2800" dirty="0" smtClean="0"/>
              <a:t>a vida surgió antes de lo que se imaginaba?</a:t>
            </a:r>
            <a:endParaRPr lang="es-E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que se va desintegrando.</a:t>
            </a:r>
            <a:br>
              <a:rPr lang="es-ES" dirty="0" smtClean="0"/>
            </a:br>
            <a:r>
              <a:rPr lang="es-ES" b="1" dirty="0"/>
              <a:t> HD209458b</a:t>
            </a:r>
            <a:endParaRPr lang="es-ES" dirty="0"/>
          </a:p>
        </p:txBody>
      </p:sp>
      <p:pic>
        <p:nvPicPr>
          <p:cNvPr id="4" name="3 Marcador de contenido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348880"/>
            <a:ext cx="4863033" cy="3287410"/>
          </a:xfrm>
        </p:spPr>
      </p:pic>
      <p:sp>
        <p:nvSpPr>
          <p:cNvPr id="5" name="4 CuadroTexto"/>
          <p:cNvSpPr txBox="1"/>
          <p:nvPr/>
        </p:nvSpPr>
        <p:spPr>
          <a:xfrm>
            <a:off x="5796136" y="1700808"/>
            <a:ext cx="23042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El planeta está demasiado cerca de su estrella.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Pierde 10.000 toneladas de masa cada segundo.</a:t>
            </a:r>
            <a:endParaRPr lang="es-E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con atmósfera detectada.</a:t>
            </a:r>
            <a:br>
              <a:rPr lang="es-ES" dirty="0" smtClean="0"/>
            </a:br>
            <a:r>
              <a:rPr lang="es-ES" b="1" dirty="0"/>
              <a:t>HD 189733b</a:t>
            </a:r>
            <a:endParaRPr lang="es-ES" dirty="0"/>
          </a:p>
        </p:txBody>
      </p:sp>
      <p:pic>
        <p:nvPicPr>
          <p:cNvPr id="4" name="3 Marcador de contenido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2060848"/>
            <a:ext cx="4575001" cy="3092701"/>
          </a:xfrm>
        </p:spPr>
      </p:pic>
      <p:sp>
        <p:nvSpPr>
          <p:cNvPr id="5" name="4 CuadroTexto"/>
          <p:cNvSpPr txBox="1"/>
          <p:nvPr/>
        </p:nvSpPr>
        <p:spPr>
          <a:xfrm>
            <a:off x="6084168" y="1988840"/>
            <a:ext cx="26642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Primera atmósfera con olor.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Tiene espesas nubes de silicatos.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Se ha descubierto que tiene metano.</a:t>
            </a:r>
            <a:endParaRPr lang="es-E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El </a:t>
            </a:r>
            <a:r>
              <a:rPr lang="es-ES" dirty="0" err="1" smtClean="0"/>
              <a:t>exoplaneta</a:t>
            </a:r>
            <a:r>
              <a:rPr lang="es-ES" dirty="0" smtClean="0"/>
              <a:t> más pequeño. </a:t>
            </a:r>
            <a:br>
              <a:rPr lang="es-ES" dirty="0" smtClean="0"/>
            </a:br>
            <a:r>
              <a:rPr lang="es-ES" b="1" dirty="0" smtClean="0"/>
              <a:t>KIC </a:t>
            </a:r>
            <a:r>
              <a:rPr lang="es-ES" b="1" dirty="0"/>
              <a:t>12557548 b</a:t>
            </a:r>
            <a:endParaRPr lang="es-ES" dirty="0"/>
          </a:p>
        </p:txBody>
      </p:sp>
      <p:pic>
        <p:nvPicPr>
          <p:cNvPr id="4" name="3 Marcador de contenido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4971876" cy="3977501"/>
          </a:xfrm>
        </p:spPr>
      </p:pic>
      <p:sp>
        <p:nvSpPr>
          <p:cNvPr id="5" name="4 CuadroTexto"/>
          <p:cNvSpPr txBox="1"/>
          <p:nvPr/>
        </p:nvSpPr>
        <p:spPr>
          <a:xfrm>
            <a:off x="6084168" y="2564904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/>
              <a:t>El planeta está perdiendo rápidamente la masa a través de la </a:t>
            </a:r>
            <a:r>
              <a:rPr lang="es-ES" sz="2800" dirty="0" smtClean="0"/>
              <a:t>sublimación.</a:t>
            </a:r>
            <a:endParaRPr lang="es-E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El segundo </a:t>
            </a:r>
            <a:r>
              <a:rPr lang="es-ES" dirty="0" err="1" smtClean="0"/>
              <a:t>exoplaneta</a:t>
            </a:r>
            <a:r>
              <a:rPr lang="es-ES" dirty="0" smtClean="0"/>
              <a:t> más pequeño,</a:t>
            </a:r>
            <a:br>
              <a:rPr lang="es-ES" dirty="0" smtClean="0"/>
            </a:br>
            <a:r>
              <a:rPr lang="es-ES" b="1" dirty="0"/>
              <a:t>UCF-1.01</a:t>
            </a:r>
            <a:endParaRPr lang="es-ES" dirty="0"/>
          </a:p>
        </p:txBody>
      </p:sp>
      <p:pic>
        <p:nvPicPr>
          <p:cNvPr id="4" name="3 Marcador de contenido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5947370" cy="3343087"/>
          </a:xfrm>
        </p:spPr>
      </p:pic>
      <p:sp>
        <p:nvSpPr>
          <p:cNvPr id="5" name="4 CuadroTexto"/>
          <p:cNvSpPr txBox="1"/>
          <p:nvPr/>
        </p:nvSpPr>
        <p:spPr>
          <a:xfrm>
            <a:off x="6660232" y="2636912"/>
            <a:ext cx="2088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Puede ser el mundo más cercano a nuestro sistema solar.</a:t>
            </a:r>
            <a:endParaRPr lang="es-E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habitable.</a:t>
            </a:r>
            <a:br>
              <a:rPr lang="es-ES" dirty="0" smtClean="0"/>
            </a:br>
            <a:r>
              <a:rPr lang="es-ES" b="1" dirty="0"/>
              <a:t>GJ 667Cc</a:t>
            </a:r>
            <a:endParaRPr lang="es-ES" dirty="0"/>
          </a:p>
        </p:txBody>
      </p:sp>
      <p:pic>
        <p:nvPicPr>
          <p:cNvPr id="4" name="3 Marcador de contenido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132856"/>
            <a:ext cx="5256584" cy="3663182"/>
          </a:xfrm>
        </p:spPr>
      </p:pic>
      <p:sp>
        <p:nvSpPr>
          <p:cNvPr id="5" name="4 CuadroTexto"/>
          <p:cNvSpPr txBox="1"/>
          <p:nvPr/>
        </p:nvSpPr>
        <p:spPr>
          <a:xfrm>
            <a:off x="6372200" y="2852936"/>
            <a:ext cx="20882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Posición privilegiada.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10% posibilidades de vida.</a:t>
            </a:r>
            <a:endParaRPr lang="es-E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denso,</a:t>
            </a:r>
            <a:br>
              <a:rPr lang="es-ES" dirty="0" smtClean="0"/>
            </a:br>
            <a:r>
              <a:rPr lang="es-ES" b="1" dirty="0"/>
              <a:t>COROT-exo-3b</a:t>
            </a:r>
            <a:endParaRPr lang="es-ES" dirty="0"/>
          </a:p>
        </p:txBody>
      </p:sp>
      <p:pic>
        <p:nvPicPr>
          <p:cNvPr id="4" name="3 Marcador de contenido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16832"/>
            <a:ext cx="4909517" cy="3809108"/>
          </a:xfrm>
        </p:spPr>
      </p:pic>
      <p:sp>
        <p:nvSpPr>
          <p:cNvPr id="5" name="4 CuadroTexto"/>
          <p:cNvSpPr txBox="1"/>
          <p:nvPr/>
        </p:nvSpPr>
        <p:spPr>
          <a:xfrm>
            <a:off x="5652120" y="2420888"/>
            <a:ext cx="2808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Dos veces más denso que el plomo.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Mismo tamaño que Júpiter pero duplica su masa.</a:t>
            </a:r>
            <a:endParaRPr lang="es-E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grande,</a:t>
            </a:r>
            <a:br>
              <a:rPr lang="es-ES" dirty="0" smtClean="0"/>
            </a:br>
            <a:r>
              <a:rPr lang="es-ES" b="1" dirty="0"/>
              <a:t>TrES-4</a:t>
            </a:r>
            <a:endParaRPr lang="es-ES" dirty="0"/>
          </a:p>
        </p:txBody>
      </p:sp>
      <p:pic>
        <p:nvPicPr>
          <p:cNvPr id="4" name="3 Marcador de contenido" descr="bb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5182120" cy="2893487"/>
          </a:xfrm>
        </p:spPr>
      </p:pic>
      <p:sp>
        <p:nvSpPr>
          <p:cNvPr id="5" name="4 CuadroTexto"/>
          <p:cNvSpPr txBox="1"/>
          <p:nvPr/>
        </p:nvSpPr>
        <p:spPr>
          <a:xfrm>
            <a:off x="5903640" y="2492896"/>
            <a:ext cx="3060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No debería existir teóricamente.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1.4000 años luz de la Tierra.</a:t>
            </a:r>
            <a:endParaRPr lang="es-E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Super</a:t>
            </a:r>
            <a:r>
              <a:rPr lang="es-ES" dirty="0" smtClean="0"/>
              <a:t> tierra.</a:t>
            </a:r>
            <a:endParaRPr lang="es-ES" dirty="0"/>
          </a:p>
        </p:txBody>
      </p:sp>
      <p:pic>
        <p:nvPicPr>
          <p:cNvPr id="4" name="3 Marcador de contenido" descr="c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16832"/>
            <a:ext cx="5234508" cy="2968349"/>
          </a:xfrm>
        </p:spPr>
      </p:pic>
      <p:sp>
        <p:nvSpPr>
          <p:cNvPr id="6" name="5 CuadroTexto"/>
          <p:cNvSpPr txBox="1"/>
          <p:nvPr/>
        </p:nvSpPr>
        <p:spPr>
          <a:xfrm>
            <a:off x="5940152" y="2060848"/>
            <a:ext cx="29878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Son </a:t>
            </a:r>
            <a:r>
              <a:rPr lang="es-ES" sz="2800" dirty="0" smtClean="0"/>
              <a:t>entre 2 y 10 veces la masa de nuestra Tierra</a:t>
            </a:r>
            <a:r>
              <a:rPr lang="es-ES" sz="28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Tienen las condiciones necesarias para albergar vida.</a:t>
            </a:r>
          </a:p>
          <a:p>
            <a:pPr>
              <a:buFont typeface="Arial" pitchFamily="34" charset="0"/>
              <a:buChar char="•"/>
            </a:pPr>
            <a:endParaRPr lang="es-E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volcánico,</a:t>
            </a:r>
            <a:br>
              <a:rPr lang="es-ES" dirty="0" smtClean="0"/>
            </a:br>
            <a:r>
              <a:rPr lang="es-ES" b="1" dirty="0"/>
              <a:t>CoRoT-7b</a:t>
            </a:r>
            <a:endParaRPr lang="es-ES" dirty="0"/>
          </a:p>
        </p:txBody>
      </p:sp>
      <p:pic>
        <p:nvPicPr>
          <p:cNvPr id="4" name="3 Marcador de contenido" descr="nn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5064968" cy="3372058"/>
          </a:xfrm>
        </p:spPr>
      </p:pic>
      <p:sp>
        <p:nvSpPr>
          <p:cNvPr id="5" name="4 CuadroTexto"/>
          <p:cNvSpPr txBox="1"/>
          <p:nvPr/>
        </p:nvSpPr>
        <p:spPr>
          <a:xfrm>
            <a:off x="5796136" y="1988840"/>
            <a:ext cx="30963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Temperatura </a:t>
            </a:r>
            <a:r>
              <a:rPr lang="es-ES" sz="2800" dirty="0" smtClean="0"/>
              <a:t>de 2.200 grados </a:t>
            </a:r>
            <a:r>
              <a:rPr lang="es-ES" sz="2800" dirty="0" smtClean="0"/>
              <a:t>Celsius.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Puede llover piedras y ser el </a:t>
            </a:r>
            <a:r>
              <a:rPr lang="es-ES" sz="2800" dirty="0" err="1" smtClean="0"/>
              <a:t>nucleo</a:t>
            </a:r>
            <a:r>
              <a:rPr lang="es-ES" sz="2800" dirty="0" smtClean="0"/>
              <a:t> de un gigante gas vaporizado.</a:t>
            </a:r>
            <a:endParaRPr lang="es-E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700809"/>
            <a:ext cx="8291264" cy="3384376"/>
          </a:xfrm>
        </p:spPr>
        <p:txBody>
          <a:bodyPr/>
          <a:lstStyle/>
          <a:p>
            <a:r>
              <a:rPr lang="es-E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DEFINICIÓN:</a:t>
            </a:r>
          </a:p>
          <a:p>
            <a:pPr>
              <a:buNone/>
            </a:pPr>
            <a:r>
              <a:rPr lang="es-ES" dirty="0" smtClean="0"/>
              <a:t>    Se </a:t>
            </a:r>
            <a:r>
              <a:rPr lang="es-ES" dirty="0"/>
              <a:t>denomina </a:t>
            </a:r>
            <a:r>
              <a:rPr lang="es-ES" b="1" dirty="0"/>
              <a:t>planeta extrasolar</a:t>
            </a:r>
            <a:r>
              <a:rPr lang="es-ES" dirty="0"/>
              <a:t> o </a:t>
            </a:r>
            <a:r>
              <a:rPr lang="es-ES" b="1" dirty="0" err="1"/>
              <a:t>exoplaneta</a:t>
            </a:r>
            <a:r>
              <a:rPr lang="es-ES" dirty="0"/>
              <a:t> a un </a:t>
            </a:r>
            <a:r>
              <a:rPr lang="es-ES" dirty="0" smtClean="0"/>
              <a:t>planeta que </a:t>
            </a:r>
            <a:r>
              <a:rPr lang="es-ES" dirty="0"/>
              <a:t>orbita una estrella diferente al </a:t>
            </a:r>
            <a:r>
              <a:rPr lang="es-ES" dirty="0" smtClean="0"/>
              <a:t>Sol</a:t>
            </a:r>
            <a:r>
              <a:rPr lang="es-ES" dirty="0"/>
              <a:t> y que, por tanto, no pertenece </a:t>
            </a:r>
            <a:r>
              <a:rPr lang="es-ES" dirty="0" smtClean="0"/>
              <a:t>Sistema Solar.</a:t>
            </a:r>
          </a:p>
          <a:p>
            <a:pPr>
              <a:buNone/>
            </a:pPr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Exoplaneta</a:t>
            </a:r>
            <a:r>
              <a:rPr lang="es-ES" dirty="0" smtClean="0"/>
              <a:t> con 3 soles.</a:t>
            </a:r>
            <a:endParaRPr lang="es-ES" dirty="0"/>
          </a:p>
        </p:txBody>
      </p:sp>
      <p:pic>
        <p:nvPicPr>
          <p:cNvPr id="4" name="3 Marcador de contenido" descr="h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5276800" cy="3987582"/>
          </a:xfrm>
        </p:spPr>
      </p:pic>
      <p:sp>
        <p:nvSpPr>
          <p:cNvPr id="5" name="4 CuadroTexto"/>
          <p:cNvSpPr txBox="1"/>
          <p:nvPr/>
        </p:nvSpPr>
        <p:spPr>
          <a:xfrm>
            <a:off x="6084168" y="1916832"/>
            <a:ext cx="27363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Tiene tres soles.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Probablemente es bastante caliente, ya que orbita muy cerca de la estrella principal.</a:t>
            </a:r>
            <a:endParaRPr lang="es-ES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fío y más lejano,</a:t>
            </a:r>
            <a:br>
              <a:rPr lang="es-ES" dirty="0" smtClean="0"/>
            </a:br>
            <a:r>
              <a:rPr lang="es-ES" b="0" i="0" dirty="0" smtClean="0"/>
              <a:t> -</a:t>
            </a:r>
            <a:r>
              <a:rPr lang="es-ES" b="1" i="0" dirty="0" smtClean="0"/>
              <a:t>2005-BLG-390L b OGLE</a:t>
            </a:r>
            <a:endParaRPr lang="es-ES" dirty="0"/>
          </a:p>
        </p:txBody>
      </p:sp>
      <p:pic>
        <p:nvPicPr>
          <p:cNvPr id="4" name="3 Marcador de contenido" descr="kk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844824"/>
            <a:ext cx="5147071" cy="4016165"/>
          </a:xfrm>
        </p:spPr>
      </p:pic>
      <p:sp>
        <p:nvSpPr>
          <p:cNvPr id="5" name="4 CuadroTexto"/>
          <p:cNvSpPr txBox="1"/>
          <p:nvPr/>
        </p:nvSpPr>
        <p:spPr>
          <a:xfrm>
            <a:off x="6012160" y="2060848"/>
            <a:ext cx="266429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5,5 veces más masivo que la Tierra.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Orbita una estrella enana roja a 28.000 años luz.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caliente,</a:t>
            </a:r>
            <a:br>
              <a:rPr lang="es-ES" dirty="0" smtClean="0"/>
            </a:br>
            <a:r>
              <a:rPr lang="es-ES" b="1" dirty="0"/>
              <a:t>WASP-12b</a:t>
            </a:r>
            <a:endParaRPr lang="es-ES" dirty="0"/>
          </a:p>
        </p:txBody>
      </p:sp>
      <p:pic>
        <p:nvPicPr>
          <p:cNvPr id="4" name="3 Marcador de contenido" descr="v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04864"/>
            <a:ext cx="4460899" cy="3188193"/>
          </a:xfrm>
        </p:spPr>
      </p:pic>
      <p:sp>
        <p:nvSpPr>
          <p:cNvPr id="5" name="4 CuadroTexto"/>
          <p:cNvSpPr txBox="1"/>
          <p:nvPr/>
        </p:nvSpPr>
        <p:spPr>
          <a:xfrm>
            <a:off x="5652120" y="2132856"/>
            <a:ext cx="2808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2.200 Grados Centígrados.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Orbita su estrella a la distancia más cercana que se conoce.</a:t>
            </a:r>
            <a:endParaRPr lang="es-E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liviano,</a:t>
            </a:r>
            <a:br>
              <a:rPr lang="es-ES" dirty="0" smtClean="0"/>
            </a:br>
            <a:r>
              <a:rPr lang="es-ES" b="1" dirty="0"/>
              <a:t>HAT-P-1b</a:t>
            </a:r>
            <a:endParaRPr lang="es-ES" dirty="0"/>
          </a:p>
        </p:txBody>
      </p:sp>
      <p:pic>
        <p:nvPicPr>
          <p:cNvPr id="4" name="3 Marcador de contenido" descr="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5099446" cy="4094338"/>
          </a:xfrm>
        </p:spPr>
      </p:pic>
      <p:sp>
        <p:nvSpPr>
          <p:cNvPr id="5" name="4 CuadroTexto"/>
          <p:cNvSpPr txBox="1"/>
          <p:nvPr/>
        </p:nvSpPr>
        <p:spPr>
          <a:xfrm>
            <a:off x="5508104" y="2276872"/>
            <a:ext cx="33123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La </a:t>
            </a:r>
            <a:r>
              <a:rPr lang="es-ES" sz="2800" dirty="0" smtClean="0"/>
              <a:t>mitad de la masa de Júpiter, pero unas 1,36 veces más </a:t>
            </a:r>
            <a:r>
              <a:rPr lang="es-ES" sz="2800" dirty="0" smtClean="0"/>
              <a:t>grande.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Menos denso que una pelota de corcho.</a:t>
            </a:r>
            <a:endParaRPr lang="es-E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581865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Los 20 principales </a:t>
            </a:r>
            <a:r>
              <a:rPr lang="es-ES" sz="8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exoplanetas</a:t>
            </a:r>
            <a:r>
              <a:rPr lang="es-E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:</a:t>
            </a:r>
            <a:endParaRPr lang="es-ES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primero,</a:t>
            </a:r>
            <a:r>
              <a:rPr lang="es-ES" b="1" dirty="0"/>
              <a:t> 51 </a:t>
            </a:r>
            <a:r>
              <a:rPr lang="es-ES" b="1" dirty="0" err="1"/>
              <a:t>Pegasi</a:t>
            </a:r>
            <a:r>
              <a:rPr lang="es-ES" b="1" dirty="0"/>
              <a:t> </a:t>
            </a:r>
            <a:r>
              <a:rPr lang="es-ES" b="1" dirty="0" smtClean="0"/>
              <a:t>b.</a:t>
            </a:r>
            <a:endParaRPr lang="es-ES" dirty="0"/>
          </a:p>
        </p:txBody>
      </p:sp>
      <p:pic>
        <p:nvPicPr>
          <p:cNvPr id="4" name="3 Marcador de contenido" descr="el_prime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5616624" cy="3796838"/>
          </a:xfrm>
        </p:spPr>
      </p:pic>
      <p:sp>
        <p:nvSpPr>
          <p:cNvPr id="5" name="4 CuadroTexto"/>
          <p:cNvSpPr txBox="1"/>
          <p:nvPr/>
        </p:nvSpPr>
        <p:spPr>
          <a:xfrm>
            <a:off x="6156176" y="1844824"/>
            <a:ext cx="29878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Un Júpiter caliente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Constelación de Pegaso.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Importante éxito de la investigación astronómica</a:t>
            </a:r>
            <a:r>
              <a:rPr lang="es-ES" dirty="0" smtClean="0"/>
              <a:t>.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más cercano,</a:t>
            </a:r>
            <a:r>
              <a:rPr lang="es-ES" b="1" dirty="0"/>
              <a:t> </a:t>
            </a:r>
            <a:r>
              <a:rPr lang="es-ES" b="1" dirty="0" err="1"/>
              <a:t>Epsilon</a:t>
            </a:r>
            <a:r>
              <a:rPr lang="es-ES" b="1" dirty="0"/>
              <a:t> </a:t>
            </a:r>
            <a:r>
              <a:rPr lang="es-ES" b="1" dirty="0" err="1"/>
              <a:t>Eridani</a:t>
            </a:r>
            <a:r>
              <a:rPr lang="es-ES" b="1" dirty="0"/>
              <a:t> b</a:t>
            </a:r>
            <a:endParaRPr lang="es-ES" dirty="0"/>
          </a:p>
        </p:txBody>
      </p:sp>
      <p:pic>
        <p:nvPicPr>
          <p:cNvPr id="4" name="3 Marcador de contenido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5301575" cy="3583865"/>
          </a:xfrm>
        </p:spPr>
      </p:pic>
      <p:sp>
        <p:nvSpPr>
          <p:cNvPr id="5" name="4 CuadroTexto"/>
          <p:cNvSpPr txBox="1"/>
          <p:nvPr/>
        </p:nvSpPr>
        <p:spPr>
          <a:xfrm>
            <a:off x="5796136" y="2708920"/>
            <a:ext cx="3131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Muy cerca de la Tierra.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No tiene ni agua líquida, ni vida tal y como la conocemos.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Planetas errantes.</a:t>
            </a:r>
            <a:endParaRPr lang="es-ES" dirty="0"/>
          </a:p>
        </p:txBody>
      </p:sp>
      <p:pic>
        <p:nvPicPr>
          <p:cNvPr id="4" name="3 Marcador de contenido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5007049" cy="3384765"/>
          </a:xfrm>
        </p:spPr>
      </p:pic>
      <p:sp>
        <p:nvSpPr>
          <p:cNvPr id="5" name="4 CuadroTexto"/>
          <p:cNvSpPr txBox="1"/>
          <p:nvPr/>
        </p:nvSpPr>
        <p:spPr>
          <a:xfrm>
            <a:off x="6084168" y="2852936"/>
            <a:ext cx="28803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No tienen ningún Sol.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Flotan a través del espacio.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rápido,</a:t>
            </a:r>
            <a:r>
              <a:rPr lang="es-ES" b="1" dirty="0"/>
              <a:t> SWEEPS-10</a:t>
            </a:r>
            <a:endParaRPr lang="es-ES" dirty="0"/>
          </a:p>
        </p:txBody>
      </p:sp>
      <p:pic>
        <p:nvPicPr>
          <p:cNvPr id="4" name="3 Marcador de contenido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16832"/>
            <a:ext cx="5400600" cy="3650805"/>
          </a:xfrm>
        </p:spPr>
      </p:pic>
      <p:sp>
        <p:nvSpPr>
          <p:cNvPr id="5" name="4 CuadroTexto"/>
          <p:cNvSpPr txBox="1"/>
          <p:nvPr/>
        </p:nvSpPr>
        <p:spPr>
          <a:xfrm>
            <a:off x="5940152" y="2780928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400" dirty="0" smtClean="0"/>
              <a:t>Un año, cada 10 horas.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Nuevo grupo de </a:t>
            </a:r>
            <a:r>
              <a:rPr lang="es-ES" sz="2400" dirty="0" err="1" smtClean="0"/>
              <a:t>exoplanetas</a:t>
            </a:r>
            <a:r>
              <a:rPr lang="es-ES" sz="2400" dirty="0" smtClean="0"/>
              <a:t>: “</a:t>
            </a:r>
            <a:r>
              <a:rPr lang="es-ES" sz="2400" dirty="0" err="1" smtClean="0"/>
              <a:t>zippy</a:t>
            </a:r>
            <a:r>
              <a:rPr lang="es-ES" sz="2400" dirty="0" smtClean="0"/>
              <a:t>”.</a:t>
            </a:r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El mundo del hielo y el fuego.</a:t>
            </a:r>
            <a:br>
              <a:rPr lang="es-ES" dirty="0" smtClean="0"/>
            </a:br>
            <a:r>
              <a:rPr lang="es-ES" dirty="0" smtClean="0"/>
              <a:t> </a:t>
            </a:r>
            <a:r>
              <a:rPr lang="es-ES" b="1" dirty="0" err="1"/>
              <a:t>Upsilon</a:t>
            </a:r>
            <a:r>
              <a:rPr lang="es-ES" b="1" dirty="0"/>
              <a:t> Andrómeda b</a:t>
            </a:r>
            <a:endParaRPr lang="es-ES" dirty="0"/>
          </a:p>
        </p:txBody>
      </p:sp>
      <p:pic>
        <p:nvPicPr>
          <p:cNvPr id="4" name="3 Marcador de contenido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4719017" cy="3190055"/>
          </a:xfrm>
        </p:spPr>
      </p:pic>
      <p:sp>
        <p:nvSpPr>
          <p:cNvPr id="6" name="5 CuadroTexto"/>
          <p:cNvSpPr txBox="1"/>
          <p:nvPr/>
        </p:nvSpPr>
        <p:spPr>
          <a:xfrm>
            <a:off x="5652120" y="2636912"/>
            <a:ext cx="266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400" dirty="0" smtClean="0"/>
              <a:t>Un </a:t>
            </a:r>
            <a:r>
              <a:rPr lang="es-ES" sz="2400" dirty="0"/>
              <a:t>lado del planeta siempre está de cara a su estrella</a:t>
            </a:r>
            <a:r>
              <a:rPr lang="es-ES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s-ES" sz="2400" dirty="0" smtClean="0"/>
              <a:t>Un lado helado, otro ardiendo.</a:t>
            </a:r>
            <a:endParaRPr lang="es-E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Exoplaneta</a:t>
            </a:r>
            <a:r>
              <a:rPr lang="es-ES" dirty="0" smtClean="0"/>
              <a:t> más joven, </a:t>
            </a:r>
            <a:br>
              <a:rPr lang="es-ES" dirty="0" smtClean="0"/>
            </a:br>
            <a:r>
              <a:rPr lang="es-ES" b="1" dirty="0" err="1" smtClean="0"/>
              <a:t>CoKu</a:t>
            </a:r>
            <a:r>
              <a:rPr lang="es-ES" b="1" dirty="0" smtClean="0"/>
              <a:t> </a:t>
            </a:r>
            <a:r>
              <a:rPr lang="es-ES" b="1" dirty="0"/>
              <a:t>Tau 4</a:t>
            </a:r>
            <a:endParaRPr lang="es-ES" dirty="0"/>
          </a:p>
        </p:txBody>
      </p:sp>
      <p:pic>
        <p:nvPicPr>
          <p:cNvPr id="4" name="3 Marcador de contenido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204864"/>
            <a:ext cx="4935041" cy="3336088"/>
          </a:xfrm>
        </p:spPr>
      </p:pic>
      <p:sp>
        <p:nvSpPr>
          <p:cNvPr id="5" name="4 CuadroTexto"/>
          <p:cNvSpPr txBox="1"/>
          <p:nvPr/>
        </p:nvSpPr>
        <p:spPr>
          <a:xfrm>
            <a:off x="5940152" y="2708920"/>
            <a:ext cx="28083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/>
              <a:t>Enorme agujero en el disco</a:t>
            </a:r>
          </a:p>
          <a:p>
            <a:pPr>
              <a:buFont typeface="Arial" pitchFamily="34" charset="0"/>
              <a:buChar char="•"/>
            </a:pPr>
            <a:r>
              <a:rPr lang="es-ES" sz="2800" dirty="0" smtClean="0"/>
              <a:t>El planeta está limpiando el planeta de polvo.</a:t>
            </a:r>
            <a:endParaRPr lang="es-E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433</Words>
  <Application>Microsoft Office PowerPoint</Application>
  <PresentationFormat>Presentación en pantalla (4:3)</PresentationFormat>
  <Paragraphs>64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EXOPLANETAS:  La gran sorpresa.</vt:lpstr>
      <vt:lpstr>Diapositiva 2</vt:lpstr>
      <vt:lpstr>Los 20 principales exoplanetas:</vt:lpstr>
      <vt:lpstr>El primero, 51 Pegasi b.</vt:lpstr>
      <vt:lpstr>El más cercano, Epsilon Eridani b</vt:lpstr>
      <vt:lpstr>Planetas errantes.</vt:lpstr>
      <vt:lpstr>Exoplaneta más rápido, SWEEPS-10</vt:lpstr>
      <vt:lpstr>El mundo del hielo y el fuego.  Upsilon Andrómeda b</vt:lpstr>
      <vt:lpstr>Exoplaneta más joven,  CoKu Tau 4</vt:lpstr>
      <vt:lpstr>Exoplaneta más viejo.</vt:lpstr>
      <vt:lpstr>Exoplaneta que se va desintegrando.  HD209458b</vt:lpstr>
      <vt:lpstr>Exoplaneta con atmósfera detectada. HD 189733b</vt:lpstr>
      <vt:lpstr>El exoplaneta más pequeño.  KIC 12557548 b</vt:lpstr>
      <vt:lpstr>El segundo exoplaneta más pequeño, UCF-1.01</vt:lpstr>
      <vt:lpstr>Exoplaneta más habitable. GJ 667Cc</vt:lpstr>
      <vt:lpstr>Exoplaneta más denso, COROT-exo-3b</vt:lpstr>
      <vt:lpstr>Exoplaneta más grande, TrES-4</vt:lpstr>
      <vt:lpstr>Super tierra.</vt:lpstr>
      <vt:lpstr>Exoplaneta volcánico, CoRoT-7b</vt:lpstr>
      <vt:lpstr>Exoplaneta con 3 soles.</vt:lpstr>
      <vt:lpstr>Exoplaneta más fío y más lejano,  -2005-BLG-390L b OGLE</vt:lpstr>
      <vt:lpstr>Exoplaneta más caliente, WASP-12b</vt:lpstr>
      <vt:lpstr>Exoplaneta más liviano, HAT-P-1b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alee</dc:creator>
  <cp:lastModifiedBy>alee</cp:lastModifiedBy>
  <cp:revision>48</cp:revision>
  <dcterms:created xsi:type="dcterms:W3CDTF">2013-04-15T14:30:58Z</dcterms:created>
  <dcterms:modified xsi:type="dcterms:W3CDTF">2013-04-16T13:46:43Z</dcterms:modified>
</cp:coreProperties>
</file>